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84" r:id="rId3"/>
    <p:sldId id="285" r:id="rId4"/>
    <p:sldId id="271" r:id="rId5"/>
    <p:sldId id="275" r:id="rId6"/>
    <p:sldId id="286" r:id="rId7"/>
    <p:sldId id="279" r:id="rId8"/>
    <p:sldId id="296" r:id="rId9"/>
    <p:sldId id="289" r:id="rId10"/>
    <p:sldId id="290" r:id="rId11"/>
    <p:sldId id="281" r:id="rId12"/>
    <p:sldId id="292" r:id="rId13"/>
    <p:sldId id="291" r:id="rId14"/>
    <p:sldId id="293" r:id="rId15"/>
    <p:sldId id="297" r:id="rId16"/>
    <p:sldId id="29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FFFF"/>
    <a:srgbClr val="CCECFF"/>
    <a:srgbClr val="FFCCFF"/>
    <a:srgbClr val="FF00FF"/>
    <a:srgbClr val="99CCFF"/>
    <a:srgbClr val="00FFFF"/>
    <a:srgbClr val="FFCC00"/>
    <a:srgbClr val="99FF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721" autoAdjust="0"/>
  </p:normalViewPr>
  <p:slideViewPr>
    <p:cSldViewPr>
      <p:cViewPr>
        <p:scale>
          <a:sx n="75" d="100"/>
          <a:sy n="75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C451F-6CE1-4023-B1BC-6F50A44C4D15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C721F-0F32-4BB5-ACA2-27B49F67F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  <a:lum bright="-31000" contrast="-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 bright="-31000" contrast="-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14414" y="714356"/>
            <a:ext cx="4357718" cy="271464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/>
          <p:cNvSpPr/>
          <p:nvPr/>
        </p:nvSpPr>
        <p:spPr>
          <a:xfrm rot="20201907">
            <a:off x="2928015" y="2288875"/>
            <a:ext cx="5956342" cy="2540915"/>
          </a:xfrm>
          <a:prstGeom prst="diamond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29058" y="3571876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РОМБ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FFFF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3214686"/>
            <a:ext cx="3286148" cy="285752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254208">
            <a:off x="1428899" y="5091271"/>
            <a:ext cx="5500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квадрат</a:t>
            </a:r>
            <a:endParaRPr lang="ru-RU" sz="6000" dirty="0">
              <a:solidFill>
                <a:srgbClr val="FF00FF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0759646">
            <a:off x="499896" y="1343748"/>
            <a:ext cx="8277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Прямоугольник</a:t>
            </a:r>
            <a:endParaRPr lang="ru-RU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3" grpId="0"/>
      <p:bldP spid="21" grpId="0" animBg="1"/>
      <p:bldP spid="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0" y="917912"/>
            <a:ext cx="3643338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solidFill>
                  <a:srgbClr val="CC99FF"/>
                </a:solidFill>
                <a:latin typeface="Bookman Old Style" pitchFamily="18" charset="0"/>
              </a:rPr>
              <a:t>СВОЙСТВА</a:t>
            </a:r>
          </a:p>
          <a:p>
            <a:pPr algn="ctr"/>
            <a:r>
              <a:rPr lang="ru-RU" sz="2000" b="1" dirty="0" smtClean="0">
                <a:solidFill>
                  <a:srgbClr val="CC99FF"/>
                </a:solidFill>
                <a:latin typeface="Bookman Old Style" pitchFamily="18" charset="0"/>
              </a:rPr>
              <a:t>ПАРАЛЛЕЛОГРАММОВ:</a:t>
            </a:r>
          </a:p>
          <a:p>
            <a:pPr algn="ctr"/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/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1.   Противоположные</a:t>
            </a:r>
            <a:endParaRPr lang="ru-RU" sz="2000" b="1" i="1" dirty="0" smtClean="0">
              <a:ln w="11430"/>
              <a:solidFill>
                <a:srgbClr val="00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/>
            <a:r>
              <a:rPr lang="ru-RU" sz="2000" b="1" i="1" dirty="0" smtClean="0">
                <a:ln w="11430"/>
                <a:solidFill>
                  <a:srgbClr val="00FF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     </a:t>
            </a:r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углы равны</a:t>
            </a:r>
            <a:endParaRPr lang="ru-RU" sz="2000" b="1" i="1" dirty="0" smtClean="0">
              <a:ln w="11430"/>
              <a:solidFill>
                <a:srgbClr val="00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/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2.   Противоположные</a:t>
            </a:r>
          </a:p>
          <a:p>
            <a:pPr marL="457200" indent="-457200"/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      стороны равны</a:t>
            </a:r>
          </a:p>
          <a:p>
            <a:pPr marL="457200" indent="-457200">
              <a:buAutoNum type="arabicPeriod" startAt="3"/>
            </a:pPr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Диагонали</a:t>
            </a:r>
            <a:r>
              <a:rPr lang="en-US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  </a:t>
            </a:r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точкой пересечения делятся пополам</a:t>
            </a:r>
          </a:p>
          <a:p>
            <a:pPr marL="457200" indent="-457200"/>
            <a:endParaRPr lang="ru-RU" sz="2000" b="1" i="1" dirty="0" smtClean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FFFF00"/>
                </a:solidFill>
                <a:latin typeface="Bookman Old Style" pitchFamily="18" charset="0"/>
              </a:rPr>
              <a:t>Диагонали </a:t>
            </a:r>
          </a:p>
          <a:p>
            <a:pPr marL="457200" indent="-457200"/>
            <a:r>
              <a:rPr lang="ru-RU" sz="2000" b="1" i="1" dirty="0" smtClean="0">
                <a:solidFill>
                  <a:srgbClr val="FFFF00"/>
                </a:solidFill>
                <a:latin typeface="Bookman Old Style" pitchFamily="18" charset="0"/>
              </a:rPr>
              <a:t>      равны</a:t>
            </a:r>
          </a:p>
          <a:p>
            <a:pPr marL="457200" indent="-457200"/>
            <a:endParaRPr lang="ru-RU" sz="2000" b="1" i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Диагонали</a:t>
            </a:r>
          </a:p>
          <a:p>
            <a:pPr marL="457200" indent="-457200"/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     перпендикулярны</a:t>
            </a:r>
          </a:p>
          <a:p>
            <a:pPr marL="457200" indent="-457200">
              <a:buAutoNum type="arabicPeriod" startAt="6"/>
            </a:pPr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Диагонали-</a:t>
            </a:r>
          </a:p>
          <a:p>
            <a:pPr marL="457200" indent="-457200"/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     биссектрисы углов</a:t>
            </a:r>
          </a:p>
          <a:p>
            <a:pPr marL="457200" indent="-457200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 rot="21600000">
            <a:off x="6500826" y="1785926"/>
            <a:ext cx="139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</a:t>
            </a:r>
            <a:endParaRPr lang="ru-RU" sz="2800" b="1" dirty="0">
              <a:solidFill>
                <a:srgbClr val="00FF99"/>
              </a:solidFill>
              <a:latin typeface="+mj-lt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786314" y="5143512"/>
            <a:ext cx="1714512" cy="1571636"/>
            <a:chOff x="4655117" y="5143512"/>
            <a:chExt cx="1643074" cy="1500198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4655117" y="5143512"/>
              <a:ext cx="1643074" cy="1500198"/>
            </a:xfrm>
            <a:prstGeom prst="rect">
              <a:avLst/>
            </a:prstGeom>
            <a:noFill/>
            <a:ln w="508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2" name="Прямая соединительная линия 151"/>
            <p:cNvCxnSpPr/>
            <p:nvPr/>
          </p:nvCxnSpPr>
          <p:spPr>
            <a:xfrm>
              <a:off x="4655117" y="5143512"/>
              <a:ext cx="1643074" cy="150019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10800000" flipV="1">
              <a:off x="4655117" y="5143512"/>
              <a:ext cx="1643074" cy="150019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6572264" y="3786190"/>
            <a:ext cx="2357455" cy="1285884"/>
            <a:chOff x="3143240" y="3429000"/>
            <a:chExt cx="2143141" cy="1143008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3143240" y="3429000"/>
              <a:ext cx="2143140" cy="1143008"/>
            </a:xfrm>
            <a:prstGeom prst="rect">
              <a:avLst/>
            </a:prstGeom>
            <a:noFill/>
            <a:ln w="508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5" name="Прямая соединительная линия 144"/>
            <p:cNvCxnSpPr/>
            <p:nvPr/>
          </p:nvCxnSpPr>
          <p:spPr>
            <a:xfrm rot="10800000" flipV="1">
              <a:off x="3143241" y="3429000"/>
              <a:ext cx="2143140" cy="114300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3143240" y="3429000"/>
              <a:ext cx="2143140" cy="114300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5214942" y="1857364"/>
            <a:ext cx="3143272" cy="1357322"/>
            <a:chOff x="5214942" y="1857364"/>
            <a:chExt cx="2928958" cy="1143008"/>
          </a:xfrm>
        </p:grpSpPr>
        <p:sp>
          <p:nvSpPr>
            <p:cNvPr id="60" name="Параллелограмм 59"/>
            <p:cNvSpPr/>
            <p:nvPr/>
          </p:nvSpPr>
          <p:spPr>
            <a:xfrm>
              <a:off x="5214942" y="1857364"/>
              <a:ext cx="2928958" cy="1143008"/>
            </a:xfrm>
            <a:prstGeom prst="parallelogram">
              <a:avLst>
                <a:gd name="adj" fmla="val 69443"/>
              </a:avLst>
            </a:prstGeom>
            <a:noFill/>
            <a:ln w="50800"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6" name="Прямая соединительная линия 135"/>
            <p:cNvCxnSpPr/>
            <p:nvPr/>
          </p:nvCxnSpPr>
          <p:spPr>
            <a:xfrm rot="16200000" flipH="1">
              <a:off x="6107917" y="1829763"/>
              <a:ext cx="1143008" cy="1198210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flipV="1">
              <a:off x="5214942" y="1857364"/>
              <a:ext cx="2928958" cy="1143008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2786050" y="3500438"/>
            <a:ext cx="3000399" cy="1214446"/>
            <a:chOff x="6143634" y="3714752"/>
            <a:chExt cx="2714646" cy="1143008"/>
          </a:xfrm>
        </p:grpSpPr>
        <p:sp>
          <p:nvSpPr>
            <p:cNvPr id="61" name="Параллелограмм 60"/>
            <p:cNvSpPr/>
            <p:nvPr/>
          </p:nvSpPr>
          <p:spPr>
            <a:xfrm>
              <a:off x="6143636" y="3714752"/>
              <a:ext cx="2714644" cy="1143008"/>
            </a:xfrm>
            <a:prstGeom prst="parallelogram">
              <a:avLst>
                <a:gd name="adj" fmla="val 81666"/>
              </a:avLst>
            </a:prstGeom>
            <a:noFill/>
            <a:ln w="508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7" name="Прямая соединительная линия 146"/>
            <p:cNvCxnSpPr/>
            <p:nvPr/>
          </p:nvCxnSpPr>
          <p:spPr>
            <a:xfrm rot="16200000" flipH="1">
              <a:off x="6917548" y="3845723"/>
              <a:ext cx="1143008" cy="881066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flipV="1">
              <a:off x="6143634" y="3714752"/>
              <a:ext cx="2714643" cy="1143008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 rot="21600000">
            <a:off x="7072330" y="3714752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  <a:cs typeface="Times New Roman" pitchFamily="18" charset="0"/>
              </a:rPr>
              <a:t>1, 2, 3</a:t>
            </a:r>
            <a:endParaRPr lang="ru-RU" sz="2800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 rot="20784337">
            <a:off x="3679798" y="3000074"/>
            <a:ext cx="1268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FFFF"/>
                </a:solidFill>
                <a:latin typeface="Arial Black" pitchFamily="34" charset="0"/>
              </a:rPr>
              <a:t>Ромб</a:t>
            </a:r>
            <a:endParaRPr lang="ru-RU" sz="2400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 rot="21600000">
            <a:off x="3929058" y="3429000"/>
            <a:ext cx="12151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 flipV="1">
            <a:off x="4643438" y="2357430"/>
            <a:ext cx="1071570" cy="642942"/>
          </a:xfrm>
          <a:prstGeom prst="straightConnector1">
            <a:avLst/>
          </a:prstGeom>
          <a:ln w="38100">
            <a:solidFill>
              <a:srgbClr val="00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55" idx="3"/>
          </p:cNvCxnSpPr>
          <p:nvPr/>
        </p:nvCxnSpPr>
        <p:spPr>
          <a:xfrm rot="10800000" flipV="1">
            <a:off x="6578104" y="5143512"/>
            <a:ext cx="994293" cy="76167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786182" y="5000636"/>
            <a:ext cx="1000132" cy="714380"/>
          </a:xfrm>
          <a:prstGeom prst="straightConnector1">
            <a:avLst/>
          </a:prstGeom>
          <a:ln w="381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endCxn id="118" idx="1"/>
          </p:cNvCxnSpPr>
          <p:nvPr/>
        </p:nvCxnSpPr>
        <p:spPr>
          <a:xfrm>
            <a:off x="5500694" y="1357298"/>
            <a:ext cx="554720" cy="367250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85786" y="57148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14" name="TextBox 113"/>
          <p:cNvSpPr txBox="1"/>
          <p:nvPr/>
        </p:nvSpPr>
        <p:spPr>
          <a:xfrm rot="20756710">
            <a:off x="5663942" y="646009"/>
            <a:ext cx="3326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933"/>
                </a:solidFill>
                <a:latin typeface="Arial Black" pitchFamily="34" charset="0"/>
                <a:cs typeface="Times New Roman" pitchFamily="18" charset="0"/>
              </a:rPr>
              <a:t>Четырехугольник</a:t>
            </a:r>
            <a:endParaRPr lang="ru-RU" sz="2400" dirty="0">
              <a:solidFill>
                <a:srgbClr val="FF9933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 rot="20778256">
            <a:off x="6008223" y="1100754"/>
            <a:ext cx="33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FF99"/>
                </a:solidFill>
                <a:latin typeface="Arial Black" pitchFamily="34" charset="0"/>
              </a:rPr>
              <a:t>Параллелограмм</a:t>
            </a:r>
            <a:endParaRPr lang="ru-RU" sz="2400" dirty="0">
              <a:solidFill>
                <a:srgbClr val="00FF99"/>
              </a:solidFill>
              <a:latin typeface="Arial Black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20796870">
            <a:off x="6298634" y="3060438"/>
            <a:ext cx="30417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Прямоугольник</a:t>
            </a:r>
            <a:endParaRPr lang="ru-RU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20749642">
            <a:off x="4676037" y="4543071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FF"/>
                </a:solidFill>
                <a:latin typeface="Arial Black" pitchFamily="34" charset="0"/>
              </a:rPr>
              <a:t>Квадрат</a:t>
            </a:r>
            <a:endParaRPr lang="ru-RU" sz="2400" dirty="0">
              <a:solidFill>
                <a:srgbClr val="FF00FF"/>
              </a:solidFill>
              <a:latin typeface="Arial Black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3357554" y="642918"/>
            <a:ext cx="2643206" cy="1428760"/>
            <a:chOff x="3357554" y="642918"/>
            <a:chExt cx="2643206" cy="142876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3357554" y="1285860"/>
              <a:ext cx="1643074" cy="785818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16200000" flipH="1">
              <a:off x="3893339" y="964389"/>
              <a:ext cx="1357322" cy="857256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786314" y="857232"/>
              <a:ext cx="1428760" cy="1000132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 rot="10800000" flipV="1">
              <a:off x="3357554" y="714356"/>
              <a:ext cx="785818" cy="571504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143372" y="642918"/>
              <a:ext cx="1857388" cy="71438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3357554" y="642918"/>
              <a:ext cx="2643206" cy="642942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785786" y="-214338"/>
            <a:ext cx="75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</a:rPr>
              <a:t>параллелограммы</a:t>
            </a:r>
            <a:endParaRPr lang="ru-RU" sz="4000" b="1" spc="30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7750991" y="2678901"/>
            <a:ext cx="714380" cy="71438"/>
          </a:xfrm>
          <a:prstGeom prst="straightConnector1">
            <a:avLst/>
          </a:prstGeom>
          <a:ln w="38100">
            <a:solidFill>
              <a:srgbClr val="00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21600000">
            <a:off x="5072066" y="5072074"/>
            <a:ext cx="1291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 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 rot="20768125">
            <a:off x="2467730" y="716071"/>
            <a:ext cx="6032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стороны попарно параллельны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43306" y="4214818"/>
            <a:ext cx="1000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FFFF"/>
                </a:solidFill>
                <a:latin typeface="+mj-lt"/>
              </a:rPr>
              <a:t>5, 6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00958" y="4500570"/>
            <a:ext cx="5715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4</a:t>
            </a:r>
            <a:endParaRPr lang="ru-RU" sz="2800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5643578"/>
            <a:ext cx="5000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4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86446" y="5643578"/>
            <a:ext cx="79165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FF"/>
                </a:solidFill>
                <a:latin typeface="+mj-lt"/>
              </a:rPr>
              <a:t>5, 6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 rot="20150154">
            <a:off x="5028846" y="2123299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стороны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20184962">
            <a:off x="5712431" y="2440397"/>
            <a:ext cx="240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углы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9964247">
            <a:off x="6069883" y="3980324"/>
            <a:ext cx="314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стороны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0267971">
            <a:off x="3143367" y="3641477"/>
            <a:ext cx="234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углы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7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8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73" grpId="0"/>
      <p:bldP spid="120" grpId="0"/>
      <p:bldP spid="157" grpId="0"/>
      <p:bldP spid="114" grpId="0"/>
      <p:bldP spid="118" grpId="0"/>
      <p:bldP spid="119" grpId="0"/>
      <p:bldP spid="121" grpId="0"/>
      <p:bldP spid="121" grpId="1"/>
      <p:bldP spid="79" grpId="0"/>
      <p:bldP spid="51" grpId="0"/>
      <p:bldP spid="51" grpId="1"/>
      <p:bldP spid="47" grpId="0"/>
      <p:bldP spid="50" grpId="0"/>
      <p:bldP spid="53" grpId="0"/>
      <p:bldP spid="55" grpId="0"/>
      <p:bldP spid="49" grpId="0"/>
      <p:bldP spid="49" grpId="1"/>
      <p:bldP spid="52" grpId="0"/>
      <p:bldP spid="52" grpId="1"/>
      <p:bldP spid="56" grpId="0"/>
      <p:bldP spid="56" grpId="1"/>
      <p:bldP spid="54" grpId="0"/>
      <p:bldP spid="5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Группа 98"/>
          <p:cNvGrpSpPr/>
          <p:nvPr/>
        </p:nvGrpSpPr>
        <p:grpSpPr>
          <a:xfrm>
            <a:off x="0" y="-1"/>
            <a:ext cx="8863019" cy="6665736"/>
            <a:chOff x="0" y="-1"/>
            <a:chExt cx="8863019" cy="6665736"/>
          </a:xfrm>
        </p:grpSpPr>
        <p:grpSp>
          <p:nvGrpSpPr>
            <p:cNvPr id="2" name="Группа 259"/>
            <p:cNvGrpSpPr/>
            <p:nvPr/>
          </p:nvGrpSpPr>
          <p:grpSpPr>
            <a:xfrm>
              <a:off x="142844" y="-1"/>
              <a:ext cx="8720175" cy="6665736"/>
              <a:chOff x="147607" y="-1"/>
              <a:chExt cx="8720175" cy="6665736"/>
            </a:xfrm>
          </p:grpSpPr>
          <p:graphicFrame>
            <p:nvGraphicFramePr>
              <p:cNvPr id="177" name="Объект 176"/>
              <p:cNvGraphicFramePr>
                <a:graphicFrameLocks noChangeAspect="1"/>
              </p:cNvGraphicFramePr>
              <p:nvPr/>
            </p:nvGraphicFramePr>
            <p:xfrm>
              <a:off x="4429124" y="1643050"/>
              <a:ext cx="3862415" cy="255588"/>
            </p:xfrm>
            <a:graphic>
              <a:graphicData uri="http://schemas.openxmlformats.org/presentationml/2006/ole">
                <p:oleObj spid="_x0000_s41986" name="Формула" r:id="rId3" imgW="3009600" imgH="203040" progId="Equation.3">
                  <p:embed/>
                </p:oleObj>
              </a:graphicData>
            </a:graphic>
          </p:graphicFrame>
          <p:grpSp>
            <p:nvGrpSpPr>
              <p:cNvPr id="3" name="Группа 161"/>
              <p:cNvGrpSpPr/>
              <p:nvPr/>
            </p:nvGrpSpPr>
            <p:grpSpPr>
              <a:xfrm>
                <a:off x="2714612" y="357166"/>
                <a:ext cx="2790845" cy="1450785"/>
                <a:chOff x="2714612" y="357166"/>
                <a:chExt cx="2790845" cy="1450785"/>
              </a:xfrm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flipV="1">
                  <a:off x="3000364" y="642918"/>
                  <a:ext cx="857256" cy="5000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 flipV="1">
                  <a:off x="3857620" y="500042"/>
                  <a:ext cx="1362085" cy="1428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 rot="5400000">
                  <a:off x="4217192" y="569099"/>
                  <a:ext cx="1071570" cy="93345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 rot="10800000">
                  <a:off x="3000364" y="1142984"/>
                  <a:ext cx="1285884" cy="4286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2714612" y="1000108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571868" y="42860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5219705" y="35716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4000496" y="150017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 rot="16200000" flipH="1">
                  <a:off x="3607587" y="892951"/>
                  <a:ext cx="928694" cy="4286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Прямая соединительная линия 156"/>
                <p:cNvCxnSpPr/>
                <p:nvPr/>
              </p:nvCxnSpPr>
              <p:spPr>
                <a:xfrm rot="10800000" flipV="1">
                  <a:off x="3000365" y="500041"/>
                  <a:ext cx="2219341" cy="64294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4" name="Прямая со стрелкой 163"/>
              <p:cNvCxnSpPr/>
              <p:nvPr/>
            </p:nvCxnSpPr>
            <p:spPr>
              <a:xfrm rot="5400000">
                <a:off x="4033651" y="1686096"/>
                <a:ext cx="428628" cy="1996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Группа 177"/>
              <p:cNvGrpSpPr/>
              <p:nvPr/>
            </p:nvGrpSpPr>
            <p:grpSpPr>
              <a:xfrm>
                <a:off x="2857488" y="1857364"/>
                <a:ext cx="2786081" cy="1462413"/>
                <a:chOff x="2610517" y="2143116"/>
                <a:chExt cx="3104491" cy="1409175"/>
              </a:xfrm>
            </p:grpSpPr>
            <p:sp>
              <p:nvSpPr>
                <p:cNvPr id="165" name="Параллелограмм 164"/>
                <p:cNvSpPr/>
                <p:nvPr/>
              </p:nvSpPr>
              <p:spPr>
                <a:xfrm>
                  <a:off x="2849324" y="2357430"/>
                  <a:ext cx="2579932" cy="1000132"/>
                </a:xfrm>
                <a:prstGeom prst="parallelogram">
                  <a:avLst>
                    <a:gd name="adj" fmla="val 580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9" name="Прямая соединительная линия 168"/>
                <p:cNvCxnSpPr>
                  <a:endCxn id="174" idx="1"/>
                </p:cNvCxnSpPr>
                <p:nvPr/>
              </p:nvCxnSpPr>
              <p:spPr>
                <a:xfrm flipV="1">
                  <a:off x="2928927" y="2368443"/>
                  <a:ext cx="2500329" cy="94490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>
                  <a:off x="3491450" y="2349628"/>
                  <a:ext cx="1252001" cy="9637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71"/>
                <p:cNvSpPr txBox="1"/>
                <p:nvPr/>
              </p:nvSpPr>
              <p:spPr>
                <a:xfrm>
                  <a:off x="2610517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3173041" y="214311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5429256" y="221455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4759781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3963758" y="255614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9" name="Прямоугольник 178"/>
              <p:cNvSpPr/>
              <p:nvPr/>
            </p:nvSpPr>
            <p:spPr>
              <a:xfrm>
                <a:off x="5072066" y="3929066"/>
                <a:ext cx="1643074" cy="92869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1" name="Прямая соединительная линия 180"/>
              <p:cNvCxnSpPr/>
              <p:nvPr/>
            </p:nvCxnSpPr>
            <p:spPr>
              <a:xfrm flipV="1"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Прямоугольник 184"/>
              <p:cNvSpPr/>
              <p:nvPr/>
            </p:nvSpPr>
            <p:spPr>
              <a:xfrm>
                <a:off x="3719507" y="5214950"/>
                <a:ext cx="1428760" cy="12858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7" name="Прямая со стрелкой 186"/>
              <p:cNvCxnSpPr/>
              <p:nvPr/>
            </p:nvCxnSpPr>
            <p:spPr>
              <a:xfrm rot="10800000" flipV="1">
                <a:off x="3000364" y="3214686"/>
                <a:ext cx="85725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 стрелкой 190"/>
              <p:cNvCxnSpPr/>
              <p:nvPr/>
            </p:nvCxnSpPr>
            <p:spPr>
              <a:xfrm>
                <a:off x="4357686" y="3214686"/>
                <a:ext cx="78581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 стрелкой 195"/>
              <p:cNvCxnSpPr/>
              <p:nvPr/>
            </p:nvCxnSpPr>
            <p:spPr>
              <a:xfrm rot="5400000">
                <a:off x="5041112" y="5107795"/>
                <a:ext cx="857257" cy="5000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 стрелкой 197"/>
              <p:cNvCxnSpPr/>
              <p:nvPr/>
            </p:nvCxnSpPr>
            <p:spPr>
              <a:xfrm>
                <a:off x="2933687" y="5072074"/>
                <a:ext cx="714384" cy="714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10800000" flipV="1"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TextBox 210"/>
              <p:cNvSpPr txBox="1"/>
              <p:nvPr/>
            </p:nvSpPr>
            <p:spPr>
              <a:xfrm>
                <a:off x="4714876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86211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3433755" y="635795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Группа 220"/>
              <p:cNvGrpSpPr/>
              <p:nvPr/>
            </p:nvGrpSpPr>
            <p:grpSpPr>
              <a:xfrm>
                <a:off x="2076433" y="3643312"/>
                <a:ext cx="1790713" cy="1549449"/>
                <a:chOff x="2004995" y="3568527"/>
                <a:chExt cx="1790713" cy="1809389"/>
              </a:xfrm>
            </p:grpSpPr>
            <p:sp>
              <p:nvSpPr>
                <p:cNvPr id="184" name="Параллелограмм 183"/>
                <p:cNvSpPr/>
                <p:nvPr/>
              </p:nvSpPr>
              <p:spPr>
                <a:xfrm>
                  <a:off x="2004995" y="3902218"/>
                  <a:ext cx="1790713" cy="1212502"/>
                </a:xfrm>
                <a:prstGeom prst="parallelogram">
                  <a:avLst>
                    <a:gd name="adj" fmla="val 46111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02" name="Прямая соединительная линия 201"/>
                <p:cNvCxnSpPr/>
                <p:nvPr/>
              </p:nvCxnSpPr>
              <p:spPr>
                <a:xfrm rot="16200000" flipH="1">
                  <a:off x="2320490" y="4086790"/>
                  <a:ext cx="1154960" cy="7858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/>
                <p:cNvCxnSpPr/>
                <p:nvPr/>
              </p:nvCxnSpPr>
              <p:spPr>
                <a:xfrm flipV="1">
                  <a:off x="2004995" y="3902218"/>
                  <a:ext cx="1785950" cy="12125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/>
                <p:cNvSpPr txBox="1"/>
                <p:nvPr/>
              </p:nvSpPr>
              <p:spPr>
                <a:xfrm>
                  <a:off x="2290747" y="356853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148003" y="5070138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500430" y="3568527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2790813" y="4152487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О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6643702" y="371475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4786314" y="378619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6715140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5715008" y="407194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364806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5076829" y="500063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076829" y="628652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4291011" y="5572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40" name="Object 16"/>
              <p:cNvGraphicFramePr>
                <a:graphicFrameLocks noChangeAspect="1"/>
              </p:cNvGraphicFramePr>
              <p:nvPr/>
            </p:nvGraphicFramePr>
            <p:xfrm>
              <a:off x="4786314" y="3286124"/>
              <a:ext cx="4076729" cy="255588"/>
            </p:xfrm>
            <a:graphic>
              <a:graphicData uri="http://schemas.openxmlformats.org/presentationml/2006/ole">
                <p:oleObj spid="_x0000_s41987" name="Формула" r:id="rId4" imgW="3200400" imgH="203040" progId="Equation.3">
                  <p:embed/>
                </p:oleObj>
              </a:graphicData>
            </a:graphic>
          </p:graphicFrame>
          <p:graphicFrame>
            <p:nvGraphicFramePr>
              <p:cNvPr id="1041" name="Object 17"/>
              <p:cNvGraphicFramePr>
                <a:graphicFrameLocks noChangeAspect="1"/>
              </p:cNvGraphicFramePr>
              <p:nvPr/>
            </p:nvGraphicFramePr>
            <p:xfrm>
              <a:off x="219045" y="3286124"/>
              <a:ext cx="3219473" cy="255587"/>
            </p:xfrm>
            <a:graphic>
              <a:graphicData uri="http://schemas.openxmlformats.org/presentationml/2006/ole">
                <p:oleObj spid="_x0000_s41988" name="Формула" r:id="rId5" imgW="2476440" imgH="203040" progId="Equation.3">
                  <p:embed/>
                </p:oleObj>
              </a:graphicData>
            </a:graphic>
          </p:graphicFrame>
          <p:graphicFrame>
            <p:nvGraphicFramePr>
              <p:cNvPr id="1042" name="Object 18"/>
              <p:cNvGraphicFramePr>
                <a:graphicFrameLocks noChangeAspect="1"/>
              </p:cNvGraphicFramePr>
              <p:nvPr/>
            </p:nvGraphicFramePr>
            <p:xfrm>
              <a:off x="5505457" y="5357826"/>
              <a:ext cx="3362325" cy="255588"/>
            </p:xfrm>
            <a:graphic>
              <a:graphicData uri="http://schemas.openxmlformats.org/presentationml/2006/ole">
                <p:oleObj spid="_x0000_s41989" name="Формула" r:id="rId6" imgW="2679480" imgH="203040" progId="Equation.3">
                  <p:embed/>
                </p:oleObj>
              </a:graphicData>
            </a:graphic>
          </p:graphicFrame>
          <p:graphicFrame>
            <p:nvGraphicFramePr>
              <p:cNvPr id="1043" name="Object 19"/>
              <p:cNvGraphicFramePr>
                <a:graphicFrameLocks noChangeAspect="1"/>
              </p:cNvGraphicFramePr>
              <p:nvPr/>
            </p:nvGraphicFramePr>
            <p:xfrm>
              <a:off x="147607" y="5429264"/>
              <a:ext cx="3495675" cy="255587"/>
            </p:xfrm>
            <a:graphic>
              <a:graphicData uri="http://schemas.openxmlformats.org/presentationml/2006/ole">
                <p:oleObj spid="_x0000_s41990" name="Формула" r:id="rId7" imgW="2781000" imgH="203040" progId="Equation.3">
                  <p:embed/>
                </p:oleObj>
              </a:graphicData>
            </a:graphic>
          </p:graphicFrame>
          <p:graphicFrame>
            <p:nvGraphicFramePr>
              <p:cNvPr id="1044" name="Object 20"/>
              <p:cNvGraphicFramePr>
                <a:graphicFrameLocks noChangeAspect="1"/>
              </p:cNvGraphicFramePr>
              <p:nvPr/>
            </p:nvGraphicFramePr>
            <p:xfrm>
              <a:off x="5691188" y="2000250"/>
              <a:ext cx="2043113" cy="1501775"/>
            </p:xfrm>
            <a:graphic>
              <a:graphicData uri="http://schemas.openxmlformats.org/presentationml/2006/ole">
                <p:oleObj spid="_x0000_s41991" name="Формула" r:id="rId8" imgW="1625400" imgH="1193760" progId="Equation.3">
                  <p:embed/>
                </p:oleObj>
              </a:graphicData>
            </a:graphic>
          </p:graphicFrame>
          <p:graphicFrame>
            <p:nvGraphicFramePr>
              <p:cNvPr id="1045" name="Object 21"/>
              <p:cNvGraphicFramePr>
                <a:graphicFrameLocks noChangeAspect="1"/>
              </p:cNvGraphicFramePr>
              <p:nvPr/>
            </p:nvGraphicFramePr>
            <p:xfrm>
              <a:off x="219045" y="3714752"/>
              <a:ext cx="1755776" cy="1471612"/>
            </p:xfrm>
            <a:graphic>
              <a:graphicData uri="http://schemas.openxmlformats.org/presentationml/2006/ole">
                <p:oleObj spid="_x0000_s41992" name="Формула" r:id="rId9" imgW="1282680" imgH="1168200" progId="Equation.3">
                  <p:embed/>
                </p:oleObj>
              </a:graphicData>
            </a:graphic>
          </p:graphicFrame>
          <p:graphicFrame>
            <p:nvGraphicFramePr>
              <p:cNvPr id="1046" name="Object 22"/>
              <p:cNvGraphicFramePr>
                <a:graphicFrameLocks noChangeAspect="1"/>
              </p:cNvGraphicFramePr>
              <p:nvPr/>
            </p:nvGraphicFramePr>
            <p:xfrm>
              <a:off x="7096125" y="3968750"/>
              <a:ext cx="1123976" cy="576263"/>
            </p:xfrm>
            <a:graphic>
              <a:graphicData uri="http://schemas.openxmlformats.org/presentationml/2006/ole">
                <p:oleObj spid="_x0000_s41993" name="Формула" r:id="rId10" imgW="812520" imgH="457200" progId="Equation.3">
                  <p:embed/>
                </p:oleObj>
              </a:graphicData>
            </a:graphic>
          </p:graphicFrame>
          <p:graphicFrame>
            <p:nvGraphicFramePr>
              <p:cNvPr id="1047" name="Object 23"/>
              <p:cNvGraphicFramePr>
                <a:graphicFrameLocks noChangeAspect="1"/>
              </p:cNvGraphicFramePr>
              <p:nvPr/>
            </p:nvGraphicFramePr>
            <p:xfrm>
              <a:off x="3143239" y="-1"/>
              <a:ext cx="2647970" cy="428605"/>
            </p:xfrm>
            <a:graphic>
              <a:graphicData uri="http://schemas.openxmlformats.org/presentationml/2006/ole">
                <p:oleObj spid="_x0000_s41994" name="Формула" r:id="rId11" imgW="1244520" imgH="203040" progId="Equation.3">
                  <p:embed/>
                </p:oleObj>
              </a:graphicData>
            </a:graphic>
          </p:graphicFrame>
        </p:grpSp>
        <p:graphicFrame>
          <p:nvGraphicFramePr>
            <p:cNvPr id="70" name="Object 22"/>
            <p:cNvGraphicFramePr>
              <a:graphicFrameLocks noChangeAspect="1"/>
            </p:cNvGraphicFramePr>
            <p:nvPr/>
          </p:nvGraphicFramePr>
          <p:xfrm>
            <a:off x="5429256" y="5857892"/>
            <a:ext cx="2286016" cy="576262"/>
          </p:xfrm>
          <a:graphic>
            <a:graphicData uri="http://schemas.openxmlformats.org/presentationml/2006/ole">
              <p:oleObj spid="_x0000_s41995" name="Формула" r:id="rId12" imgW="1726920" imgH="457200" progId="Equation.3">
                <p:embed/>
              </p:oleObj>
            </a:graphicData>
          </a:graphic>
        </p:graphicFrame>
        <p:cxnSp>
          <p:nvCxnSpPr>
            <p:cNvPr id="64" name="Прямая соединительная линия 63"/>
            <p:cNvCxnSpPr/>
            <p:nvPr/>
          </p:nvCxnSpPr>
          <p:spPr>
            <a:xfrm>
              <a:off x="4286248" y="1928802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929190" y="3571876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14282" y="3571876"/>
              <a:ext cx="1785950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357818" y="5643578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214282" y="5715016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Прямоугольник 74"/>
            <p:cNvSpPr/>
            <p:nvPr/>
          </p:nvSpPr>
          <p:spPr>
            <a:xfrm>
              <a:off x="4429124" y="1643050"/>
              <a:ext cx="150019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929322" y="2357430"/>
              <a:ext cx="2000264" cy="857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786314" y="3286124"/>
              <a:ext cx="192882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14282" y="3286124"/>
              <a:ext cx="178595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358082" y="4286256"/>
              <a:ext cx="85725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00034" y="4071942"/>
              <a:ext cx="1071570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42844" y="4643446"/>
              <a:ext cx="185738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500694" y="5357826"/>
              <a:ext cx="171451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0" y="5429264"/>
              <a:ext cx="200023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5429256" y="6143644"/>
              <a:ext cx="2428892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7" name="Прямая соединительная линия 96"/>
          <p:cNvCxnSpPr/>
          <p:nvPr/>
        </p:nvCxnSpPr>
        <p:spPr>
          <a:xfrm>
            <a:off x="5929322" y="2571744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929322" y="2857496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929322" y="3143248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7286644" y="4500570"/>
            <a:ext cx="164307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28596" y="4286256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57158" y="4572008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5720" y="485776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429256" y="6357958"/>
            <a:ext cx="350046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5429256" y="6143644"/>
            <a:ext cx="2500330" cy="357190"/>
          </a:xfrm>
          <a:prstGeom prst="rect">
            <a:avLst/>
          </a:prstGeom>
          <a:solidFill>
            <a:srgbClr val="FFCC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285720" y="4000504"/>
            <a:ext cx="1714512" cy="857256"/>
          </a:xfrm>
          <a:prstGeom prst="rect">
            <a:avLst/>
          </a:prstGeom>
          <a:solidFill>
            <a:srgbClr val="CC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7072330" y="4286256"/>
            <a:ext cx="1357322" cy="285752"/>
          </a:xfrm>
          <a:prstGeom prst="rect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715008" y="2285992"/>
            <a:ext cx="2214578" cy="928694"/>
          </a:xfrm>
          <a:prstGeom prst="rect">
            <a:avLst/>
          </a:prstGeom>
          <a:solidFill>
            <a:srgbClr val="99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9"/>
          <p:cNvGrpSpPr/>
          <p:nvPr/>
        </p:nvGrpSpPr>
        <p:grpSpPr>
          <a:xfrm>
            <a:off x="142844" y="-1"/>
            <a:ext cx="8791071" cy="6737174"/>
            <a:chOff x="147607" y="-1"/>
            <a:chExt cx="8720175" cy="6737174"/>
          </a:xfrm>
        </p:grpSpPr>
        <p:graphicFrame>
          <p:nvGraphicFramePr>
            <p:cNvPr id="1045" name="Object 21"/>
            <p:cNvGraphicFramePr>
              <a:graphicFrameLocks noChangeAspect="1"/>
            </p:cNvGraphicFramePr>
            <p:nvPr/>
          </p:nvGraphicFramePr>
          <p:xfrm>
            <a:off x="360193" y="3714752"/>
            <a:ext cx="1614629" cy="1471612"/>
          </p:xfrm>
          <a:graphic>
            <a:graphicData uri="http://schemas.openxmlformats.org/presentationml/2006/ole">
              <p:oleObj spid="_x0000_s1032" name="Формула" r:id="rId3" imgW="1282680" imgH="1168200" progId="Equation.3">
                <p:embed/>
              </p:oleObj>
            </a:graphicData>
          </a:graphic>
        </p:graphicFrame>
        <p:graphicFrame>
          <p:nvGraphicFramePr>
            <p:cNvPr id="177" name="Объект 176"/>
            <p:cNvGraphicFramePr>
              <a:graphicFrameLocks noChangeAspect="1"/>
            </p:cNvGraphicFramePr>
            <p:nvPr/>
          </p:nvGraphicFramePr>
          <p:xfrm>
            <a:off x="4429124" y="1643050"/>
            <a:ext cx="3933853" cy="255588"/>
          </p:xfrm>
          <a:graphic>
            <a:graphicData uri="http://schemas.openxmlformats.org/presentationml/2006/ole">
              <p:oleObj spid="_x0000_s1026" name="Формула" r:id="rId4" imgW="3009600" imgH="203040" progId="Equation.3">
                <p:embed/>
              </p:oleObj>
            </a:graphicData>
          </a:graphic>
        </p:graphicFrame>
        <p:grpSp>
          <p:nvGrpSpPr>
            <p:cNvPr id="3" name="Группа 161"/>
            <p:cNvGrpSpPr/>
            <p:nvPr/>
          </p:nvGrpSpPr>
          <p:grpSpPr>
            <a:xfrm>
              <a:off x="2714612" y="428604"/>
              <a:ext cx="2714644" cy="1379347"/>
              <a:chOff x="2714612" y="428604"/>
              <a:chExt cx="2714644" cy="1379347"/>
            </a:xfrm>
          </p:grpSpPr>
          <p:cxnSp>
            <p:nvCxnSpPr>
              <p:cNvPr id="134" name="Прямая соединительная линия 133"/>
              <p:cNvCxnSpPr/>
              <p:nvPr/>
            </p:nvCxnSpPr>
            <p:spPr>
              <a:xfrm flipV="1">
                <a:off x="3000364" y="642918"/>
                <a:ext cx="857256" cy="500066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3857620" y="642918"/>
                <a:ext cx="1357322" cy="214314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 rot="10800000" flipV="1">
                <a:off x="4286248" y="857232"/>
                <a:ext cx="928694" cy="714380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>
                <a:off x="3000364" y="1142984"/>
                <a:ext cx="1285884" cy="428628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2714612" y="100010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3571868" y="42860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143504" y="71435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4000496" y="150017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1" name="Прямая соединительная линия 150"/>
              <p:cNvCxnSpPr/>
              <p:nvPr/>
            </p:nvCxnSpPr>
            <p:spPr>
              <a:xfrm rot="16200000" flipH="1">
                <a:off x="3607587" y="892951"/>
                <a:ext cx="928694" cy="428628"/>
              </a:xfrm>
              <a:prstGeom prst="line">
                <a:avLst/>
              </a:prstGeom>
              <a:ln w="1905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Прямая соединительная линия 156"/>
              <p:cNvCxnSpPr/>
              <p:nvPr/>
            </p:nvCxnSpPr>
            <p:spPr>
              <a:xfrm rot="10800000" flipV="1">
                <a:off x="3000364" y="857232"/>
                <a:ext cx="2214582" cy="285751"/>
              </a:xfrm>
              <a:prstGeom prst="line">
                <a:avLst/>
              </a:prstGeom>
              <a:ln w="1905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Прямая со стрелкой 163"/>
            <p:cNvCxnSpPr>
              <a:stCxn id="148" idx="3"/>
              <a:endCxn id="165" idx="0"/>
            </p:cNvCxnSpPr>
            <p:nvPr/>
          </p:nvCxnSpPr>
          <p:spPr>
            <a:xfrm flipH="1">
              <a:off x="4229464" y="1654063"/>
              <a:ext cx="56784" cy="425712"/>
            </a:xfrm>
            <a:prstGeom prst="straightConnector1">
              <a:avLst/>
            </a:prstGeom>
            <a:ln w="19050">
              <a:solidFill>
                <a:srgbClr val="CC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177"/>
            <p:cNvGrpSpPr/>
            <p:nvPr/>
          </p:nvGrpSpPr>
          <p:grpSpPr>
            <a:xfrm>
              <a:off x="2857488" y="1857364"/>
              <a:ext cx="2786081" cy="1462413"/>
              <a:chOff x="2610517" y="2143116"/>
              <a:chExt cx="3104491" cy="1409175"/>
            </a:xfrm>
          </p:grpSpPr>
          <p:sp>
            <p:nvSpPr>
              <p:cNvPr id="165" name="Параллелограмм 164"/>
              <p:cNvSpPr/>
              <p:nvPr/>
            </p:nvSpPr>
            <p:spPr>
              <a:xfrm>
                <a:off x="2849324" y="2357430"/>
                <a:ext cx="2579932" cy="1000132"/>
              </a:xfrm>
              <a:prstGeom prst="parallelogram">
                <a:avLst>
                  <a:gd name="adj" fmla="val 58016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9" name="Прямая соединительная линия 168"/>
              <p:cNvCxnSpPr>
                <a:endCxn id="174" idx="1"/>
              </p:cNvCxnSpPr>
              <p:nvPr/>
            </p:nvCxnSpPr>
            <p:spPr>
              <a:xfrm flipV="1">
                <a:off x="2928927" y="2368443"/>
                <a:ext cx="2500329" cy="944908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>
                <a:off x="3486143" y="2349628"/>
                <a:ext cx="1257308" cy="96372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/>
              <p:cNvSpPr txBox="1"/>
              <p:nvPr/>
            </p:nvSpPr>
            <p:spPr>
              <a:xfrm>
                <a:off x="2610517" y="324451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167735" y="214311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429256" y="221455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4759781" y="324451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3963758" y="2556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5072066" y="3929066"/>
              <a:ext cx="1643074" cy="928694"/>
            </a:xfrm>
            <a:prstGeom prst="rect">
              <a:avLst/>
            </a:prstGeom>
            <a:noFill/>
            <a:ln w="28575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1" name="Прямая соединительная линия 180"/>
            <p:cNvCxnSpPr/>
            <p:nvPr/>
          </p:nvCxnSpPr>
          <p:spPr>
            <a:xfrm flipV="1">
              <a:off x="5072066" y="3929066"/>
              <a:ext cx="1643074" cy="92869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>
              <a:off x="5072066" y="3929066"/>
              <a:ext cx="1643074" cy="92869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Прямоугольник 184"/>
            <p:cNvSpPr/>
            <p:nvPr/>
          </p:nvSpPr>
          <p:spPr>
            <a:xfrm>
              <a:off x="3719507" y="5214950"/>
              <a:ext cx="1428760" cy="1285884"/>
            </a:xfrm>
            <a:prstGeom prst="rect">
              <a:avLst/>
            </a:pr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7" name="Прямая со стрелкой 186"/>
            <p:cNvCxnSpPr/>
            <p:nvPr/>
          </p:nvCxnSpPr>
          <p:spPr>
            <a:xfrm rot="10800000" flipV="1">
              <a:off x="3000364" y="3214686"/>
              <a:ext cx="857258" cy="57150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 стрелкой 190"/>
            <p:cNvCxnSpPr/>
            <p:nvPr/>
          </p:nvCxnSpPr>
          <p:spPr>
            <a:xfrm>
              <a:off x="4357686" y="3214686"/>
              <a:ext cx="785818" cy="57150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 стрелкой 195"/>
            <p:cNvCxnSpPr/>
            <p:nvPr/>
          </p:nvCxnSpPr>
          <p:spPr>
            <a:xfrm rot="5400000">
              <a:off x="5110167" y="4967299"/>
              <a:ext cx="785820" cy="709619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 стрелкой 197"/>
            <p:cNvCxnSpPr/>
            <p:nvPr/>
          </p:nvCxnSpPr>
          <p:spPr>
            <a:xfrm rot="16200000" flipH="1">
              <a:off x="2919573" y="5086187"/>
              <a:ext cx="714380" cy="686153"/>
            </a:xfrm>
            <a:prstGeom prst="straightConnector1">
              <a:avLst/>
            </a:prstGeom>
            <a:ln w="19050">
              <a:solidFill>
                <a:srgbClr val="00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10800000" flipV="1">
              <a:off x="3719507" y="5214950"/>
              <a:ext cx="1428760" cy="1285884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>
              <a:off x="3719507" y="5214950"/>
              <a:ext cx="1428760" cy="1285884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4714876" y="471488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862119" y="478632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433755" y="6429396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220"/>
            <p:cNvGrpSpPr/>
            <p:nvPr/>
          </p:nvGrpSpPr>
          <p:grpSpPr>
            <a:xfrm>
              <a:off x="2076433" y="3571873"/>
              <a:ext cx="1790713" cy="1549448"/>
              <a:chOff x="2004995" y="3485104"/>
              <a:chExt cx="1790713" cy="1809388"/>
            </a:xfrm>
          </p:grpSpPr>
          <p:sp>
            <p:nvSpPr>
              <p:cNvPr id="184" name="Параллелограмм 183"/>
              <p:cNvSpPr/>
              <p:nvPr/>
            </p:nvSpPr>
            <p:spPr>
              <a:xfrm>
                <a:off x="2004995" y="3902218"/>
                <a:ext cx="1790713" cy="1212502"/>
              </a:xfrm>
              <a:prstGeom prst="parallelogram">
                <a:avLst>
                  <a:gd name="adj" fmla="val 46111"/>
                </a:avLst>
              </a:prstGeom>
              <a:noFill/>
              <a:ln w="28575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2" name="Прямая соединительная линия 201"/>
              <p:cNvCxnSpPr/>
              <p:nvPr/>
            </p:nvCxnSpPr>
            <p:spPr>
              <a:xfrm rot="16200000" flipH="1">
                <a:off x="2320490" y="4086790"/>
                <a:ext cx="1154960" cy="785818"/>
              </a:xfrm>
              <a:prstGeom prst="line">
                <a:avLst/>
              </a:prstGeom>
              <a:ln w="1905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>
              <a:xfrm flipV="1">
                <a:off x="2004995" y="3902218"/>
                <a:ext cx="1785950" cy="1212500"/>
              </a:xfrm>
              <a:prstGeom prst="line">
                <a:avLst/>
              </a:prstGeom>
              <a:ln w="1905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TextBox 212"/>
              <p:cNvSpPr txBox="1"/>
              <p:nvPr/>
            </p:nvSpPr>
            <p:spPr>
              <a:xfrm>
                <a:off x="2071670" y="348510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3290879" y="4986714"/>
                <a:ext cx="28575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3500430" y="3568527"/>
                <a:ext cx="28575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2790813" y="4152487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О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4" name="TextBox 243"/>
            <p:cNvSpPr txBox="1"/>
            <p:nvPr/>
          </p:nvSpPr>
          <p:spPr>
            <a:xfrm>
              <a:off x="6643702" y="371475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4786314" y="378619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6715140" y="471488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719771" y="407194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576631" y="492919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005391" y="492919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076829" y="635795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4291011" y="557214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40" name="Object 16"/>
            <p:cNvGraphicFramePr>
              <a:graphicFrameLocks noChangeAspect="1"/>
            </p:cNvGraphicFramePr>
            <p:nvPr/>
          </p:nvGraphicFramePr>
          <p:xfrm>
            <a:off x="4786314" y="3286124"/>
            <a:ext cx="4077305" cy="255588"/>
          </p:xfrm>
          <a:graphic>
            <a:graphicData uri="http://schemas.openxmlformats.org/presentationml/2006/ole">
              <p:oleObj spid="_x0000_s1027" name="Формула" r:id="rId5" imgW="3200400" imgH="203040" progId="Equation.3">
                <p:embed/>
              </p:oleObj>
            </a:graphicData>
          </a:graphic>
        </p:graphicFrame>
        <p:graphicFrame>
          <p:nvGraphicFramePr>
            <p:cNvPr id="1041" name="Object 17"/>
            <p:cNvGraphicFramePr>
              <a:graphicFrameLocks noChangeAspect="1"/>
            </p:cNvGraphicFramePr>
            <p:nvPr/>
          </p:nvGraphicFramePr>
          <p:xfrm>
            <a:off x="219045" y="3286124"/>
            <a:ext cx="3219473" cy="255587"/>
          </p:xfrm>
          <a:graphic>
            <a:graphicData uri="http://schemas.openxmlformats.org/presentationml/2006/ole">
              <p:oleObj spid="_x0000_s1028" name="Формула" r:id="rId6" imgW="2476440" imgH="203040" progId="Equation.3">
                <p:embed/>
              </p:oleObj>
            </a:graphicData>
          </a:graphic>
        </p:graphicFrame>
        <p:graphicFrame>
          <p:nvGraphicFramePr>
            <p:cNvPr id="1042" name="Object 18"/>
            <p:cNvGraphicFramePr>
              <a:graphicFrameLocks noChangeAspect="1"/>
            </p:cNvGraphicFramePr>
            <p:nvPr/>
          </p:nvGraphicFramePr>
          <p:xfrm>
            <a:off x="5505457" y="5357826"/>
            <a:ext cx="3362325" cy="255588"/>
          </p:xfrm>
          <a:graphic>
            <a:graphicData uri="http://schemas.openxmlformats.org/presentationml/2006/ole">
              <p:oleObj spid="_x0000_s1029" name="Формула" r:id="rId7" imgW="2679480" imgH="203040" progId="Equation.3">
                <p:embed/>
              </p:oleObj>
            </a:graphicData>
          </a:graphic>
        </p:graphicFrame>
        <p:graphicFrame>
          <p:nvGraphicFramePr>
            <p:cNvPr id="1043" name="Object 19"/>
            <p:cNvGraphicFramePr>
              <a:graphicFrameLocks noChangeAspect="1"/>
            </p:cNvGraphicFramePr>
            <p:nvPr/>
          </p:nvGraphicFramePr>
          <p:xfrm>
            <a:off x="147607" y="5429264"/>
            <a:ext cx="3495675" cy="255587"/>
          </p:xfrm>
          <a:graphic>
            <a:graphicData uri="http://schemas.openxmlformats.org/presentationml/2006/ole">
              <p:oleObj spid="_x0000_s1030" name="Формула" r:id="rId8" imgW="2781000" imgH="203040" progId="Equation.3">
                <p:embed/>
              </p:oleObj>
            </a:graphicData>
          </a:graphic>
        </p:graphicFrame>
        <p:graphicFrame>
          <p:nvGraphicFramePr>
            <p:cNvPr id="1044" name="Object 20"/>
            <p:cNvGraphicFramePr>
              <a:graphicFrameLocks noChangeAspect="1"/>
            </p:cNvGraphicFramePr>
            <p:nvPr/>
          </p:nvGraphicFramePr>
          <p:xfrm>
            <a:off x="5715008" y="2000240"/>
            <a:ext cx="1995487" cy="1501775"/>
          </p:xfrm>
          <a:graphic>
            <a:graphicData uri="http://schemas.openxmlformats.org/presentationml/2006/ole">
              <p:oleObj spid="_x0000_s1031" name="Формула" r:id="rId9" imgW="1587240" imgH="1193760" progId="Equation.3">
                <p:embed/>
              </p:oleObj>
            </a:graphicData>
          </a:graphic>
        </p:graphicFrame>
        <p:graphicFrame>
          <p:nvGraphicFramePr>
            <p:cNvPr id="1046" name="Object 22"/>
            <p:cNvGraphicFramePr>
              <a:graphicFrameLocks noChangeAspect="1"/>
            </p:cNvGraphicFramePr>
            <p:nvPr/>
          </p:nvGraphicFramePr>
          <p:xfrm>
            <a:off x="7096125" y="3968750"/>
            <a:ext cx="1123976" cy="576263"/>
          </p:xfrm>
          <a:graphic>
            <a:graphicData uri="http://schemas.openxmlformats.org/presentationml/2006/ole">
              <p:oleObj spid="_x0000_s1033" name="Формула" r:id="rId10" imgW="812520" imgH="457200" progId="Equation.3">
                <p:embed/>
              </p:oleObj>
            </a:graphicData>
          </a:graphic>
        </p:graphicFrame>
        <p:graphicFrame>
          <p:nvGraphicFramePr>
            <p:cNvPr id="1047" name="Object 23"/>
            <p:cNvGraphicFramePr>
              <a:graphicFrameLocks noChangeAspect="1"/>
            </p:cNvGraphicFramePr>
            <p:nvPr/>
          </p:nvGraphicFramePr>
          <p:xfrm>
            <a:off x="3143239" y="-1"/>
            <a:ext cx="2647970" cy="428605"/>
          </p:xfrm>
          <a:graphic>
            <a:graphicData uri="http://schemas.openxmlformats.org/presentationml/2006/ole">
              <p:oleObj spid="_x0000_s1034" name="Формула" r:id="rId11" imgW="1244520" imgH="203040" progId="Equation.3">
                <p:embed/>
              </p:oleObj>
            </a:graphicData>
          </a:graphic>
        </p:graphicFrame>
      </p:grpSp>
      <p:graphicFrame>
        <p:nvGraphicFramePr>
          <p:cNvPr id="70" name="Object 22"/>
          <p:cNvGraphicFramePr>
            <a:graphicFrameLocks noChangeAspect="1"/>
          </p:cNvGraphicFramePr>
          <p:nvPr/>
        </p:nvGraphicFramePr>
        <p:xfrm>
          <a:off x="5429256" y="5857892"/>
          <a:ext cx="2286016" cy="576262"/>
        </p:xfrm>
        <a:graphic>
          <a:graphicData uri="http://schemas.openxmlformats.org/presentationml/2006/ole">
            <p:oleObj spid="_x0000_s1035" name="Формула" r:id="rId12" imgW="1726920" imgH="457200" progId="Equation.3">
              <p:embed/>
            </p:oleObj>
          </a:graphicData>
        </a:graphic>
      </p:graphicFrame>
      <p:cxnSp>
        <p:nvCxnSpPr>
          <p:cNvPr id="64" name="Прямая соединительная линия 63"/>
          <p:cNvCxnSpPr/>
          <p:nvPr/>
        </p:nvCxnSpPr>
        <p:spPr>
          <a:xfrm>
            <a:off x="4357686" y="1857364"/>
            <a:ext cx="1714512" cy="1588"/>
          </a:xfrm>
          <a:prstGeom prst="line">
            <a:avLst/>
          </a:prstGeom>
          <a:ln w="190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857752" y="3500438"/>
            <a:ext cx="1928826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14282" y="3500438"/>
            <a:ext cx="1714512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357818" y="5572140"/>
            <a:ext cx="1857388" cy="1588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42844" y="5643578"/>
            <a:ext cx="1785950" cy="1588"/>
          </a:xfrm>
          <a:prstGeom prst="line">
            <a:avLst/>
          </a:prstGeom>
          <a:ln w="190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19100" y="571500"/>
          <a:ext cx="7620000" cy="5003800"/>
        </p:xfrm>
        <a:graphic>
          <a:graphicData uri="http://schemas.openxmlformats.org/presentationml/2006/ole">
            <p:oleObj spid="_x0000_s82946" name="Документ" r:id="rId3" imgW="8968335" imgH="5792624" progId="Word.Documen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07194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+mj-lt"/>
              </a:rPr>
              <a:t>Для каждого из  10 утверждений, основанных на  свойствах </a:t>
            </a:r>
            <a:r>
              <a:rPr lang="ru-RU" sz="3200" dirty="0" smtClean="0">
                <a:solidFill>
                  <a:schemeClr val="bg1"/>
                </a:solidFill>
                <a:latin typeface="+mj-lt"/>
              </a:rPr>
              <a:t>данных параллелограммов, укажите </a:t>
            </a:r>
            <a:r>
              <a:rPr lang="ru-RU" sz="3200" dirty="0" smtClean="0">
                <a:solidFill>
                  <a:schemeClr val="bg1"/>
                </a:solidFill>
                <a:latin typeface="+mj-lt"/>
              </a:rPr>
              <a:t>номер той фигуры, которой это утверждение принадлежит </a:t>
            </a:r>
            <a:r>
              <a:rPr lang="ru-RU" sz="3200" dirty="0" smtClean="0">
                <a:solidFill>
                  <a:schemeClr val="bg1"/>
                </a:solidFill>
                <a:latin typeface="+mj-lt"/>
              </a:rPr>
              <a:t>первоначально. </a:t>
            </a:r>
            <a:endParaRPr lang="ru-RU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39700" y="0"/>
          <a:ext cx="9093200" cy="8915400"/>
        </p:xfrm>
        <a:graphic>
          <a:graphicData uri="http://schemas.openxmlformats.org/presentationml/2006/ole">
            <p:oleObj spid="_x0000_s87042" name="Документ" r:id="rId3" imgW="11767311" imgH="1155171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31800" y="571500"/>
          <a:ext cx="7759700" cy="5016500"/>
        </p:xfrm>
        <a:graphic>
          <a:graphicData uri="http://schemas.openxmlformats.org/presentationml/2006/ole">
            <p:oleObj spid="_x0000_s88066" name="Документ" r:id="rId3" imgW="9269985" imgH="581173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000496" y="428604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2910" y="428604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000496" y="2643182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42910" y="2643182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>
            <a:off x="5000628" y="1428736"/>
            <a:ext cx="3571900" cy="171451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 rot="20507758">
            <a:off x="4132395" y="1442363"/>
            <a:ext cx="524132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параллелограмм,</a:t>
            </a:r>
            <a:r>
              <a:rPr lang="ru-RU" sz="4400" dirty="0" smtClean="0">
                <a:latin typeface="+mj-lt"/>
              </a:rPr>
              <a:t> </a:t>
            </a:r>
            <a:endParaRPr lang="ru-RU" sz="4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278605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285749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7554" y="4286256"/>
            <a:ext cx="5643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66FF99"/>
                </a:solidFill>
                <a:latin typeface="Bookman Old Style" pitchFamily="18" charset="0"/>
              </a:rPr>
              <a:t>1. все углы прямые</a:t>
            </a:r>
            <a:endParaRPr lang="ru-RU" sz="4000" b="1" i="1" dirty="0">
              <a:solidFill>
                <a:srgbClr val="66FF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15008" y="335756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у которого: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088559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rgbClr val="FF9933"/>
                </a:solidFill>
                <a:latin typeface="Bookman Old Style" pitchFamily="18" charset="0"/>
              </a:rPr>
              <a:t>все углы прямые</a:t>
            </a:r>
            <a:endParaRPr lang="ru-RU" sz="4000" b="1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5500702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C66"/>
              </a:solidFill>
              <a:latin typeface="+mj-lt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357158" y="3500438"/>
            <a:ext cx="3357586" cy="1928826"/>
            <a:chOff x="357158" y="3500438"/>
            <a:chExt cx="3357586" cy="1928826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357158" y="3500438"/>
              <a:ext cx="1500198" cy="57150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357158" y="4071942"/>
              <a:ext cx="1500198" cy="135732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857356" y="3500438"/>
              <a:ext cx="1857388" cy="64294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0800000" flipV="1">
              <a:off x="1857356" y="4143380"/>
              <a:ext cx="1857388" cy="128588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0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86116" y="5072074"/>
            <a:ext cx="5857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C99FF"/>
                </a:solidFill>
                <a:latin typeface="Bookman Old Style" pitchFamily="18" charset="0"/>
              </a:rPr>
              <a:t>2. один угол прямой</a:t>
            </a:r>
            <a:endParaRPr lang="ru-RU" sz="4000" b="1" i="1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759646">
            <a:off x="-127989" y="1060155"/>
            <a:ext cx="6513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Прямоугольник</a:t>
            </a:r>
            <a:r>
              <a:rPr lang="ru-RU" sz="5000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5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endParaRPr lang="ru-RU" sz="5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 rot="20659933">
            <a:off x="-2383" y="3829984"/>
            <a:ext cx="5720734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четырехугольник,</a:t>
            </a:r>
            <a:r>
              <a:rPr lang="ru-RU" sz="44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99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 rot="20822771">
            <a:off x="5879027" y="298625"/>
            <a:ext cx="8572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–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28604"/>
            <a:ext cx="3714776" cy="25717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6" grpId="2" animBg="1"/>
      <p:bldP spid="44" grpId="0" animBg="1"/>
      <p:bldP spid="44" grpId="1" animBg="1"/>
      <p:bldP spid="44" grpId="2" animBg="1"/>
      <p:bldP spid="42" grpId="0" animBg="1"/>
      <p:bldP spid="42" grpId="1" animBg="1"/>
      <p:bldP spid="42" grpId="2" animBg="1"/>
      <p:bldP spid="42" grpId="3" animBg="1"/>
      <p:bldP spid="33" grpId="0" animBg="1"/>
      <p:bldP spid="32" grpId="0" animBg="1"/>
      <p:bldP spid="14" grpId="0"/>
      <p:bldP spid="16" grpId="0"/>
      <p:bldP spid="17" grpId="0"/>
      <p:bldP spid="36" grpId="0"/>
      <p:bldP spid="39" grpId="0"/>
      <p:bldP spid="40" grpId="0"/>
      <p:bldP spid="53" grpId="0"/>
      <p:bldP spid="15" grpId="0"/>
      <p:bldP spid="41" grpId="0"/>
      <p:bldP spid="66" grpId="0"/>
      <p:bldP spid="38" grpId="0"/>
      <p:bldP spid="34" grpId="0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 rot="10800000">
            <a:off x="2214546" y="1714488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46" y="1714488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  <a:cs typeface="Arial" pitchFamily="34" charset="0"/>
              </a:rPr>
              <a:t>Свойство прямоугольника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1604" y="4786322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Диагонали равны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240" y="5500702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АС = В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D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643042" y="1071546"/>
            <a:ext cx="5929354" cy="3759955"/>
            <a:chOff x="1643042" y="1071546"/>
            <a:chExt cx="5929354" cy="3759955"/>
          </a:xfrm>
        </p:grpSpPr>
        <p:sp>
          <p:nvSpPr>
            <p:cNvPr id="26" name="TextBox 25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rot="10800000">
            <a:off x="2071670" y="1214422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71670" y="1214422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214818"/>
            <a:ext cx="928690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Параллелограмм – прямоугольник,</a:t>
            </a:r>
            <a:endParaRPr lang="ru-RU" sz="4000" dirty="0">
              <a:ln w="11430"/>
              <a:solidFill>
                <a:srgbClr val="CC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478632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если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528638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7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диагонали равны</a:t>
            </a:r>
            <a:endParaRPr lang="ru-RU" sz="47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9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Признак прямоугольника</a:t>
            </a:r>
            <a:endParaRPr lang="ru-RU" sz="4900" dirty="0">
              <a:solidFill>
                <a:srgbClr val="AFFFA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14678" y="6027003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АС=В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D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500166" y="571480"/>
            <a:ext cx="5929354" cy="3759955"/>
            <a:chOff x="1643042" y="1071546"/>
            <a:chExt cx="5929354" cy="3759955"/>
          </a:xfrm>
        </p:grpSpPr>
        <p:sp>
          <p:nvSpPr>
            <p:cNvPr id="19" name="TextBox 18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1"/>
      <p:bldP spid="2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42844" y="3643314"/>
            <a:ext cx="3357586" cy="1928826"/>
            <a:chOff x="357158" y="3500438"/>
            <a:chExt cx="3357586" cy="192882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357158" y="3500438"/>
              <a:ext cx="1500198" cy="57150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57158" y="4071942"/>
              <a:ext cx="1500198" cy="135732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57356" y="3500438"/>
              <a:ext cx="1857388" cy="64294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 flipV="1">
              <a:off x="1857356" y="4143380"/>
              <a:ext cx="1857388" cy="128588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араллелограмм 28"/>
          <p:cNvSpPr/>
          <p:nvPr/>
        </p:nvSpPr>
        <p:spPr>
          <a:xfrm>
            <a:off x="5214942" y="1714488"/>
            <a:ext cx="3571900" cy="171451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14942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928934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3240" y="4286256"/>
            <a:ext cx="6357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i="1" dirty="0" smtClean="0">
                <a:solidFill>
                  <a:srgbClr val="66FF99"/>
                </a:solidFill>
                <a:latin typeface="Bookman Old Style" pitchFamily="18" charset="0"/>
              </a:rPr>
              <a:t>1. все стороны равны</a:t>
            </a:r>
            <a:endParaRPr lang="ru-RU" sz="3800" b="1" i="1" dirty="0">
              <a:solidFill>
                <a:srgbClr val="66FF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29256" y="371475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у которого: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088559"/>
            <a:ext cx="6143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3800" b="1" i="1" dirty="0" smtClean="0">
                <a:solidFill>
                  <a:srgbClr val="FF9933"/>
                </a:solidFill>
                <a:latin typeface="Bookman Old Style" pitchFamily="18" charset="0"/>
              </a:rPr>
              <a:t>все стороны равны</a:t>
            </a:r>
            <a:endParaRPr lang="ru-RU" sz="3800" b="1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596" y="5572140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C66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 rot="20759646">
            <a:off x="4100762" y="508240"/>
            <a:ext cx="771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FF"/>
                </a:solidFill>
                <a:latin typeface="Arial Black" pitchFamily="34" charset="0"/>
              </a:rPr>
              <a:t>_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 </a:t>
            </a:r>
            <a:endParaRPr lang="ru-RU" sz="54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0037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759646">
            <a:off x="1427738" y="1251040"/>
            <a:ext cx="277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РОМБ</a:t>
            </a:r>
            <a:endParaRPr lang="ru-RU" sz="5400" b="1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3240" y="4857760"/>
            <a:ext cx="61436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i="1" dirty="0" smtClean="0">
                <a:solidFill>
                  <a:srgbClr val="FF99FF"/>
                </a:solidFill>
                <a:latin typeface="Bookman Old Style" pitchFamily="18" charset="0"/>
              </a:rPr>
              <a:t>2. смежные стороны </a:t>
            </a:r>
          </a:p>
        </p:txBody>
      </p:sp>
      <p:sp>
        <p:nvSpPr>
          <p:cNvPr id="35" name="TextBox 34"/>
          <p:cNvSpPr txBox="1"/>
          <p:nvPr/>
        </p:nvSpPr>
        <p:spPr>
          <a:xfrm rot="20707618">
            <a:off x="4010983" y="1734865"/>
            <a:ext cx="526892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solidFill>
                  <a:srgbClr val="FF99FF"/>
                </a:solidFill>
                <a:latin typeface="+mj-lt"/>
              </a:rPr>
              <a:t>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параллелограмм,</a:t>
            </a:r>
            <a:r>
              <a:rPr lang="ru-RU" sz="4400" b="1" dirty="0" smtClean="0">
                <a:ln w="11430"/>
                <a:solidFill>
                  <a:srgbClr val="FF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 rot="20547940">
            <a:off x="-159902" y="3915698"/>
            <a:ext cx="5720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  <a:latin typeface="+mj-lt"/>
              </a:rPr>
              <a:t>четырехугольник,</a:t>
            </a:r>
            <a:r>
              <a:rPr lang="ru-RU" sz="4400" b="1" dirty="0" smtClean="0">
                <a:solidFill>
                  <a:srgbClr val="FF9933"/>
                </a:solidFill>
                <a:latin typeface="+mj-lt"/>
              </a:rPr>
              <a:t> </a:t>
            </a:r>
            <a:endParaRPr lang="ru-RU" sz="4400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4942" y="5357826"/>
            <a:ext cx="24288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i="1" dirty="0" smtClean="0">
                <a:solidFill>
                  <a:srgbClr val="FF99FF"/>
                </a:solidFill>
                <a:latin typeface="Bookman Old Style" pitchFamily="18" charset="0"/>
              </a:rPr>
              <a:t>равны</a:t>
            </a:r>
            <a:endParaRPr lang="ru-RU" sz="3800" b="1" i="1" dirty="0">
              <a:solidFill>
                <a:srgbClr val="FF99FF"/>
              </a:solidFill>
              <a:latin typeface="Bookman Old Style" pitchFamily="18" charset="0"/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428596" y="428604"/>
            <a:ext cx="4786346" cy="2786082"/>
          </a:xfrm>
          <a:prstGeom prst="parallelogram">
            <a:avLst>
              <a:gd name="adj" fmla="val 49872"/>
            </a:avLst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9" name="Группа 68"/>
          <p:cNvGrpSpPr/>
          <p:nvPr/>
        </p:nvGrpSpPr>
        <p:grpSpPr>
          <a:xfrm>
            <a:off x="428596" y="428604"/>
            <a:ext cx="3429024" cy="2787670"/>
            <a:chOff x="428596" y="428604"/>
            <a:chExt cx="3429024" cy="278767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-285784" y="1142984"/>
              <a:ext cx="2786082" cy="1357322"/>
            </a:xfrm>
            <a:prstGeom prst="line">
              <a:avLst/>
            </a:prstGeom>
            <a:ln w="88900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428596" y="3214686"/>
              <a:ext cx="3429024" cy="1588"/>
            </a:xfrm>
            <a:prstGeom prst="line">
              <a:avLst/>
            </a:prstGeom>
            <a:ln w="88900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6" grpId="0"/>
      <p:bldP spid="17" grpId="0"/>
      <p:bldP spid="36" grpId="0"/>
      <p:bldP spid="39" grpId="0"/>
      <p:bldP spid="40" grpId="0"/>
      <p:bldP spid="53" grpId="0"/>
      <p:bldP spid="32" grpId="0"/>
      <p:bldP spid="14" grpId="0"/>
      <p:bldP spid="66" grpId="0"/>
      <p:bldP spid="15" grpId="0"/>
      <p:bldP spid="41" grpId="0"/>
      <p:bldP spid="35" grpId="0"/>
      <p:bldP spid="38" grpId="0"/>
      <p:bldP spid="27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-1620000">
            <a:off x="3345800" y="2608894"/>
            <a:ext cx="380698" cy="354328"/>
          </a:xfrm>
          <a:prstGeom prst="rect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571604" y="3786190"/>
            <a:ext cx="214314" cy="285752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354667" y="3606800"/>
            <a:ext cx="220133" cy="152400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14283" y="3759200"/>
            <a:ext cx="129117" cy="342900"/>
          </a:xfrm>
          <a:custGeom>
            <a:avLst/>
            <a:gdLst>
              <a:gd name="connsiteX0" fmla="*/ 129117 w 129117"/>
              <a:gd name="connsiteY0" fmla="*/ 0 h 342900"/>
              <a:gd name="connsiteX1" fmla="*/ 27517 w 129117"/>
              <a:gd name="connsiteY1" fmla="*/ 101600 h 342900"/>
              <a:gd name="connsiteX2" fmla="*/ 2117 w 129117"/>
              <a:gd name="connsiteY2" fmla="*/ 241300 h 342900"/>
              <a:gd name="connsiteX3" fmla="*/ 14817 w 129117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17" h="342900">
                <a:moveTo>
                  <a:pt x="129117" y="0"/>
                </a:moveTo>
                <a:cubicBezTo>
                  <a:pt x="88900" y="30691"/>
                  <a:pt x="48684" y="61383"/>
                  <a:pt x="27517" y="101600"/>
                </a:cubicBezTo>
                <a:cubicBezTo>
                  <a:pt x="6350" y="141817"/>
                  <a:pt x="4234" y="201083"/>
                  <a:pt x="2117" y="241300"/>
                </a:cubicBezTo>
                <a:cubicBezTo>
                  <a:pt x="0" y="281517"/>
                  <a:pt x="14817" y="342900"/>
                  <a:pt x="14817" y="3429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94200" y="3693583"/>
            <a:ext cx="431800" cy="103717"/>
          </a:xfrm>
          <a:custGeom>
            <a:avLst/>
            <a:gdLst>
              <a:gd name="connsiteX0" fmla="*/ 0 w 431800"/>
              <a:gd name="connsiteY0" fmla="*/ 65617 h 103717"/>
              <a:gd name="connsiteX1" fmla="*/ 190500 w 431800"/>
              <a:gd name="connsiteY1" fmla="*/ 2117 h 103717"/>
              <a:gd name="connsiteX2" fmla="*/ 342900 w 431800"/>
              <a:gd name="connsiteY2" fmla="*/ 52917 h 103717"/>
              <a:gd name="connsiteX3" fmla="*/ 431800 w 431800"/>
              <a:gd name="connsiteY3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3717">
                <a:moveTo>
                  <a:pt x="0" y="65617"/>
                </a:moveTo>
                <a:cubicBezTo>
                  <a:pt x="66675" y="34925"/>
                  <a:pt x="133350" y="4234"/>
                  <a:pt x="190500" y="2117"/>
                </a:cubicBezTo>
                <a:cubicBezTo>
                  <a:pt x="247650" y="0"/>
                  <a:pt x="302683" y="35984"/>
                  <a:pt x="342900" y="52917"/>
                </a:cubicBezTo>
                <a:cubicBezTo>
                  <a:pt x="383117" y="69850"/>
                  <a:pt x="407458" y="86783"/>
                  <a:pt x="431800" y="103717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072467" y="3643314"/>
            <a:ext cx="213781" cy="420686"/>
          </a:xfrm>
          <a:custGeom>
            <a:avLst/>
            <a:gdLst>
              <a:gd name="connsiteX0" fmla="*/ 143933 w 143933"/>
              <a:gd name="connsiteY0" fmla="*/ 0 h 469900"/>
              <a:gd name="connsiteX1" fmla="*/ 29633 w 143933"/>
              <a:gd name="connsiteY1" fmla="*/ 190500 h 469900"/>
              <a:gd name="connsiteX2" fmla="*/ 4233 w 143933"/>
              <a:gd name="connsiteY2" fmla="*/ 342900 h 469900"/>
              <a:gd name="connsiteX3" fmla="*/ 4233 w 143933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469900">
                <a:moveTo>
                  <a:pt x="143933" y="0"/>
                </a:moveTo>
                <a:cubicBezTo>
                  <a:pt x="98424" y="66675"/>
                  <a:pt x="52916" y="133350"/>
                  <a:pt x="29633" y="190500"/>
                </a:cubicBezTo>
                <a:cubicBezTo>
                  <a:pt x="6350" y="247650"/>
                  <a:pt x="8466" y="296333"/>
                  <a:pt x="4233" y="342900"/>
                </a:cubicBezTo>
                <a:cubicBezTo>
                  <a:pt x="0" y="389467"/>
                  <a:pt x="2116" y="429683"/>
                  <a:pt x="4233" y="4699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286248" y="3571876"/>
            <a:ext cx="571504" cy="97897"/>
          </a:xfrm>
          <a:custGeom>
            <a:avLst/>
            <a:gdLst>
              <a:gd name="connsiteX0" fmla="*/ 0 w 584200"/>
              <a:gd name="connsiteY0" fmla="*/ 86783 h 112183"/>
              <a:gd name="connsiteX1" fmla="*/ 203200 w 584200"/>
              <a:gd name="connsiteY1" fmla="*/ 10583 h 112183"/>
              <a:gd name="connsiteX2" fmla="*/ 406400 w 584200"/>
              <a:gd name="connsiteY2" fmla="*/ 23283 h 112183"/>
              <a:gd name="connsiteX3" fmla="*/ 584200 w 584200"/>
              <a:gd name="connsiteY3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112183">
                <a:moveTo>
                  <a:pt x="0" y="86783"/>
                </a:moveTo>
                <a:cubicBezTo>
                  <a:pt x="67733" y="53974"/>
                  <a:pt x="135467" y="21166"/>
                  <a:pt x="203200" y="10583"/>
                </a:cubicBezTo>
                <a:cubicBezTo>
                  <a:pt x="270933" y="0"/>
                  <a:pt x="342900" y="6350"/>
                  <a:pt x="406400" y="23283"/>
                </a:cubicBezTo>
                <a:cubicBezTo>
                  <a:pt x="469900" y="40216"/>
                  <a:pt x="527050" y="76199"/>
                  <a:pt x="584200" y="11218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86116" y="1643050"/>
            <a:ext cx="285752" cy="428628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14678" y="1643051"/>
            <a:ext cx="214314" cy="285752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2786050" y="2000240"/>
            <a:ext cx="571504" cy="71438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95600" y="1879600"/>
            <a:ext cx="317500" cy="67733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924550" y="1955800"/>
            <a:ext cx="196850" cy="317500"/>
          </a:xfrm>
          <a:custGeom>
            <a:avLst/>
            <a:gdLst>
              <a:gd name="connsiteX0" fmla="*/ 19050 w 196850"/>
              <a:gd name="connsiteY0" fmla="*/ 0 h 317500"/>
              <a:gd name="connsiteX1" fmla="*/ 6350 w 196850"/>
              <a:gd name="connsiteY1" fmla="*/ 152400 h 317500"/>
              <a:gd name="connsiteX2" fmla="*/ 57150 w 196850"/>
              <a:gd name="connsiteY2" fmla="*/ 254000 h 317500"/>
              <a:gd name="connsiteX3" fmla="*/ 196850 w 19685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317500">
                <a:moveTo>
                  <a:pt x="19050" y="0"/>
                </a:moveTo>
                <a:cubicBezTo>
                  <a:pt x="9525" y="55033"/>
                  <a:pt x="0" y="110067"/>
                  <a:pt x="6350" y="152400"/>
                </a:cubicBezTo>
                <a:cubicBezTo>
                  <a:pt x="12700" y="194733"/>
                  <a:pt x="25400" y="226483"/>
                  <a:pt x="57150" y="254000"/>
                </a:cubicBezTo>
                <a:cubicBezTo>
                  <a:pt x="88900" y="281517"/>
                  <a:pt x="142875" y="299508"/>
                  <a:pt x="196850" y="3175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857884" y="1643050"/>
            <a:ext cx="101600" cy="317500"/>
          </a:xfrm>
          <a:custGeom>
            <a:avLst/>
            <a:gdLst>
              <a:gd name="connsiteX0" fmla="*/ 25400 w 101600"/>
              <a:gd name="connsiteY0" fmla="*/ 0 h 317500"/>
              <a:gd name="connsiteX1" fmla="*/ 12700 w 101600"/>
              <a:gd name="connsiteY1" fmla="*/ 139700 h 317500"/>
              <a:gd name="connsiteX2" fmla="*/ 101600 w 101600"/>
              <a:gd name="connsiteY2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317500">
                <a:moveTo>
                  <a:pt x="25400" y="0"/>
                </a:moveTo>
                <a:cubicBezTo>
                  <a:pt x="12700" y="43391"/>
                  <a:pt x="0" y="86783"/>
                  <a:pt x="12700" y="139700"/>
                </a:cubicBezTo>
                <a:cubicBezTo>
                  <a:pt x="25400" y="192617"/>
                  <a:pt x="63500" y="255058"/>
                  <a:pt x="101600" y="3175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607455" y="2107397"/>
            <a:ext cx="2428892" cy="1500198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1643050"/>
            <a:ext cx="5715040" cy="2428892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араллелограмм 36"/>
          <p:cNvSpPr/>
          <p:nvPr/>
        </p:nvSpPr>
        <p:spPr>
          <a:xfrm>
            <a:off x="928662" y="1643050"/>
            <a:ext cx="5786478" cy="2428892"/>
          </a:xfrm>
          <a:prstGeom prst="parallelogram">
            <a:avLst>
              <a:gd name="adj" fmla="val 88756"/>
            </a:avLst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5715016"/>
            <a:ext cx="93583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2) АС и В</a:t>
            </a:r>
            <a:r>
              <a:rPr lang="en-US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– биссектрисы углов</a:t>
            </a:r>
            <a:endParaRPr lang="ru-RU" sz="4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214290"/>
            <a:ext cx="80724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СВОЙСТВА РОМБА</a:t>
            </a:r>
            <a:endParaRPr lang="ru-RU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43306" y="200024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214282" y="928670"/>
            <a:ext cx="7072362" cy="3759955"/>
            <a:chOff x="214282" y="928670"/>
            <a:chExt cx="7072362" cy="3759955"/>
          </a:xfrm>
        </p:grpSpPr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282" y="364331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0" y="4857760"/>
            <a:ext cx="9215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1) АС и В</a:t>
            </a:r>
            <a:r>
              <a:rPr lang="en-US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перпендикулярны </a:t>
            </a:r>
            <a:endParaRPr lang="ru-RU" sz="4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31" grpId="0" animBg="1"/>
      <p:bldP spid="30" grpId="0" animBg="1"/>
      <p:bldP spid="24" grpId="0" animBg="1"/>
      <p:bldP spid="26" grpId="0" animBg="1"/>
      <p:bldP spid="33" grpId="0" animBg="1"/>
      <p:bldP spid="39" grpId="0" animBg="1"/>
      <p:bldP spid="35" grpId="0" animBg="1"/>
      <p:bldP spid="34" grpId="0" animBg="1"/>
      <p:bldP spid="41" grpId="0" animBg="1"/>
      <p:bldP spid="36" grpId="0" animBg="1"/>
      <p:bldP spid="42" grpId="0" animBg="1"/>
      <p:bldP spid="40" grpId="0" animBg="1"/>
      <p:bldP spid="50" grpId="0"/>
      <p:bldP spid="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-1620000">
            <a:off x="3345800" y="2608894"/>
            <a:ext cx="380698" cy="354328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571604" y="3786190"/>
            <a:ext cx="214314" cy="285752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354667" y="3606800"/>
            <a:ext cx="220133" cy="152400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14283" y="3759200"/>
            <a:ext cx="129117" cy="342900"/>
          </a:xfrm>
          <a:custGeom>
            <a:avLst/>
            <a:gdLst>
              <a:gd name="connsiteX0" fmla="*/ 129117 w 129117"/>
              <a:gd name="connsiteY0" fmla="*/ 0 h 342900"/>
              <a:gd name="connsiteX1" fmla="*/ 27517 w 129117"/>
              <a:gd name="connsiteY1" fmla="*/ 101600 h 342900"/>
              <a:gd name="connsiteX2" fmla="*/ 2117 w 129117"/>
              <a:gd name="connsiteY2" fmla="*/ 241300 h 342900"/>
              <a:gd name="connsiteX3" fmla="*/ 14817 w 129117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17" h="342900">
                <a:moveTo>
                  <a:pt x="129117" y="0"/>
                </a:moveTo>
                <a:cubicBezTo>
                  <a:pt x="88900" y="30691"/>
                  <a:pt x="48684" y="61383"/>
                  <a:pt x="27517" y="101600"/>
                </a:cubicBezTo>
                <a:cubicBezTo>
                  <a:pt x="6350" y="141817"/>
                  <a:pt x="4234" y="201083"/>
                  <a:pt x="2117" y="241300"/>
                </a:cubicBezTo>
                <a:cubicBezTo>
                  <a:pt x="0" y="281517"/>
                  <a:pt x="14817" y="342900"/>
                  <a:pt x="14817" y="3429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94200" y="3693583"/>
            <a:ext cx="431800" cy="103717"/>
          </a:xfrm>
          <a:custGeom>
            <a:avLst/>
            <a:gdLst>
              <a:gd name="connsiteX0" fmla="*/ 0 w 431800"/>
              <a:gd name="connsiteY0" fmla="*/ 65617 h 103717"/>
              <a:gd name="connsiteX1" fmla="*/ 190500 w 431800"/>
              <a:gd name="connsiteY1" fmla="*/ 2117 h 103717"/>
              <a:gd name="connsiteX2" fmla="*/ 342900 w 431800"/>
              <a:gd name="connsiteY2" fmla="*/ 52917 h 103717"/>
              <a:gd name="connsiteX3" fmla="*/ 431800 w 431800"/>
              <a:gd name="connsiteY3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3717">
                <a:moveTo>
                  <a:pt x="0" y="65617"/>
                </a:moveTo>
                <a:cubicBezTo>
                  <a:pt x="66675" y="34925"/>
                  <a:pt x="133350" y="4234"/>
                  <a:pt x="190500" y="2117"/>
                </a:cubicBezTo>
                <a:cubicBezTo>
                  <a:pt x="247650" y="0"/>
                  <a:pt x="302683" y="35984"/>
                  <a:pt x="342900" y="52917"/>
                </a:cubicBezTo>
                <a:cubicBezTo>
                  <a:pt x="383117" y="69850"/>
                  <a:pt x="407458" y="86783"/>
                  <a:pt x="431800" y="103717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072467" y="3643314"/>
            <a:ext cx="213781" cy="420686"/>
          </a:xfrm>
          <a:custGeom>
            <a:avLst/>
            <a:gdLst>
              <a:gd name="connsiteX0" fmla="*/ 143933 w 143933"/>
              <a:gd name="connsiteY0" fmla="*/ 0 h 469900"/>
              <a:gd name="connsiteX1" fmla="*/ 29633 w 143933"/>
              <a:gd name="connsiteY1" fmla="*/ 190500 h 469900"/>
              <a:gd name="connsiteX2" fmla="*/ 4233 w 143933"/>
              <a:gd name="connsiteY2" fmla="*/ 342900 h 469900"/>
              <a:gd name="connsiteX3" fmla="*/ 4233 w 143933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469900">
                <a:moveTo>
                  <a:pt x="143933" y="0"/>
                </a:moveTo>
                <a:cubicBezTo>
                  <a:pt x="98424" y="66675"/>
                  <a:pt x="52916" y="133350"/>
                  <a:pt x="29633" y="190500"/>
                </a:cubicBezTo>
                <a:cubicBezTo>
                  <a:pt x="6350" y="247650"/>
                  <a:pt x="8466" y="296333"/>
                  <a:pt x="4233" y="342900"/>
                </a:cubicBezTo>
                <a:cubicBezTo>
                  <a:pt x="0" y="389467"/>
                  <a:pt x="2116" y="429683"/>
                  <a:pt x="4233" y="4699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286248" y="3571876"/>
            <a:ext cx="571504" cy="97897"/>
          </a:xfrm>
          <a:custGeom>
            <a:avLst/>
            <a:gdLst>
              <a:gd name="connsiteX0" fmla="*/ 0 w 584200"/>
              <a:gd name="connsiteY0" fmla="*/ 86783 h 112183"/>
              <a:gd name="connsiteX1" fmla="*/ 203200 w 584200"/>
              <a:gd name="connsiteY1" fmla="*/ 10583 h 112183"/>
              <a:gd name="connsiteX2" fmla="*/ 406400 w 584200"/>
              <a:gd name="connsiteY2" fmla="*/ 23283 h 112183"/>
              <a:gd name="connsiteX3" fmla="*/ 584200 w 584200"/>
              <a:gd name="connsiteY3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112183">
                <a:moveTo>
                  <a:pt x="0" y="86783"/>
                </a:moveTo>
                <a:cubicBezTo>
                  <a:pt x="67733" y="53974"/>
                  <a:pt x="135467" y="21166"/>
                  <a:pt x="203200" y="10583"/>
                </a:cubicBezTo>
                <a:cubicBezTo>
                  <a:pt x="270933" y="0"/>
                  <a:pt x="342900" y="6350"/>
                  <a:pt x="406400" y="23283"/>
                </a:cubicBezTo>
                <a:cubicBezTo>
                  <a:pt x="469900" y="40216"/>
                  <a:pt x="527050" y="76199"/>
                  <a:pt x="584200" y="112183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86116" y="1643050"/>
            <a:ext cx="285752" cy="428628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14678" y="1643051"/>
            <a:ext cx="214314" cy="285752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2786050" y="2000240"/>
            <a:ext cx="571504" cy="71438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95600" y="1879600"/>
            <a:ext cx="317500" cy="67733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924550" y="1955800"/>
            <a:ext cx="196850" cy="317500"/>
          </a:xfrm>
          <a:custGeom>
            <a:avLst/>
            <a:gdLst>
              <a:gd name="connsiteX0" fmla="*/ 19050 w 196850"/>
              <a:gd name="connsiteY0" fmla="*/ 0 h 317500"/>
              <a:gd name="connsiteX1" fmla="*/ 6350 w 196850"/>
              <a:gd name="connsiteY1" fmla="*/ 152400 h 317500"/>
              <a:gd name="connsiteX2" fmla="*/ 57150 w 196850"/>
              <a:gd name="connsiteY2" fmla="*/ 254000 h 317500"/>
              <a:gd name="connsiteX3" fmla="*/ 196850 w 19685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317500">
                <a:moveTo>
                  <a:pt x="19050" y="0"/>
                </a:moveTo>
                <a:cubicBezTo>
                  <a:pt x="9525" y="55033"/>
                  <a:pt x="0" y="110067"/>
                  <a:pt x="6350" y="152400"/>
                </a:cubicBezTo>
                <a:cubicBezTo>
                  <a:pt x="12700" y="194733"/>
                  <a:pt x="25400" y="226483"/>
                  <a:pt x="57150" y="254000"/>
                </a:cubicBezTo>
                <a:cubicBezTo>
                  <a:pt x="88900" y="281517"/>
                  <a:pt x="142875" y="299508"/>
                  <a:pt x="196850" y="3175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857884" y="1643050"/>
            <a:ext cx="101600" cy="317500"/>
          </a:xfrm>
          <a:custGeom>
            <a:avLst/>
            <a:gdLst>
              <a:gd name="connsiteX0" fmla="*/ 25400 w 101600"/>
              <a:gd name="connsiteY0" fmla="*/ 0 h 317500"/>
              <a:gd name="connsiteX1" fmla="*/ 12700 w 101600"/>
              <a:gd name="connsiteY1" fmla="*/ 139700 h 317500"/>
              <a:gd name="connsiteX2" fmla="*/ 101600 w 101600"/>
              <a:gd name="connsiteY2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317500">
                <a:moveTo>
                  <a:pt x="25400" y="0"/>
                </a:moveTo>
                <a:cubicBezTo>
                  <a:pt x="12700" y="43391"/>
                  <a:pt x="0" y="86783"/>
                  <a:pt x="12700" y="139700"/>
                </a:cubicBezTo>
                <a:cubicBezTo>
                  <a:pt x="25400" y="192617"/>
                  <a:pt x="63500" y="255058"/>
                  <a:pt x="101600" y="3175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607455" y="2107397"/>
            <a:ext cx="2428892" cy="1500198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1643050"/>
            <a:ext cx="5715040" cy="2428892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араллелограмм 36"/>
          <p:cNvSpPr/>
          <p:nvPr/>
        </p:nvSpPr>
        <p:spPr>
          <a:xfrm>
            <a:off x="928662" y="1643050"/>
            <a:ext cx="5786478" cy="2428892"/>
          </a:xfrm>
          <a:prstGeom prst="parallelogram">
            <a:avLst>
              <a:gd name="adj" fmla="val 88756"/>
            </a:avLst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643306" y="200024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50"/>
          <p:cNvGrpSpPr/>
          <p:nvPr/>
        </p:nvGrpSpPr>
        <p:grpSpPr>
          <a:xfrm>
            <a:off x="214282" y="928670"/>
            <a:ext cx="7072362" cy="3759955"/>
            <a:chOff x="214282" y="928670"/>
            <a:chExt cx="7072362" cy="3759955"/>
          </a:xfrm>
        </p:grpSpPr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282" y="364331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42910" y="214290"/>
            <a:ext cx="80724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i="1" spc="300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ПРИЗНАКИ РОМБА</a:t>
            </a:r>
            <a:endParaRPr lang="ru-RU" sz="4800" b="1" i="1" spc="300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034" y="4572008"/>
            <a:ext cx="778671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Параллелограмм – ромб, если</a:t>
            </a:r>
            <a:endParaRPr lang="ru-RU" sz="4000" dirty="0">
              <a:ln w="11430"/>
              <a:solidFill>
                <a:srgbClr val="CC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52863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1) АС и В</a:t>
            </a:r>
            <a:r>
              <a:rPr lang="en-US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 перпендикулярны</a:t>
            </a:r>
            <a:endParaRPr lang="ru-RU" sz="4000" b="1" i="1" dirty="0">
              <a:ln w="50800"/>
              <a:solidFill>
                <a:srgbClr val="FF99CC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5929330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2) АС и В</a:t>
            </a:r>
            <a:r>
              <a:rPr lang="en-US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 – биссектрисы углов</a:t>
            </a:r>
            <a:endParaRPr lang="ru-RU" sz="4000" b="1" i="1" dirty="0">
              <a:ln w="50800"/>
              <a:solidFill>
                <a:srgbClr val="FF99CC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31" grpId="0" animBg="1"/>
      <p:bldP spid="30" grpId="0" animBg="1"/>
      <p:bldP spid="24" grpId="0" animBg="1"/>
      <p:bldP spid="26" grpId="0" animBg="1"/>
      <p:bldP spid="33" grpId="0" animBg="1"/>
      <p:bldP spid="39" grpId="0" animBg="1"/>
      <p:bldP spid="35" grpId="0" animBg="1"/>
      <p:bldP spid="34" grpId="0" animBg="1"/>
      <p:bldP spid="41" grpId="0" animBg="1"/>
      <p:bldP spid="36" grpId="0" animBg="1"/>
      <p:bldP spid="42" grpId="0" animBg="1"/>
      <p:bldP spid="40" grpId="0" animBg="1"/>
      <p:bldP spid="32" grpId="0"/>
      <p:bldP spid="43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00034" y="3500438"/>
            <a:ext cx="2643206" cy="150019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араллелограмм 54"/>
          <p:cNvSpPr/>
          <p:nvPr/>
        </p:nvSpPr>
        <p:spPr>
          <a:xfrm>
            <a:off x="5214942" y="3429000"/>
            <a:ext cx="3786214" cy="1500198"/>
          </a:xfrm>
          <a:prstGeom prst="parallelogram">
            <a:avLst>
              <a:gd name="adj" fmla="val 88756"/>
            </a:avLst>
          </a:prstGeom>
          <a:noFill/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57422" y="271462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7884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278605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387236">
            <a:off x="6002191" y="3742233"/>
            <a:ext cx="1950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ромб, 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0760" y="5534561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99CC"/>
                </a:solidFill>
                <a:latin typeface="Bookman Old Style" pitchFamily="18" charset="0"/>
              </a:rPr>
              <a:t>все углы </a:t>
            </a:r>
          </a:p>
          <a:p>
            <a:r>
              <a:rPr lang="ru-RU" sz="4000" b="1" i="1" dirty="0" smtClean="0">
                <a:solidFill>
                  <a:srgbClr val="FF99CC"/>
                </a:solidFill>
                <a:latin typeface="Bookman Old Style" pitchFamily="18" charset="0"/>
              </a:rPr>
              <a:t>прямые</a:t>
            </a:r>
            <a:endParaRPr lang="ru-RU" sz="4000" b="1" i="1" dirty="0">
              <a:solidFill>
                <a:srgbClr val="FF99CC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0760" y="5072074"/>
            <a:ext cx="264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у которого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8596" y="5534561"/>
            <a:ext cx="3929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C99FF"/>
                </a:solidFill>
                <a:latin typeface="Bookman Old Style" pitchFamily="18" charset="0"/>
              </a:rPr>
              <a:t>все стороны </a:t>
            </a:r>
          </a:p>
          <a:p>
            <a:r>
              <a:rPr lang="ru-RU" sz="4000" b="1" i="1" dirty="0" smtClean="0">
                <a:solidFill>
                  <a:srgbClr val="CC99FF"/>
                </a:solidFill>
                <a:latin typeface="Bookman Old Style" pitchFamily="18" charset="0"/>
              </a:rPr>
              <a:t>равны</a:t>
            </a:r>
            <a:endParaRPr lang="ru-RU" sz="4000" b="1" i="1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5072074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C66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 rot="20759646">
            <a:off x="6172462" y="436801"/>
            <a:ext cx="7715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_ </a:t>
            </a:r>
            <a:r>
              <a:rPr lang="ru-RU" sz="5400" b="1" dirty="0" smtClean="0">
                <a:ln w="11430"/>
                <a:solidFill>
                  <a:srgbClr val="CC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 </a:t>
            </a:r>
            <a:endParaRPr lang="ru-RU" sz="5400" b="1" dirty="0">
              <a:ln w="11430"/>
              <a:solidFill>
                <a:srgbClr val="CC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0510958">
            <a:off x="4529" y="3774609"/>
            <a:ext cx="463500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прямоугольник,</a:t>
            </a:r>
            <a:r>
              <a:rPr lang="ru-RU" sz="4400" b="1" dirty="0" smtClean="0">
                <a:ln w="11430"/>
                <a:solidFill>
                  <a:srgbClr val="FF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28926" y="357166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429256" y="357166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429256" y="2786058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928926" y="2786058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928926" y="357166"/>
            <a:ext cx="2857520" cy="2786082"/>
          </a:xfrm>
          <a:prstGeom prst="rect">
            <a:avLst/>
          </a:prstGeom>
          <a:noFill/>
          <a:ln w="762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 rot="20714238">
            <a:off x="2407005" y="1367336"/>
            <a:ext cx="4123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cap="small" spc="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latin typeface="Arial Black" pitchFamily="34" charset="0"/>
              </a:rPr>
              <a:t>КВАДРАТ</a:t>
            </a:r>
            <a:endParaRPr lang="ru-RU" sz="5400" cap="small" spc="3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14" grpId="0"/>
      <p:bldP spid="16" grpId="0"/>
      <p:bldP spid="17" grpId="0"/>
      <p:bldP spid="35" grpId="0"/>
      <p:bldP spid="36" grpId="0"/>
      <p:bldP spid="39" grpId="0"/>
      <p:bldP spid="40" grpId="0"/>
      <p:bldP spid="53" grpId="0"/>
      <p:bldP spid="32" grpId="0"/>
      <p:bldP spid="15" grpId="0"/>
      <p:bldP spid="38" grpId="0"/>
      <p:bldP spid="48" grpId="0" animBg="1"/>
      <p:bldP spid="50" grpId="0" animBg="1"/>
      <p:bldP spid="52" grpId="0" animBg="1"/>
      <p:bldP spid="54" grpId="0" animBg="1"/>
      <p:bldP spid="34" grpId="0" animBg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олилиния 29"/>
          <p:cNvSpPr/>
          <p:nvPr/>
        </p:nvSpPr>
        <p:spPr>
          <a:xfrm>
            <a:off x="1071538" y="3714752"/>
            <a:ext cx="245533" cy="317500"/>
          </a:xfrm>
          <a:custGeom>
            <a:avLst/>
            <a:gdLst>
              <a:gd name="connsiteX0" fmla="*/ 0 w 245533"/>
              <a:gd name="connsiteY0" fmla="*/ 0 h 317500"/>
              <a:gd name="connsiteX1" fmla="*/ 139700 w 245533"/>
              <a:gd name="connsiteY1" fmla="*/ 76200 h 317500"/>
              <a:gd name="connsiteX2" fmla="*/ 228600 w 245533"/>
              <a:gd name="connsiteY2" fmla="*/ 203200 h 317500"/>
              <a:gd name="connsiteX3" fmla="*/ 241300 w 245533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533" h="317500">
                <a:moveTo>
                  <a:pt x="0" y="0"/>
                </a:moveTo>
                <a:cubicBezTo>
                  <a:pt x="50800" y="21166"/>
                  <a:pt x="101600" y="42333"/>
                  <a:pt x="139700" y="76200"/>
                </a:cubicBezTo>
                <a:cubicBezTo>
                  <a:pt x="177800" y="110067"/>
                  <a:pt x="211667" y="162983"/>
                  <a:pt x="228600" y="203200"/>
                </a:cubicBezTo>
                <a:cubicBezTo>
                  <a:pt x="245533" y="243417"/>
                  <a:pt x="243416" y="280458"/>
                  <a:pt x="241300" y="3175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14348" y="3571876"/>
            <a:ext cx="368300" cy="152400"/>
          </a:xfrm>
          <a:custGeom>
            <a:avLst/>
            <a:gdLst>
              <a:gd name="connsiteX0" fmla="*/ 368300 w 368300"/>
              <a:gd name="connsiteY0" fmla="*/ 152400 h 152400"/>
              <a:gd name="connsiteX1" fmla="*/ 254000 w 368300"/>
              <a:gd name="connsiteY1" fmla="*/ 38100 h 152400"/>
              <a:gd name="connsiteX2" fmla="*/ 152400 w 368300"/>
              <a:gd name="connsiteY2" fmla="*/ 12700 h 152400"/>
              <a:gd name="connsiteX3" fmla="*/ 0 w 3683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52400">
                <a:moveTo>
                  <a:pt x="368300" y="152400"/>
                </a:moveTo>
                <a:cubicBezTo>
                  <a:pt x="329141" y="106891"/>
                  <a:pt x="289983" y="61383"/>
                  <a:pt x="254000" y="38100"/>
                </a:cubicBezTo>
                <a:cubicBezTo>
                  <a:pt x="218017" y="14817"/>
                  <a:pt x="194733" y="19050"/>
                  <a:pt x="152400" y="12700"/>
                </a:cubicBezTo>
                <a:cubicBezTo>
                  <a:pt x="110067" y="6350"/>
                  <a:pt x="55033" y="3175"/>
                  <a:pt x="0" y="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378619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286116" y="378619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286116" y="128586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4348" y="128586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14678" y="3500438"/>
            <a:ext cx="381000" cy="184150"/>
          </a:xfrm>
          <a:custGeom>
            <a:avLst/>
            <a:gdLst>
              <a:gd name="connsiteX0" fmla="*/ 0 w 381000"/>
              <a:gd name="connsiteY0" fmla="*/ 184150 h 184150"/>
              <a:gd name="connsiteX1" fmla="*/ 88900 w 381000"/>
              <a:gd name="connsiteY1" fmla="*/ 57150 h 184150"/>
              <a:gd name="connsiteX2" fmla="*/ 254000 w 381000"/>
              <a:gd name="connsiteY2" fmla="*/ 6350 h 184150"/>
              <a:gd name="connsiteX3" fmla="*/ 381000 w 381000"/>
              <a:gd name="connsiteY3" fmla="*/ 1905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84150">
                <a:moveTo>
                  <a:pt x="0" y="184150"/>
                </a:moveTo>
                <a:cubicBezTo>
                  <a:pt x="23283" y="135466"/>
                  <a:pt x="46567" y="86783"/>
                  <a:pt x="88900" y="57150"/>
                </a:cubicBezTo>
                <a:cubicBezTo>
                  <a:pt x="131233" y="27517"/>
                  <a:pt x="205317" y="12700"/>
                  <a:pt x="254000" y="6350"/>
                </a:cubicBezTo>
                <a:cubicBezTo>
                  <a:pt x="302683" y="0"/>
                  <a:pt x="341841" y="9525"/>
                  <a:pt x="381000" y="1905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000364" y="3714752"/>
            <a:ext cx="239183" cy="330200"/>
          </a:xfrm>
          <a:custGeom>
            <a:avLst/>
            <a:gdLst>
              <a:gd name="connsiteX0" fmla="*/ 239183 w 239183"/>
              <a:gd name="connsiteY0" fmla="*/ 0 h 330200"/>
              <a:gd name="connsiteX1" fmla="*/ 35983 w 239183"/>
              <a:gd name="connsiteY1" fmla="*/ 127000 h 330200"/>
              <a:gd name="connsiteX2" fmla="*/ 23283 w 239183"/>
              <a:gd name="connsiteY2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183" h="330200">
                <a:moveTo>
                  <a:pt x="239183" y="0"/>
                </a:moveTo>
                <a:cubicBezTo>
                  <a:pt x="155574" y="35983"/>
                  <a:pt x="71966" y="71967"/>
                  <a:pt x="35983" y="127000"/>
                </a:cubicBezTo>
                <a:cubicBezTo>
                  <a:pt x="0" y="182033"/>
                  <a:pt x="11641" y="256116"/>
                  <a:pt x="23283" y="3302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928926" y="1285860"/>
            <a:ext cx="285752" cy="285752"/>
          </a:xfrm>
          <a:custGeom>
            <a:avLst/>
            <a:gdLst>
              <a:gd name="connsiteX0" fmla="*/ 0 w 203200"/>
              <a:gd name="connsiteY0" fmla="*/ 0 h 279400"/>
              <a:gd name="connsiteX1" fmla="*/ 50800 w 203200"/>
              <a:gd name="connsiteY1" fmla="*/ 203200 h 279400"/>
              <a:gd name="connsiteX2" fmla="*/ 203200 w 2032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279400">
                <a:moveTo>
                  <a:pt x="0" y="0"/>
                </a:moveTo>
                <a:cubicBezTo>
                  <a:pt x="8466" y="78317"/>
                  <a:pt x="16933" y="156634"/>
                  <a:pt x="50800" y="203200"/>
                </a:cubicBezTo>
                <a:cubicBezTo>
                  <a:pt x="84667" y="249766"/>
                  <a:pt x="143933" y="264583"/>
                  <a:pt x="203200" y="2794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3214678" y="1571612"/>
            <a:ext cx="357190" cy="214314"/>
          </a:xfrm>
          <a:custGeom>
            <a:avLst/>
            <a:gdLst>
              <a:gd name="connsiteX0" fmla="*/ 0 w 203200"/>
              <a:gd name="connsiteY0" fmla="*/ 0 h 279400"/>
              <a:gd name="connsiteX1" fmla="*/ 50800 w 203200"/>
              <a:gd name="connsiteY1" fmla="*/ 203200 h 279400"/>
              <a:gd name="connsiteX2" fmla="*/ 203200 w 2032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279400">
                <a:moveTo>
                  <a:pt x="0" y="0"/>
                </a:moveTo>
                <a:cubicBezTo>
                  <a:pt x="8466" y="78317"/>
                  <a:pt x="16933" y="156634"/>
                  <a:pt x="50800" y="203200"/>
                </a:cubicBezTo>
                <a:cubicBezTo>
                  <a:pt x="84667" y="249766"/>
                  <a:pt x="143933" y="264583"/>
                  <a:pt x="203200" y="2794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rot="18780000">
            <a:off x="1772642" y="2489649"/>
            <a:ext cx="290249" cy="285258"/>
          </a:xfrm>
          <a:prstGeom prst="rect">
            <a:avLst/>
          </a:prstGeom>
          <a:noFill/>
          <a:ln w="3810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>
            <a:off x="714348" y="2643182"/>
            <a:ext cx="1428760" cy="14287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2143108" y="2643182"/>
            <a:ext cx="1428760" cy="14287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2143108" y="1285860"/>
            <a:ext cx="1428760" cy="13573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1071538" y="1285860"/>
            <a:ext cx="142876" cy="330200"/>
          </a:xfrm>
          <a:custGeom>
            <a:avLst/>
            <a:gdLst>
              <a:gd name="connsiteX0" fmla="*/ 0 w 167217"/>
              <a:gd name="connsiteY0" fmla="*/ 330200 h 330200"/>
              <a:gd name="connsiteX1" fmla="*/ 139700 w 167217"/>
              <a:gd name="connsiteY1" fmla="*/ 228600 h 330200"/>
              <a:gd name="connsiteX2" fmla="*/ 165100 w 167217"/>
              <a:gd name="connsiteY2" fmla="*/ 88900 h 330200"/>
              <a:gd name="connsiteX3" fmla="*/ 152400 w 167217"/>
              <a:gd name="connsiteY3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17" h="330200">
                <a:moveTo>
                  <a:pt x="0" y="330200"/>
                </a:moveTo>
                <a:cubicBezTo>
                  <a:pt x="56091" y="299508"/>
                  <a:pt x="112183" y="268817"/>
                  <a:pt x="139700" y="228600"/>
                </a:cubicBezTo>
                <a:cubicBezTo>
                  <a:pt x="167217" y="188383"/>
                  <a:pt x="162983" y="127000"/>
                  <a:pt x="165100" y="88900"/>
                </a:cubicBezTo>
                <a:cubicBezTo>
                  <a:pt x="167217" y="50800"/>
                  <a:pt x="152400" y="0"/>
                  <a:pt x="152400" y="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14348" y="1571612"/>
            <a:ext cx="368300" cy="148167"/>
          </a:xfrm>
          <a:custGeom>
            <a:avLst/>
            <a:gdLst>
              <a:gd name="connsiteX0" fmla="*/ 368300 w 368300"/>
              <a:gd name="connsiteY0" fmla="*/ 0 h 148167"/>
              <a:gd name="connsiteX1" fmla="*/ 292100 w 368300"/>
              <a:gd name="connsiteY1" fmla="*/ 76200 h 148167"/>
              <a:gd name="connsiteX2" fmla="*/ 152400 w 368300"/>
              <a:gd name="connsiteY2" fmla="*/ 139700 h 148167"/>
              <a:gd name="connsiteX3" fmla="*/ 0 w 368300"/>
              <a:gd name="connsiteY3" fmla="*/ 127000 h 14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48167">
                <a:moveTo>
                  <a:pt x="368300" y="0"/>
                </a:moveTo>
                <a:cubicBezTo>
                  <a:pt x="348191" y="26458"/>
                  <a:pt x="328083" y="52917"/>
                  <a:pt x="292100" y="76200"/>
                </a:cubicBezTo>
                <a:cubicBezTo>
                  <a:pt x="256117" y="99483"/>
                  <a:pt x="201083" y="131233"/>
                  <a:pt x="152400" y="139700"/>
                </a:cubicBezTo>
                <a:cubicBezTo>
                  <a:pt x="103717" y="148167"/>
                  <a:pt x="0" y="127000"/>
                  <a:pt x="0" y="1270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4348" y="1285860"/>
            <a:ext cx="1428760" cy="13573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282" y="71435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78579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371475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0"/>
            <a:ext cx="5111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</a:rPr>
              <a:t>В квадрате:</a:t>
            </a:r>
            <a:endParaRPr lang="ru-RU" sz="48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674113">
            <a:off x="3944463" y="111878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C99FF"/>
                </a:solidFill>
                <a:latin typeface="Bookman Old Style" pitchFamily="18" charset="0"/>
              </a:rPr>
              <a:t>1. Стороны равны</a:t>
            </a:r>
            <a:endParaRPr lang="ru-RU" sz="3600" b="1" i="1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9058" y="214311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99CC"/>
                </a:solidFill>
                <a:latin typeface="Bookman Old Style" pitchFamily="18" charset="0"/>
              </a:rPr>
              <a:t>2. Углы равны</a:t>
            </a:r>
            <a:endParaRPr lang="ru-RU" sz="3600" b="1" i="1" dirty="0">
              <a:solidFill>
                <a:srgbClr val="FF99CC"/>
              </a:solidFill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601464">
            <a:off x="3851854" y="3150664"/>
            <a:ext cx="528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>3. Диагонали равны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5000636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99"/>
                </a:solidFill>
                <a:latin typeface="Bookman Old Style" pitchFamily="18" charset="0"/>
              </a:rPr>
              <a:t>5. Диагонали перпендикулярны</a:t>
            </a:r>
            <a:endParaRPr lang="ru-RU" sz="3600" b="1" i="1" dirty="0">
              <a:solidFill>
                <a:srgbClr val="00FF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5009">
            <a:off x="273987" y="5871533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FF"/>
                </a:solidFill>
                <a:latin typeface="Bookman Old Style" pitchFamily="18" charset="0"/>
              </a:rPr>
              <a:t>6. Диагонали биссектрисы углов</a:t>
            </a:r>
            <a:endParaRPr lang="ru-RU" sz="3600" b="1" i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1335258">
            <a:off x="225594" y="413697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6565"/>
                </a:solidFill>
                <a:latin typeface="Bookman Old Style" pitchFamily="18" charset="0"/>
              </a:rPr>
              <a:t>4. Диагонали делятся пополам</a:t>
            </a:r>
            <a:endParaRPr lang="ru-RU" sz="3600" b="1" i="1" dirty="0">
              <a:solidFill>
                <a:srgbClr val="FF6565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78619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57356" y="178592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1500166" y="2143116"/>
            <a:ext cx="285752" cy="71438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2571736" y="3143248"/>
            <a:ext cx="285752" cy="71438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2571736" y="2071678"/>
            <a:ext cx="214314" cy="142876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428728" y="3143248"/>
            <a:ext cx="214314" cy="142876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14348" y="1285860"/>
            <a:ext cx="2857520" cy="2786082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2071670" y="2571744"/>
            <a:ext cx="144463" cy="1444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50" grpId="0" animBg="1"/>
      <p:bldP spid="51" grpId="0" animBg="1"/>
      <p:bldP spid="49" grpId="0" animBg="1"/>
      <p:bldP spid="48" grpId="0" animBg="1"/>
      <p:bldP spid="33" grpId="0" animBg="1"/>
      <p:bldP spid="34" grpId="0" animBg="1"/>
      <p:bldP spid="31" grpId="0" animBg="1"/>
      <p:bldP spid="56" grpId="0" animBg="1"/>
      <p:bldP spid="62" grpId="0" animBg="1"/>
      <p:bldP spid="28" grpId="0" animBg="1"/>
      <p:bldP spid="27" grpId="0" animBg="1"/>
      <p:bldP spid="9" grpId="0"/>
      <p:bldP spid="10" grpId="0"/>
      <p:bldP spid="11" grpId="0"/>
      <p:bldP spid="12" grpId="0"/>
      <p:bldP spid="35" grpId="0"/>
      <p:bldP spid="36" grpId="0"/>
      <p:bldP spid="40" grpId="0"/>
      <p:bldP spid="8" grpId="0"/>
      <p:bldP spid="52" grpId="1" animBg="1"/>
      <p:bldP spid="6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4361</TotalTime>
  <Words>353</Words>
  <PresentationFormat>Экран (4:3)</PresentationFormat>
  <Paragraphs>178</Paragraphs>
  <Slides>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Апекс</vt:lpstr>
      <vt:lpstr>Тема Office</vt:lpstr>
      <vt:lpstr>Формула</vt:lpstr>
      <vt:lpstr>Microsoft Equation 3.0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Anubis 777</cp:lastModifiedBy>
  <cp:revision>787</cp:revision>
  <dcterms:modified xsi:type="dcterms:W3CDTF">2012-01-28T03:15:44Z</dcterms:modified>
</cp:coreProperties>
</file>