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8" r:id="rId4"/>
    <p:sldId id="260" r:id="rId5"/>
    <p:sldId id="261" r:id="rId6"/>
    <p:sldId id="266" r:id="rId7"/>
    <p:sldId id="267" r:id="rId8"/>
    <p:sldId id="263" r:id="rId9"/>
    <p:sldId id="265" r:id="rId10"/>
    <p:sldId id="268" r:id="rId11"/>
    <p:sldId id="269" r:id="rId12"/>
    <p:sldId id="270" r:id="rId13"/>
    <p:sldId id="271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3E33-0A6E-4694-9DAD-58CBC498B26F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26C4-FFC6-4E5F-98CA-C86BD04CB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3E67C-725B-4E41-9DBB-727BEFBDDAAB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0A90-6AD6-4EC5-BECF-FDAB23BE1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0053-A363-4BBD-ACAB-2138018EFE0A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34F28-4366-4E5C-90B9-ECB5D7122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C4DF-58E8-492A-994A-FDD790B8A2EB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D482-705A-43E1-92E5-8DF3D0323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A0F82-6F2A-4AAB-B474-D60B703AA61D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3732-5513-4CB0-9E0A-98664C044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67AF-A665-4730-A39B-A78B6183390F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E21C-FD31-4D70-9DA1-D21F3CCAD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06441-CF08-4B95-ABAA-C9325FDD2D80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6623-4DB9-4DB6-B03E-68E0B44D8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4FB6-4873-4C70-8B8B-A2C04A3C9367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C214-8E97-4B7D-9557-F13176D6B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8DAC-C8E7-4102-A987-44E3152031EC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68BC-6093-4A00-9582-395EFE9C5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58EC-76CD-4584-B3C8-CF360786C76C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CAEF-BC71-4093-A66A-7AA3CDBDE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7F7EB-748E-4E6C-BD56-553F4113F6CD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7D1A-03D8-4FE1-8AAA-62C43F221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3853A8-56CB-47EB-83B0-770D0E023563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25216A-9219-47F1-931D-2EB9EDEA0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ru-RU" sz="6000" dirty="0" smtClean="0"/>
              <a:t>Правильные ответы: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13314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z="4400" smtClean="0"/>
              <a:t>I </a:t>
            </a:r>
            <a:r>
              <a:rPr lang="ru-RU" sz="4400" smtClean="0"/>
              <a:t>вариант: три – арг – тир - арг</a:t>
            </a:r>
          </a:p>
          <a:p>
            <a:pPr>
              <a:buFont typeface="Arial" charset="0"/>
              <a:buNone/>
            </a:pPr>
            <a:r>
              <a:rPr lang="en-US" sz="4400" smtClean="0"/>
              <a:t>II </a:t>
            </a:r>
            <a:r>
              <a:rPr lang="ru-RU" sz="4400" smtClean="0"/>
              <a:t>вариант: тир – гли – иле - лей</a:t>
            </a:r>
          </a:p>
          <a:p>
            <a:pPr>
              <a:buFont typeface="Arial" charset="0"/>
              <a:buNone/>
            </a:pPr>
            <a:r>
              <a:rPr lang="ru-RU" b="1" smtClean="0"/>
              <a:t> </a:t>
            </a: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Задание</a:t>
            </a:r>
            <a:r>
              <a:rPr lang="ru-RU" sz="2400" smtClean="0"/>
              <a:t>: прочитайте стихотворение и выпишите условия протекания фотосинтеза, а также продукты реакции образования из неорганических веществ органических. 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Вода, по стеблям поднимаясь</a:t>
            </a:r>
          </a:p>
          <a:p>
            <a:pPr>
              <a:buFont typeface="Arial" charset="0"/>
              <a:buNone/>
            </a:pPr>
            <a:r>
              <a:rPr lang="ru-RU" smtClean="0"/>
              <a:t>Идет к зеленому листу</a:t>
            </a:r>
          </a:p>
          <a:p>
            <a:pPr>
              <a:buFont typeface="Arial" charset="0"/>
              <a:buNone/>
            </a:pPr>
            <a:r>
              <a:rPr lang="ru-RU" smtClean="0"/>
              <a:t>И с СО</a:t>
            </a:r>
            <a:r>
              <a:rPr lang="ru-RU" baseline="-25000" smtClean="0"/>
              <a:t>2</a:t>
            </a:r>
            <a:r>
              <a:rPr lang="ru-RU" smtClean="0"/>
              <a:t> соединяясь</a:t>
            </a:r>
          </a:p>
          <a:p>
            <a:pPr>
              <a:buFont typeface="Arial" charset="0"/>
              <a:buNone/>
            </a:pPr>
            <a:r>
              <a:rPr lang="ru-RU" smtClean="0"/>
              <a:t>Дает нам сахар на свету.</a:t>
            </a:r>
          </a:p>
          <a:p>
            <a:pPr>
              <a:buFont typeface="Arial" charset="0"/>
              <a:buNone/>
            </a:pPr>
            <a:r>
              <a:rPr lang="ru-RU" smtClean="0"/>
              <a:t>Вот так творение природы -</a:t>
            </a:r>
          </a:p>
          <a:p>
            <a:pPr>
              <a:buFont typeface="Arial" charset="0"/>
              <a:buNone/>
            </a:pPr>
            <a:r>
              <a:rPr lang="ru-RU" smtClean="0"/>
              <a:t>Полезный, добрый хлорофилл</a:t>
            </a:r>
          </a:p>
          <a:p>
            <a:pPr>
              <a:buFont typeface="Arial" charset="0"/>
              <a:buNone/>
            </a:pPr>
            <a:r>
              <a:rPr lang="ru-RU" smtClean="0"/>
              <a:t>Способен прокормит народы</a:t>
            </a:r>
          </a:p>
          <a:p>
            <a:pPr>
              <a:buFont typeface="Arial" charset="0"/>
              <a:buNone/>
            </a:pPr>
            <a:r>
              <a:rPr lang="ru-RU" smtClean="0"/>
              <a:t>Хотя уж к вечеру без сил.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571500" y="571500"/>
            <a:ext cx="4786313" cy="55673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b="1" i="1" smtClean="0"/>
              <a:t>               Условия фотосинтеза:  </a:t>
            </a:r>
            <a:endParaRPr lang="ru-RU" smtClean="0"/>
          </a:p>
          <a:p>
            <a:pPr algn="just">
              <a:buFont typeface="Wingdings" pitchFamily="2" charset="2"/>
              <a:buChar char="v"/>
            </a:pPr>
            <a:r>
              <a:rPr lang="ru-RU" smtClean="0"/>
              <a:t> Свет </a:t>
            </a:r>
          </a:p>
          <a:p>
            <a:pPr algn="just">
              <a:buFont typeface="Wingdings" pitchFamily="2" charset="2"/>
              <a:buChar char="v"/>
            </a:pPr>
            <a:r>
              <a:rPr lang="ru-RU" smtClean="0"/>
              <a:t>Хлорофилл</a:t>
            </a:r>
          </a:p>
          <a:p>
            <a:pPr algn="just">
              <a:buFont typeface="Wingdings" pitchFamily="2" charset="2"/>
              <a:buChar char="v"/>
            </a:pPr>
            <a:r>
              <a:rPr lang="ru-RU" smtClean="0"/>
              <a:t>Вода</a:t>
            </a:r>
          </a:p>
          <a:p>
            <a:pPr algn="just">
              <a:buFont typeface="Wingdings" pitchFamily="2" charset="2"/>
              <a:buChar char="v"/>
            </a:pPr>
            <a:r>
              <a:rPr lang="ru-RU" smtClean="0"/>
              <a:t>Углекислый газ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endParaRPr lang="ru-RU" smtClean="0"/>
          </a:p>
        </p:txBody>
      </p:sp>
      <p:pic>
        <p:nvPicPr>
          <p:cNvPr id="23554" name="Picture 4" descr="C:\Documents and Settings\Admin\Рабочий стол\конкурс\урок фотосинтез\Новая папка\94122-034-4CFCFCC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928688"/>
            <a:ext cx="433546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5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Шкала перевода баллов в оценку: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z="3600" smtClean="0"/>
              <a:t>22 балла и выше – пятерка</a:t>
            </a:r>
          </a:p>
          <a:p>
            <a:pPr algn="ctr">
              <a:buFont typeface="Arial" charset="0"/>
              <a:buNone/>
            </a:pPr>
            <a:r>
              <a:rPr lang="ru-RU" sz="3600" smtClean="0"/>
              <a:t>17-21 баллов – четверка</a:t>
            </a:r>
          </a:p>
          <a:p>
            <a:pPr algn="ctr">
              <a:buFont typeface="Arial" charset="0"/>
              <a:buNone/>
            </a:pPr>
            <a:r>
              <a:rPr lang="ru-RU" sz="3600" smtClean="0"/>
              <a:t>12-16 баллов – тройка</a:t>
            </a:r>
          </a:p>
          <a:p>
            <a:pPr algn="ctr">
              <a:buFont typeface="Arial" charset="0"/>
              <a:buNone/>
            </a:pPr>
            <a:r>
              <a:rPr lang="ru-RU" sz="3600" smtClean="0"/>
              <a:t>11 баллов и ниже - двойка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Задание на дом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Изучить * 15, ответить на вопросы после параграфа.</a:t>
            </a:r>
          </a:p>
          <a:p>
            <a:pPr>
              <a:buFont typeface="Arial" charset="0"/>
              <a:buNone/>
            </a:pPr>
            <a:r>
              <a:rPr lang="ru-RU" i="1" smtClean="0"/>
              <a:t>Задание по выбору</a:t>
            </a:r>
            <a:r>
              <a:rPr lang="ru-RU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Составить  вопросы к тесту параграфа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Составить кроссворд по последним параграфам данного раздела. </a:t>
            </a:r>
          </a:p>
          <a:p>
            <a:pPr>
              <a:buFont typeface="Arial" charset="0"/>
              <a:buNone/>
            </a:pPr>
            <a:r>
              <a:rPr lang="ru-RU" smtClean="0"/>
              <a:t> 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                 Когда-то, где-то на Землю упал луч Солнца, но он упал не на бесплодную почву, он упал на зеленую былинку пшеничного ростка, или, лучше сказать, на хлорофилловое зерно. Ударяясь о него, он потух, перестал быть светом, но не исчез. В той или другой форме он вошел в состав хлеба, который послужил нам пищей. Он преобразился в наши мускулы, в наши нервные клетки. Этот луч Солнца согревает нас. Он приводит нас в движение. Быть может, в эту минуту он играет в нашем мозгу             </a:t>
            </a:r>
          </a:p>
          <a:p>
            <a:pPr>
              <a:buFont typeface="Arial" charset="0"/>
              <a:buNone/>
            </a:pPr>
            <a:r>
              <a:rPr lang="ru-RU" sz="2800" smtClean="0"/>
              <a:t>                                                                     К. Тимирязев.</a:t>
            </a:r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2000250"/>
            <a:ext cx="8572500" cy="160020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Дайте самому лучшему повару сколько угодно свежего воздуха, солнечного света  и целую речку чистой воды и попросите, чтобы из всего этого он приготовил вам сахар, крахмал, жиры и зерно – он решит, что вы над ним смеётесь.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13" y="5357813"/>
            <a:ext cx="5429250" cy="785812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К.Тимирязев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6000" b="1" smtClean="0"/>
              <a:t>   Тема урока: Фотосинтез</a:t>
            </a:r>
            <a:endParaRPr lang="ru-RU" sz="6000" smtClean="0"/>
          </a:p>
          <a:p>
            <a:pPr>
              <a:buFont typeface="Arial" charset="0"/>
              <a:buNone/>
            </a:pPr>
            <a:endParaRPr lang="ru-RU" b="1" smtClean="0"/>
          </a:p>
          <a:p>
            <a:pPr>
              <a:buFont typeface="Arial" charset="0"/>
              <a:buNone/>
            </a:pPr>
            <a:endParaRPr lang="ru-RU" b="1" smtClean="0"/>
          </a:p>
          <a:p>
            <a:pPr>
              <a:buFont typeface="Arial" charset="0"/>
              <a:buNone/>
            </a:pPr>
            <a:r>
              <a:rPr lang="ru-RU" b="1" smtClean="0"/>
              <a:t>        Цель</a:t>
            </a:r>
            <a:r>
              <a:rPr lang="ru-RU" smtClean="0"/>
              <a:t>: изучить условия протекания фотосинтеза, показать его важность для жизни на Земле.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54117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i="1" smtClean="0"/>
              <a:t>          Фотосинтез </a:t>
            </a:r>
            <a:r>
              <a:rPr lang="ru-RU" sz="3000" smtClean="0"/>
              <a:t>– процесс образования органических веществ из углекислого газа и воды при участии энергии солнечного света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smtClean="0"/>
              <a:t>( от греч. «фото» - свет, «синтез» - образование).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3000" smtClean="0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3000" i="1" smtClean="0"/>
              <a:t>Суммарное уравнение фотосинтеза: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baseline="-25000" smtClean="0"/>
              <a:t>                                         </a:t>
            </a:r>
            <a:r>
              <a:rPr lang="ru-RU" sz="2600" baseline="-25000" smtClean="0"/>
              <a:t>    </a:t>
            </a:r>
            <a:r>
              <a:rPr lang="ru-RU" smtClean="0"/>
              <a:t> </a:t>
            </a:r>
            <a:r>
              <a:rPr lang="ru-RU" sz="2000" smtClean="0"/>
              <a:t>СВЕТ</a:t>
            </a:r>
          </a:p>
          <a:p>
            <a:pPr>
              <a:buFont typeface="Arial" charset="0"/>
              <a:buNone/>
            </a:pPr>
            <a:r>
              <a:rPr lang="ru-RU" smtClean="0"/>
              <a:t>6СО</a:t>
            </a:r>
            <a:r>
              <a:rPr lang="ru-RU" baseline="-25000" smtClean="0"/>
              <a:t>2</a:t>
            </a:r>
            <a:r>
              <a:rPr lang="ru-RU" smtClean="0"/>
              <a:t> +12Н</a:t>
            </a:r>
            <a:r>
              <a:rPr lang="ru-RU" baseline="-25000" smtClean="0"/>
              <a:t>2</a:t>
            </a:r>
            <a:r>
              <a:rPr lang="ru-RU" smtClean="0"/>
              <a:t>О		(С</a:t>
            </a:r>
            <a:r>
              <a:rPr lang="ru-RU" baseline="-25000" smtClean="0"/>
              <a:t>6</a:t>
            </a:r>
            <a:r>
              <a:rPr lang="ru-RU" smtClean="0"/>
              <a:t>Н</a:t>
            </a:r>
            <a:r>
              <a:rPr lang="ru-RU" baseline="-25000" smtClean="0"/>
              <a:t>12</a:t>
            </a:r>
            <a:r>
              <a:rPr lang="ru-RU" smtClean="0"/>
              <a:t>О</a:t>
            </a:r>
            <a:r>
              <a:rPr lang="ru-RU" baseline="-25000" smtClean="0"/>
              <a:t>6</a:t>
            </a:r>
            <a:r>
              <a:rPr lang="ru-RU" smtClean="0"/>
              <a:t>)</a:t>
            </a:r>
            <a:r>
              <a:rPr lang="en-US" smtClean="0"/>
              <a:t>n </a:t>
            </a:r>
            <a:r>
              <a:rPr lang="ru-RU" smtClean="0"/>
              <a:t>+ 6О</a:t>
            </a:r>
            <a:r>
              <a:rPr lang="ru-RU" baseline="-25000" smtClean="0"/>
              <a:t>2</a:t>
            </a:r>
            <a:r>
              <a:rPr lang="ru-RU" smtClean="0"/>
              <a:t> + 6Н</a:t>
            </a:r>
            <a:r>
              <a:rPr lang="ru-RU" baseline="-25000" smtClean="0"/>
              <a:t>2</a:t>
            </a:r>
            <a:r>
              <a:rPr lang="ru-RU" smtClean="0"/>
              <a:t>О</a:t>
            </a:r>
          </a:p>
          <a:p>
            <a:pPr>
              <a:buFont typeface="Arial" charset="0"/>
              <a:buNone/>
            </a:pPr>
            <a:r>
              <a:rPr lang="ru-RU" smtClean="0"/>
              <a:t>			     </a:t>
            </a:r>
            <a:r>
              <a:rPr lang="ru-RU" sz="2000" smtClean="0"/>
              <a:t>ХЛОРОФИЛЛ</a:t>
            </a:r>
            <a:endParaRPr lang="ru-RU" sz="2000" baseline="-250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aseline="-25000" smtClean="0"/>
              <a:t>                                                                        </a:t>
            </a:r>
            <a:r>
              <a:rPr lang="ru-RU" sz="3300" baseline="-25000" smtClean="0"/>
              <a:t> 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700338" y="4437063"/>
            <a:ext cx="1292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фотос\image0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404813"/>
            <a:ext cx="8643937" cy="59293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154237"/>
          </a:xfrm>
        </p:spPr>
        <p:txBody>
          <a:bodyPr/>
          <a:lstStyle/>
          <a:p>
            <a:r>
              <a:rPr lang="ru-RU" smtClean="0"/>
              <a:t>Демонстрационный опыт № 1</a:t>
            </a:r>
            <a:br>
              <a:rPr lang="ru-RU" smtClean="0"/>
            </a:br>
            <a:r>
              <a:rPr lang="ru-RU" smtClean="0"/>
              <a:t>«Образование крахмала на свету»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Цель: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3143250"/>
          <a:ext cx="8143875" cy="2571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9156"/>
                <a:gridCol w="3714744"/>
              </a:tblGrid>
              <a:tr h="8373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Что наблюдали 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Вывод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4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715375" cy="1500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Демонстрационный опыт №2 «Выделение кислорода при      фотосинтезе»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Цель: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3143250"/>
          <a:ext cx="8143875" cy="2571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9156"/>
                <a:gridCol w="3714744"/>
              </a:tblGrid>
              <a:tr h="8373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Что наблюдали 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Вывод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4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6929438" cy="1357312"/>
          </a:xfrm>
        </p:spPr>
        <p:txBody>
          <a:bodyPr/>
          <a:lstStyle/>
          <a:p>
            <a:pPr algn="ctr"/>
            <a:r>
              <a:rPr lang="ru-RU" sz="5400" b="0" smtClean="0"/>
              <a:t>Живая фабрика </a:t>
            </a:r>
          </a:p>
        </p:txBody>
      </p:sp>
      <p:pic>
        <p:nvPicPr>
          <p:cNvPr id="7" name="Picture 4" descr="F:\фотос\image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916113"/>
            <a:ext cx="787241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868363"/>
          </a:xfrm>
        </p:spPr>
        <p:txBody>
          <a:bodyPr/>
          <a:lstStyle/>
          <a:p>
            <a:r>
              <a:rPr lang="ru-RU" smtClean="0"/>
              <a:t>Масштабы фотосинтеза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2928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Ежегодно образуется </a:t>
            </a:r>
          </a:p>
          <a:p>
            <a:pPr lvl="1"/>
            <a:r>
              <a:rPr lang="ru-RU" smtClean="0"/>
              <a:t> 1,7 млрд. т углерода</a:t>
            </a:r>
          </a:p>
          <a:p>
            <a:pPr lvl="1"/>
            <a:r>
              <a:rPr lang="ru-RU" smtClean="0"/>
              <a:t>150 млрд. т органического вещества</a:t>
            </a:r>
          </a:p>
          <a:p>
            <a:pPr lvl="1"/>
            <a:r>
              <a:rPr lang="ru-RU" smtClean="0"/>
              <a:t>200 млрд. т кислорода</a:t>
            </a:r>
          </a:p>
          <a:p>
            <a:pPr>
              <a:buFont typeface="Arial" charset="0"/>
              <a:buNone/>
            </a:pPr>
            <a:r>
              <a:rPr lang="ru-RU" smtClean="0"/>
              <a:t>Запасается    1-1,5%  солнечной энергии                   </a:t>
            </a:r>
          </a:p>
          <a:p>
            <a:pPr lvl="1"/>
            <a:endParaRPr lang="ru-RU" smtClean="0"/>
          </a:p>
          <a:p>
            <a:pPr lvl="1"/>
            <a:endParaRPr lang="ru-RU" smtClean="0"/>
          </a:p>
          <a:p>
            <a:pPr lvl="1"/>
            <a:endParaRPr lang="ru-RU" smtClean="0"/>
          </a:p>
          <a:p>
            <a:pPr lvl="1"/>
            <a:endParaRPr lang="ru-RU" smtClean="0"/>
          </a:p>
          <a:p>
            <a:pPr lvl="1"/>
            <a:endParaRPr lang="ru-RU" smtClean="0"/>
          </a:p>
          <a:p>
            <a:pPr lvl="1"/>
            <a:endParaRPr lang="ru-RU" smtClean="0"/>
          </a:p>
          <a:p>
            <a:pPr lvl="1"/>
            <a:endParaRPr lang="ru-RU" smtClean="0"/>
          </a:p>
          <a:p>
            <a:endParaRPr lang="ru-RU" smtClean="0"/>
          </a:p>
        </p:txBody>
      </p:sp>
      <p:pic>
        <p:nvPicPr>
          <p:cNvPr id="24578" name="Picture 2" descr="C:\Documents and Settings\Admin\Рабочий стол\фотос\photosynthesis_7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714750"/>
            <a:ext cx="63277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329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Wingdings</vt:lpstr>
      <vt:lpstr>Тема Office</vt:lpstr>
      <vt:lpstr> Правильные ответы: </vt:lpstr>
      <vt:lpstr>  Дайте самому лучшему повару сколько угодно свежего воздуха, солнечного света  и целую речку чистой воды и попросите, чтобы из всего этого он приготовил вам сахар, крахмал, жиры и зерно – он решит, что вы над ним смеётесь.  </vt:lpstr>
      <vt:lpstr>Слайд 3</vt:lpstr>
      <vt:lpstr>Слайд 4</vt:lpstr>
      <vt:lpstr>Слайд 5</vt:lpstr>
      <vt:lpstr>Демонстрационный опыт № 1 «Образование крахмала на свету» </vt:lpstr>
      <vt:lpstr>Демонстрационный опыт №2 «Выделение кислорода при      фотосинтезе»</vt:lpstr>
      <vt:lpstr>Живая фабрика </vt:lpstr>
      <vt:lpstr>Масштабы фотосинтеза</vt:lpstr>
      <vt:lpstr>Задание: прочитайте стихотворение и выпишите условия протекания фотосинтеза, а также продукты реакции образования из неорганических веществ органических.  </vt:lpstr>
      <vt:lpstr>Слайд 11</vt:lpstr>
      <vt:lpstr>Слайд 12</vt:lpstr>
      <vt:lpstr> Задание на дом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Дешифратор </dc:title>
  <cp:lastModifiedBy>Пользователь</cp:lastModifiedBy>
  <cp:revision>16</cp:revision>
  <dcterms:modified xsi:type="dcterms:W3CDTF">2011-11-16T19:00:56Z</dcterms:modified>
</cp:coreProperties>
</file>