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71" r:id="rId2"/>
    <p:sldId id="270" r:id="rId3"/>
    <p:sldId id="285" r:id="rId4"/>
    <p:sldId id="268" r:id="rId5"/>
    <p:sldId id="269" r:id="rId6"/>
    <p:sldId id="256" r:id="rId7"/>
    <p:sldId id="257" r:id="rId8"/>
    <p:sldId id="262" r:id="rId9"/>
    <p:sldId id="259" r:id="rId10"/>
    <p:sldId id="260" r:id="rId11"/>
    <p:sldId id="264" r:id="rId12"/>
    <p:sldId id="272" r:id="rId13"/>
    <p:sldId id="273" r:id="rId14"/>
    <p:sldId id="274" r:id="rId15"/>
    <p:sldId id="281" r:id="rId16"/>
    <p:sldId id="282" r:id="rId17"/>
    <p:sldId id="265" r:id="rId18"/>
    <p:sldId id="277" r:id="rId19"/>
    <p:sldId id="278" r:id="rId20"/>
    <p:sldId id="279" r:id="rId21"/>
    <p:sldId id="286" r:id="rId22"/>
    <p:sldId id="287" r:id="rId23"/>
    <p:sldId id="288" r:id="rId24"/>
    <p:sldId id="283" r:id="rId25"/>
    <p:sldId id="295" r:id="rId26"/>
    <p:sldId id="298" r:id="rId27"/>
    <p:sldId id="296" r:id="rId28"/>
    <p:sldId id="291" r:id="rId29"/>
    <p:sldId id="290" r:id="rId30"/>
    <p:sldId id="266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1B"/>
    <a:srgbClr val="F7FC20"/>
    <a:srgbClr val="66FF99"/>
    <a:srgbClr val="FFFF65"/>
    <a:srgbClr val="D7F715"/>
    <a:srgbClr val="FB7405"/>
    <a:srgbClr val="EC85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5349" autoAdjust="0"/>
  </p:normalViewPr>
  <p:slideViewPr>
    <p:cSldViewPr>
      <p:cViewPr>
        <p:scale>
          <a:sx n="50" d="100"/>
          <a:sy n="50" d="100"/>
        </p:scale>
        <p:origin x="-1722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199B9A-96AE-40F6-A7DB-3CC80A0880F7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24F237-285D-4BBF-9D7A-1A758383B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0C6C0F-6DE2-4C70-A6E5-E4F1935906DB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DD53EF-39A1-4C72-B1DB-923DAF882C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F110AE-F964-4CFB-AAD2-C53DA75899B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45947-12FC-478E-ACE3-328CF72A8C9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B06B1-7536-4D0F-8DD9-83C8F74A717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7B3BE-A873-4F45-8D88-40273794587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87DBA-2FA6-44C7-8AB9-C4CF27F74BC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Сказка – ложь, да в ней намек, добрым молодцам урок!</a:t>
            </a:r>
          </a:p>
          <a:p>
            <a:r>
              <a:rPr lang="ru-RU" smtClean="0"/>
              <a:t>А какой урок, ребята, вы извлекли из этой сказки?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3363B-2332-433E-8BCC-79711DFA4687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72107-E332-4FD4-A659-ACB85179E6A4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1C23B6-E10C-425D-9A15-4E9C6E0374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сказочном королевстве кризис – огромное количество жителей оказалось в ИЗОЛЯТОРАХ. Королева и министры просят о помощи. У вас, ребята, сегодня важная миссия – помочь  жителям королевства десятичных дробей выйти из ИЗОЛЯТОРОВ. Для этого вы должны выяснить какое правило нарушили изолированные, сформулировать это правило и исправить ошибки или выполнить  указанные действия.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AEE1C-71EB-4537-8B0F-0AE7E988C7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56085-F757-4410-9876-63DE2474A6A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79C0A-90A7-468C-BC9A-89D457498B5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62048-6B18-49A3-AB33-512CC0A12E0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30F92-4D74-4C6C-B092-73DBAB36ED6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F3EFA-A386-4114-835D-6E44D3E2731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EAB9-2D1A-4459-AE60-9BC15357D1B7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CAFF-D79E-4A44-9E1C-88AF39983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6046-AE9A-4AB6-84B3-0057038E4B47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0404-A748-4A09-A0C4-11819F27B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B69E-204F-49E6-9A58-C2BA22A0BDCE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58A7-93A8-493E-AB68-6A6DC3BEB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41E1-1C7B-4B92-9A40-BFDAA58B7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D415-D69F-4DAE-9527-D5C7373775C7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EBC6-5AF5-4949-AADC-7A9B63912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217F-4B01-4675-9E00-79D727E52204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8F4B-C29D-4A96-8A9F-BE691846A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5F48-393F-457C-A1DE-DBB9654906D2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49B5-6B2F-434D-B4C7-3F938B424B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52EB-3FF7-4FC1-8B62-6379E46A8526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8C14-3C84-4FA3-89B0-D58BD3C31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0C00-0876-4586-8515-BA894FF16837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4869-5188-409A-A9D1-71CEDAE51B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4E6C-FFAC-4212-B1F0-21E63F769F1B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5760-9EED-492A-9D9E-64A90B33E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2D0F-F0E9-4A12-B9E0-4C3D37F50447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E4D5-BDB8-4011-A429-96DF51406A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D418-2AE6-4D86-B666-EA7ECBCA9FAA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BF18-8EF9-4A44-87F6-7A48B0CC0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D058B-0355-46EA-A1DE-B0FD0C31C964}" type="datetimeFigureOut">
              <a:rPr lang="ru-RU"/>
              <a:pPr>
                <a:defRPr/>
              </a:pPr>
              <a:t>28.04.2012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C29EC-AE9B-4E18-BCFC-31DD1D6F6A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9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5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wm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tudentbank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Рисунок155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827088" y="260350"/>
            <a:ext cx="64817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5733257"/>
            <a:ext cx="367240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класс</a:t>
            </a:r>
          </a:p>
        </p:txBody>
      </p:sp>
      <p:sp>
        <p:nvSpPr>
          <p:cNvPr id="6" name="TextBox 5"/>
          <p:cNvSpPr txBox="1"/>
          <p:nvPr/>
        </p:nvSpPr>
        <p:spPr>
          <a:xfrm rot="19251176">
            <a:off x="5389539" y="3903608"/>
            <a:ext cx="280831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45376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124"/>
          <a:stretch>
            <a:fillRect/>
          </a:stretch>
        </p:blipFill>
        <p:spPr bwMode="auto">
          <a:xfrm>
            <a:off x="0" y="0"/>
            <a:ext cx="9428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1777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692150"/>
            <a:ext cx="263683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1777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2"/>
          <a:stretch>
            <a:fillRect/>
          </a:stretch>
        </p:blipFill>
        <p:spPr bwMode="auto">
          <a:xfrm>
            <a:off x="6840538" y="620713"/>
            <a:ext cx="2303462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771775" y="115888"/>
            <a:ext cx="4176713" cy="523875"/>
          </a:xfrm>
          <a:prstGeom prst="rect">
            <a:avLst/>
          </a:prstGeom>
          <a:noFill/>
          <a:ln w="57150">
            <a:solidFill>
              <a:srgbClr val="FFFF6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1 темница.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275" y="1196975"/>
          <a:ext cx="2924175" cy="1300163"/>
        </p:xfrm>
        <a:graphic>
          <a:graphicData uri="http://schemas.openxmlformats.org/presentationml/2006/ole">
            <p:oleObj spid="_x0000_s1026" name="Формула" r:id="rId3" imgW="9014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0988" y="2636838"/>
          <a:ext cx="2339975" cy="1319212"/>
        </p:xfrm>
        <a:graphic>
          <a:graphicData uri="http://schemas.openxmlformats.org/presentationml/2006/ole">
            <p:oleObj spid="_x0000_s1027" name="Формула" r:id="rId4" imgW="67284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7013" y="4292600"/>
          <a:ext cx="4097337" cy="1368425"/>
        </p:xfrm>
        <a:graphic>
          <a:graphicData uri="http://schemas.openxmlformats.org/presentationml/2006/ole">
            <p:oleObj spid="_x0000_s1028" name="Формула" r:id="rId5" imgW="1066680" imgH="393480" progId="Equation.3">
              <p:embed/>
            </p:oleObj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2051720" y="1484784"/>
            <a:ext cx="1441450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2,7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95513" y="2852738"/>
            <a:ext cx="1439862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0,08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987675" y="4581525"/>
            <a:ext cx="1944688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6,019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4" descr="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1196975"/>
            <a:ext cx="2736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2555875" y="188913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1 темница.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2555875" y="188913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2 темница.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825" y="1484313"/>
          <a:ext cx="3251200" cy="671512"/>
        </p:xfrm>
        <a:graphic>
          <a:graphicData uri="http://schemas.openxmlformats.org/presentationml/2006/ole">
            <p:oleObj spid="_x0000_s2050" name="Формула" r:id="rId3" imgW="100296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0825" y="2997200"/>
          <a:ext cx="3932238" cy="681038"/>
        </p:xfrm>
        <a:graphic>
          <a:graphicData uri="http://schemas.openxmlformats.org/presentationml/2006/ole">
            <p:oleObj spid="_x0000_s2051" name="Формула" r:id="rId4" imgW="113004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19100" y="4508500"/>
          <a:ext cx="5022850" cy="706438"/>
        </p:xfrm>
        <a:graphic>
          <a:graphicData uri="http://schemas.openxmlformats.org/presentationml/2006/ole">
            <p:oleObj spid="_x0000_s2052" name="Формула" r:id="rId5" imgW="1307880" imgH="203040" progId="Equation.3">
              <p:embed/>
            </p:oleObj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1908175" y="1341438"/>
            <a:ext cx="576263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</a:rPr>
              <a:t>&lt;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908175" y="2924175"/>
            <a:ext cx="647700" cy="865188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</a:rPr>
              <a:t>=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700338" y="4365625"/>
            <a:ext cx="647700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</a:rPr>
              <a:t>&gt;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9946693000383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508625" y="1484313"/>
            <a:ext cx="27352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188913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3</a:t>
            </a:r>
            <a:r>
              <a:rPr lang="ru-RU" sz="3200">
                <a:latin typeface="Times New Roman" pitchFamily="18" charset="0"/>
              </a:rPr>
              <a:t> темница.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850" y="1484313"/>
          <a:ext cx="4116388" cy="671512"/>
        </p:xfrm>
        <a:graphic>
          <a:graphicData uri="http://schemas.openxmlformats.org/presentationml/2006/ole">
            <p:oleObj spid="_x0000_s3074" name="Формула" r:id="rId4" imgW="126972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850" y="2276475"/>
          <a:ext cx="1857375" cy="2127250"/>
        </p:xfrm>
        <a:graphic>
          <a:graphicData uri="http://schemas.openxmlformats.org/presentationml/2006/ole">
            <p:oleObj spid="_x0000_s3075" name="Формула" r:id="rId5" imgW="533160" imgH="6346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2263" y="5373688"/>
          <a:ext cx="3363912" cy="706437"/>
        </p:xfrm>
        <a:graphic>
          <a:graphicData uri="http://schemas.openxmlformats.org/presentationml/2006/ole">
            <p:oleObj spid="_x0000_s3076" name="Формула" r:id="rId6" imgW="876240" imgH="203040" progId="Equation.3">
              <p:embed/>
            </p:oleObj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3275856" y="1340768"/>
            <a:ext cx="1800200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20,</a:t>
            </a:r>
            <a:r>
              <a:rPr lang="en-US" sz="4800" b="1" dirty="0">
                <a:solidFill>
                  <a:srgbClr val="C00000"/>
                </a:solidFill>
              </a:rPr>
              <a:t>65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51520" y="2204864"/>
            <a:ext cx="2519363" cy="2592388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dirty="0">
                <a:solidFill>
                  <a:schemeClr val="bg1"/>
                </a:solidFill>
              </a:rPr>
              <a:t>2) </a:t>
            </a:r>
            <a:r>
              <a:rPr lang="ru-RU" sz="4800" b="1" dirty="0">
                <a:solidFill>
                  <a:srgbClr val="C00000"/>
                </a:solidFill>
              </a:rPr>
              <a:t>4</a:t>
            </a:r>
            <a:r>
              <a:rPr lang="en-US" sz="4800" b="1" dirty="0" smtClean="0">
                <a:solidFill>
                  <a:srgbClr val="C00000"/>
                </a:solidFill>
              </a:rPr>
              <a:t>5</a:t>
            </a:r>
            <a:r>
              <a:rPr lang="ru-RU" sz="4800" b="1" dirty="0">
                <a:solidFill>
                  <a:srgbClr val="C00000"/>
                </a:solidFill>
              </a:rPr>
              <a:t>,30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   </a:t>
            </a:r>
            <a:r>
              <a:rPr lang="ru-RU" sz="4800" b="1" u="sng" dirty="0">
                <a:solidFill>
                  <a:srgbClr val="C00000"/>
                </a:solidFill>
              </a:rPr>
              <a:t>+  </a:t>
            </a:r>
            <a:r>
              <a:rPr lang="ru-RU" sz="4800" b="1" u="sng" dirty="0" smtClean="0">
                <a:solidFill>
                  <a:srgbClr val="C00000"/>
                </a:solidFill>
              </a:rPr>
              <a:t>3,42</a:t>
            </a:r>
            <a:endParaRPr lang="ru-RU" sz="4800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      4</a:t>
            </a:r>
            <a:r>
              <a:rPr lang="ru-RU" sz="4800" b="1" dirty="0" smtClean="0">
                <a:solidFill>
                  <a:srgbClr val="C00000"/>
                </a:solidFill>
              </a:rPr>
              <a:t>8,72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203848" y="5229200"/>
            <a:ext cx="1439863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15,2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7" descr="1191269027_c41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0"/>
          <a:stretch>
            <a:fillRect/>
          </a:stretch>
        </p:blipFill>
        <p:spPr bwMode="auto">
          <a:xfrm>
            <a:off x="6443663" y="3429000"/>
            <a:ext cx="2259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3__1_~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25600" r="7088" b="18102"/>
          <a:stretch>
            <a:fillRect/>
          </a:stretch>
        </p:blipFill>
        <p:spPr bwMode="auto">
          <a:xfrm>
            <a:off x="3923928" y="2492896"/>
            <a:ext cx="27971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555875" y="188913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4 темница.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349500"/>
          <a:ext cx="3497263" cy="671513"/>
        </p:xfrm>
        <a:graphic>
          <a:graphicData uri="http://schemas.openxmlformats.org/presentationml/2006/ole">
            <p:oleObj spid="_x0000_s4098" name="Формула" r:id="rId4" imgW="107928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4663" y="981075"/>
          <a:ext cx="4819650" cy="5022850"/>
        </p:xfrm>
        <a:graphic>
          <a:graphicData uri="http://schemas.openxmlformats.org/presentationml/2006/ole">
            <p:oleObj spid="_x0000_s4099" name="Формула" r:id="rId5" imgW="1384200" imgH="149832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65113" y="6151563"/>
          <a:ext cx="5267325" cy="706437"/>
        </p:xfrm>
        <a:graphic>
          <a:graphicData uri="http://schemas.openxmlformats.org/presentationml/2006/ole">
            <p:oleObj spid="_x0000_s4100" name="Формула" r:id="rId6" imgW="1371600" imgH="203040" progId="Equation.3">
              <p:embed/>
            </p:oleObj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2555875" y="2205038"/>
            <a:ext cx="1368425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1,26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356100" y="1700213"/>
            <a:ext cx="2519363" cy="4105275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    </a:t>
            </a:r>
            <a:r>
              <a:rPr lang="ru-RU" sz="4800" b="1" dirty="0">
                <a:solidFill>
                  <a:srgbClr val="C00000"/>
                </a:solidFill>
              </a:rPr>
              <a:t>6, 4 5</a:t>
            </a:r>
          </a:p>
          <a:p>
            <a:pPr>
              <a:defRPr/>
            </a:pPr>
            <a:r>
              <a:rPr lang="ru-RU" sz="4800" b="1" dirty="0">
                <a:solidFill>
                  <a:srgbClr val="C00000"/>
                </a:solidFill>
              </a:rPr>
              <a:t>   </a:t>
            </a:r>
            <a:r>
              <a:rPr lang="ru-RU" sz="4800" b="1" u="sng" dirty="0">
                <a:solidFill>
                  <a:srgbClr val="C00000"/>
                </a:solidFill>
              </a:rPr>
              <a:t>×   1, 8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   5 1 6 0</a:t>
            </a:r>
          </a:p>
          <a:p>
            <a:pPr algn="ctr">
              <a:defRPr/>
            </a:pPr>
            <a:r>
              <a:rPr lang="ru-RU" sz="4800" b="1" u="sng" dirty="0">
                <a:solidFill>
                  <a:srgbClr val="C00000"/>
                </a:solidFill>
              </a:rPr>
              <a:t> 6 4 5_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11, 6 1 0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140200" y="5994400"/>
            <a:ext cx="2087563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0,2735</a:t>
            </a:r>
            <a:endParaRPr lang="ru-RU" sz="48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192838" y="4976813"/>
            <a:ext cx="6477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ая выноска 14"/>
          <p:cNvSpPr/>
          <p:nvPr/>
        </p:nvSpPr>
        <p:spPr>
          <a:xfrm>
            <a:off x="7380288" y="765175"/>
            <a:ext cx="1584325" cy="935038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11,61</a:t>
            </a:r>
          </a:p>
        </p:txBody>
      </p:sp>
      <p:pic>
        <p:nvPicPr>
          <p:cNvPr id="16" name="Picture 5" descr="CRCTR1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4213" y="3213100"/>
            <a:ext cx="267493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555875" y="188913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5 темница.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825" y="1484313"/>
          <a:ext cx="3251200" cy="671512"/>
        </p:xfrm>
        <a:graphic>
          <a:graphicData uri="http://schemas.openxmlformats.org/presentationml/2006/ole">
            <p:oleObj spid="_x0000_s5122" name="Формула" r:id="rId3" imgW="100296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8138" y="2997200"/>
          <a:ext cx="3756025" cy="681038"/>
        </p:xfrm>
        <a:graphic>
          <a:graphicData uri="http://schemas.openxmlformats.org/presentationml/2006/ole">
            <p:oleObj spid="_x0000_s5123" name="Формула" r:id="rId4" imgW="107928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8450" y="4508500"/>
          <a:ext cx="3170238" cy="706438"/>
        </p:xfrm>
        <a:graphic>
          <a:graphicData uri="http://schemas.openxmlformats.org/presentationml/2006/ole">
            <p:oleObj spid="_x0000_s5124" name="Формула" r:id="rId5" imgW="825480" imgH="203040" progId="Equation.3">
              <p:embed/>
            </p:oleObj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2771800" y="1340768"/>
            <a:ext cx="720725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059113" y="2781300"/>
            <a:ext cx="1008062" cy="865188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1,5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059832" y="4365104"/>
            <a:ext cx="1150937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50</a:t>
            </a:r>
          </a:p>
        </p:txBody>
      </p:sp>
      <p:pic>
        <p:nvPicPr>
          <p:cNvPr id="10" name="Рисунок 9" descr="9946693000383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0550" y="1341438"/>
            <a:ext cx="2143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88950" y="4508500"/>
          <a:ext cx="5021263" cy="1427163"/>
        </p:xfrm>
        <a:graphic>
          <a:graphicData uri="http://schemas.openxmlformats.org/presentationml/2006/ole">
            <p:oleObj spid="_x0000_s6146" name="Формула" r:id="rId3" imgW="1549080" imgH="43164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34975" y="2794000"/>
          <a:ext cx="3046413" cy="1427163"/>
        </p:xfrm>
        <a:graphic>
          <a:graphicData uri="http://schemas.openxmlformats.org/presentationml/2006/ole">
            <p:oleObj spid="_x0000_s6147" name="Формула" r:id="rId4" imgW="939600" imgH="431640" progId="Equation.3">
              <p:embed/>
            </p:oleObj>
          </a:graphicData>
        </a:graphic>
      </p:graphicFrame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555875" y="188913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6 темница.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2425" y="1106488"/>
          <a:ext cx="3046413" cy="1427162"/>
        </p:xfrm>
        <a:graphic>
          <a:graphicData uri="http://schemas.openxmlformats.org/presentationml/2006/ole">
            <p:oleObj spid="_x0000_s6148" name="Формула" r:id="rId5" imgW="939600" imgH="431640" progId="Equation.3">
              <p:embed/>
            </p:oleObj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2411413" y="981075"/>
            <a:ext cx="1439862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9</a:t>
            </a:r>
            <a:r>
              <a:rPr lang="ru-RU" sz="4800" b="1" dirty="0" smtClean="0">
                <a:solidFill>
                  <a:srgbClr val="C00000"/>
                </a:solidFill>
              </a:rPr>
              <a:t>,24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771775" y="2565400"/>
            <a:ext cx="1368425" cy="865188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70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563938" y="4292600"/>
            <a:ext cx="2232025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7</a:t>
            </a:r>
            <a:r>
              <a:rPr lang="ru-RU" sz="4800" b="1" dirty="0" smtClean="0">
                <a:solidFill>
                  <a:srgbClr val="C00000"/>
                </a:solidFill>
              </a:rPr>
              <a:t>25,424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Рисунок145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412875"/>
            <a:ext cx="2952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23850" y="908050"/>
            <a:ext cx="3743325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Западное крыло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859338" y="981075"/>
            <a:ext cx="4033837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Times New Roman" pitchFamily="18" charset="0"/>
              </a:rPr>
              <a:t>Восточное крыло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597819" y="3883819"/>
            <a:ext cx="5876925" cy="7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5900" y="1628775"/>
            <a:ext cx="4860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  <a:cs typeface="Arial" pitchFamily="34" charset="0"/>
              </a:rPr>
              <a:t>(12,5 + 83,16): 0,1 –</a:t>
            </a:r>
          </a:p>
          <a:p>
            <a:pPr>
              <a:defRPr/>
            </a:pPr>
            <a:r>
              <a:rPr lang="ru-RU" sz="3600" b="1" dirty="0">
                <a:latin typeface="+mn-lt"/>
                <a:cs typeface="Arial" pitchFamily="34" charset="0"/>
              </a:rPr>
              <a:t>- 4,8 •0,01=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463" y="1628775"/>
            <a:ext cx="44958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  <a:latin typeface="+mn-lt"/>
                <a:cs typeface="Arial" pitchFamily="34" charset="0"/>
              </a:rPr>
              <a:t>(64,29 + 83,71)• 0,01 –</a:t>
            </a:r>
          </a:p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  <a:latin typeface="+mn-lt"/>
                <a:cs typeface="Arial" pitchFamily="34" charset="0"/>
              </a:rPr>
              <a:t>- 0,02081 : 0,1= </a:t>
            </a: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2555875" y="4445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7 темница.</a:t>
            </a:r>
          </a:p>
        </p:txBody>
      </p:sp>
      <p:pic>
        <p:nvPicPr>
          <p:cNvPr id="12" name="Рисунок 7" descr="1191269027_c41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0"/>
          <a:stretch>
            <a:fillRect/>
          </a:stretch>
        </p:blipFill>
        <p:spPr bwMode="auto">
          <a:xfrm>
            <a:off x="468313" y="2997200"/>
            <a:ext cx="1660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3__1_~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8" t="25600" r="48026" b="18102"/>
          <a:stretch>
            <a:fillRect/>
          </a:stretch>
        </p:blipFill>
        <p:spPr bwMode="auto">
          <a:xfrm>
            <a:off x="2555875" y="4221163"/>
            <a:ext cx="2143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RCTR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9325" y="4292600"/>
            <a:ext cx="1844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9946693000383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213225"/>
            <a:ext cx="13684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ая выноска 16"/>
          <p:cNvSpPr/>
          <p:nvPr/>
        </p:nvSpPr>
        <p:spPr>
          <a:xfrm>
            <a:off x="1835150" y="2781300"/>
            <a:ext cx="2665413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956,552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588125" y="2852738"/>
            <a:ext cx="2268538" cy="863600"/>
          </a:xfrm>
          <a:prstGeom prst="wedgeRectCallout">
            <a:avLst>
              <a:gd name="adj1" fmla="val -22878"/>
              <a:gd name="adj2" fmla="val 46823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1,2719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4463" y="692150"/>
            <a:ext cx="932338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Из двух городов, расстояние между которыми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425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 км, одновременно навстречу друг другу вышли два поезда. Скорость одного поезда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75 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км/ч, а скорость второго в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1,2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 раза больше. Какое расстояние будет между поездами через 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2,3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 ч после начала движения?    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555875" y="4445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8 темница.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371466">
            <a:off x="3175" y="5321300"/>
            <a:ext cx="9144000" cy="785813"/>
            <a:chOff x="-30" y="2648"/>
            <a:chExt cx="5860" cy="629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808" y="2731"/>
              <a:ext cx="272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980" y="2717"/>
              <a:ext cx="267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170" y="2692"/>
              <a:ext cx="272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368" y="2678"/>
              <a:ext cx="265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011" y="2941"/>
              <a:ext cx="272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5" y="2928"/>
              <a:ext cx="267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35" y="2931"/>
              <a:ext cx="272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68" y="2931"/>
              <a:ext cx="266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73" name="Group 15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42" y="3039"/>
                <a:ext cx="282" cy="300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15" y="30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68" y="3001"/>
                <a:ext cx="266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195" y="2959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376" y="2959"/>
                <a:ext cx="267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602" y="2926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784" y="2926"/>
                <a:ext cx="269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008" y="2912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93" y="2912"/>
                <a:ext cx="269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463" y="2885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641" y="2882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828" y="2863"/>
                <a:ext cx="272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08" y="2884"/>
                <a:ext cx="272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3372" y="2837"/>
                <a:ext cx="265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3553" y="2837"/>
                <a:ext cx="265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735" y="2837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917" y="2838"/>
                <a:ext cx="265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-30" y="3021"/>
                <a:ext cx="270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74" name="Line 36"/>
            <p:cNvSpPr>
              <a:spLocks noChangeShapeType="1"/>
            </p:cNvSpPr>
            <p:nvPr/>
          </p:nvSpPr>
          <p:spPr bwMode="auto">
            <a:xfrm flipH="1">
              <a:off x="-30" y="2797"/>
              <a:ext cx="5851" cy="317"/>
            </a:xfrm>
            <a:prstGeom prst="line">
              <a:avLst/>
            </a:prstGeom>
            <a:noFill/>
            <a:ln w="28575">
              <a:solidFill>
                <a:srgbClr val="F9F91B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75" name="Line 37"/>
            <p:cNvSpPr>
              <a:spLocks noChangeShapeType="1"/>
            </p:cNvSpPr>
            <p:nvPr/>
          </p:nvSpPr>
          <p:spPr bwMode="auto">
            <a:xfrm flipH="1">
              <a:off x="15" y="2887"/>
              <a:ext cx="5806" cy="318"/>
            </a:xfrm>
            <a:prstGeom prst="line">
              <a:avLst/>
            </a:prstGeom>
            <a:noFill/>
            <a:ln w="28575">
              <a:solidFill>
                <a:srgbClr val="F9F91B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 rot="371466">
            <a:off x="0" y="4240213"/>
            <a:ext cx="9144000" cy="785812"/>
            <a:chOff x="-30" y="2648"/>
            <a:chExt cx="5860" cy="629"/>
          </a:xfrm>
        </p:grpSpPr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4808" y="2731"/>
              <a:ext cx="272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4980" y="2717"/>
              <a:ext cx="267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5170" y="2692"/>
              <a:ext cx="272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5368" y="2678"/>
              <a:ext cx="265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1011" y="2941"/>
              <a:ext cx="272" cy="33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55" y="2928"/>
              <a:ext cx="267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235" y="2931"/>
              <a:ext cx="272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468" y="2931"/>
              <a:ext cx="266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F9F91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41" name="Group 54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50" name="Freeform 55"/>
              <p:cNvSpPr>
                <a:spLocks/>
              </p:cNvSpPr>
              <p:nvPr/>
            </p:nvSpPr>
            <p:spPr bwMode="auto">
              <a:xfrm>
                <a:off x="142" y="3039"/>
                <a:ext cx="282" cy="300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56"/>
              <p:cNvSpPr>
                <a:spLocks/>
              </p:cNvSpPr>
              <p:nvPr/>
            </p:nvSpPr>
            <p:spPr bwMode="auto">
              <a:xfrm>
                <a:off x="515" y="30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57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58"/>
              <p:cNvSpPr>
                <a:spLocks/>
              </p:cNvSpPr>
              <p:nvPr/>
            </p:nvSpPr>
            <p:spPr bwMode="auto">
              <a:xfrm>
                <a:off x="968" y="3001"/>
                <a:ext cx="266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1195" y="2959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60"/>
              <p:cNvSpPr>
                <a:spLocks/>
              </p:cNvSpPr>
              <p:nvPr/>
            </p:nvSpPr>
            <p:spPr bwMode="auto">
              <a:xfrm>
                <a:off x="1376" y="2959"/>
                <a:ext cx="267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1602" y="2926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62"/>
              <p:cNvSpPr>
                <a:spLocks/>
              </p:cNvSpPr>
              <p:nvPr/>
            </p:nvSpPr>
            <p:spPr bwMode="auto">
              <a:xfrm>
                <a:off x="1784" y="2926"/>
                <a:ext cx="269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63"/>
              <p:cNvSpPr>
                <a:spLocks/>
              </p:cNvSpPr>
              <p:nvPr/>
            </p:nvSpPr>
            <p:spPr bwMode="auto">
              <a:xfrm>
                <a:off x="2008" y="2912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64"/>
              <p:cNvSpPr>
                <a:spLocks/>
              </p:cNvSpPr>
              <p:nvPr/>
            </p:nvSpPr>
            <p:spPr bwMode="auto">
              <a:xfrm>
                <a:off x="2193" y="2912"/>
                <a:ext cx="269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65"/>
              <p:cNvSpPr>
                <a:spLocks/>
              </p:cNvSpPr>
              <p:nvPr/>
            </p:nvSpPr>
            <p:spPr bwMode="auto">
              <a:xfrm>
                <a:off x="2463" y="2885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2641" y="2882"/>
                <a:ext cx="272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67"/>
              <p:cNvSpPr>
                <a:spLocks/>
              </p:cNvSpPr>
              <p:nvPr/>
            </p:nvSpPr>
            <p:spPr bwMode="auto">
              <a:xfrm>
                <a:off x="2828" y="2863"/>
                <a:ext cx="272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68"/>
              <p:cNvSpPr>
                <a:spLocks/>
              </p:cNvSpPr>
              <p:nvPr/>
            </p:nvSpPr>
            <p:spPr bwMode="auto">
              <a:xfrm>
                <a:off x="3008" y="2884"/>
                <a:ext cx="272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69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70"/>
              <p:cNvSpPr>
                <a:spLocks/>
              </p:cNvSpPr>
              <p:nvPr/>
            </p:nvSpPr>
            <p:spPr bwMode="auto">
              <a:xfrm>
                <a:off x="3372" y="2837"/>
                <a:ext cx="265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3553" y="2837"/>
                <a:ext cx="265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72"/>
              <p:cNvSpPr>
                <a:spLocks/>
              </p:cNvSpPr>
              <p:nvPr/>
            </p:nvSpPr>
            <p:spPr bwMode="auto">
              <a:xfrm>
                <a:off x="3735" y="2837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reeform 73"/>
              <p:cNvSpPr>
                <a:spLocks/>
              </p:cNvSpPr>
              <p:nvPr/>
            </p:nvSpPr>
            <p:spPr bwMode="auto">
              <a:xfrm>
                <a:off x="3917" y="2838"/>
                <a:ext cx="265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74"/>
              <p:cNvSpPr>
                <a:spLocks/>
              </p:cNvSpPr>
              <p:nvPr/>
            </p:nvSpPr>
            <p:spPr bwMode="auto">
              <a:xfrm>
                <a:off x="-30" y="3021"/>
                <a:ext cx="270" cy="333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F9F91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42" name="Line 75"/>
            <p:cNvSpPr>
              <a:spLocks noChangeShapeType="1"/>
            </p:cNvSpPr>
            <p:nvPr/>
          </p:nvSpPr>
          <p:spPr bwMode="auto">
            <a:xfrm flipH="1">
              <a:off x="-30" y="2797"/>
              <a:ext cx="5851" cy="317"/>
            </a:xfrm>
            <a:prstGeom prst="line">
              <a:avLst/>
            </a:prstGeom>
            <a:noFill/>
            <a:ln w="28575">
              <a:solidFill>
                <a:srgbClr val="F9F91B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43" name="Line 76"/>
            <p:cNvSpPr>
              <a:spLocks noChangeShapeType="1"/>
            </p:cNvSpPr>
            <p:nvPr/>
          </p:nvSpPr>
          <p:spPr bwMode="auto">
            <a:xfrm flipH="1">
              <a:off x="15" y="2887"/>
              <a:ext cx="5806" cy="318"/>
            </a:xfrm>
            <a:prstGeom prst="line">
              <a:avLst/>
            </a:prstGeom>
            <a:noFill/>
            <a:ln w="28575">
              <a:solidFill>
                <a:srgbClr val="F9F91B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-3636963" y="2778125"/>
            <a:ext cx="2641600" cy="1514475"/>
            <a:chOff x="-1536" y="1805"/>
            <a:chExt cx="1664" cy="954"/>
          </a:xfrm>
        </p:grpSpPr>
        <p:sp>
          <p:nvSpPr>
            <p:cNvPr id="71" name="Oval 79"/>
            <p:cNvSpPr>
              <a:spLocks noChangeArrowheads="1"/>
            </p:cNvSpPr>
            <p:nvPr/>
          </p:nvSpPr>
          <p:spPr bwMode="auto">
            <a:xfrm>
              <a:off x="-221" y="1805"/>
              <a:ext cx="221" cy="36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31" name="Picture 77" descr="afficher_image111"/>
            <p:cNvPicPr>
              <a:picLocks noChangeAspect="1" noChangeArrowheads="1" noCrop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10674" flipH="1">
              <a:off x="-1536" y="1895"/>
              <a:ext cx="16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10335" flipH="1">
            <a:off x="9621838" y="4900613"/>
            <a:ext cx="3227387" cy="1333500"/>
            <a:chOff x="1248" y="2352"/>
            <a:chExt cx="2033" cy="840"/>
          </a:xfrm>
        </p:grpSpPr>
        <p:sp>
          <p:nvSpPr>
            <p:cNvPr id="74" name="Oval 3"/>
            <p:cNvSpPr>
              <a:spLocks noChangeArrowheads="1"/>
            </p:cNvSpPr>
            <p:nvPr/>
          </p:nvSpPr>
          <p:spPr bwMode="auto">
            <a:xfrm>
              <a:off x="2127" y="2346"/>
              <a:ext cx="229" cy="31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29" name="Picture 78" descr="afficher_image145"/>
            <p:cNvPicPr>
              <a:picLocks noChangeAspect="1" noChangeArrowheads="1" noCrop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46618" flipH="1">
              <a:off x="1248" y="2496"/>
              <a:ext cx="2033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4" name="Group 110"/>
          <p:cNvGrpSpPr>
            <a:grpSpLocks/>
          </p:cNvGrpSpPr>
          <p:nvPr/>
        </p:nvGrpSpPr>
        <p:grpSpPr bwMode="auto">
          <a:xfrm>
            <a:off x="3552825" y="4575175"/>
            <a:ext cx="2243138" cy="838200"/>
            <a:chOff x="3312" y="2976"/>
            <a:chExt cx="2448" cy="528"/>
          </a:xfrm>
        </p:grpSpPr>
        <p:grpSp>
          <p:nvGrpSpPr>
            <p:cNvPr id="21516" name="Group 82"/>
            <p:cNvGrpSpPr>
              <a:grpSpLocks/>
            </p:cNvGrpSpPr>
            <p:nvPr/>
          </p:nvGrpSpPr>
          <p:grpSpPr bwMode="auto">
            <a:xfrm>
              <a:off x="5361" y="3072"/>
              <a:ext cx="399" cy="380"/>
              <a:chOff x="2464" y="3024"/>
              <a:chExt cx="399" cy="380"/>
            </a:xfrm>
          </p:grpSpPr>
          <p:grpSp>
            <p:nvGrpSpPr>
              <p:cNvPr id="21523" name="Group 83"/>
              <p:cNvGrpSpPr>
                <a:grpSpLocks/>
              </p:cNvGrpSpPr>
              <p:nvPr/>
            </p:nvGrpSpPr>
            <p:grpSpPr bwMode="auto">
              <a:xfrm>
                <a:off x="2464" y="3262"/>
                <a:ext cx="336" cy="142"/>
                <a:chOff x="1792" y="4000"/>
                <a:chExt cx="352" cy="160"/>
              </a:xfrm>
            </p:grpSpPr>
            <p:sp>
              <p:nvSpPr>
                <p:cNvPr id="21525" name="Oval 84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26" name="Oval 85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27" name="Oval 86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524" name="Freeform 87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>
                  <a:gd name="T0" fmla="*/ 0 w 454"/>
                  <a:gd name="T1" fmla="*/ 13 h 544"/>
                  <a:gd name="T2" fmla="*/ 8 w 454"/>
                  <a:gd name="T3" fmla="*/ 13 h 544"/>
                  <a:gd name="T4" fmla="*/ 0 w 454"/>
                  <a:gd name="T5" fmla="*/ 0 h 544"/>
                  <a:gd name="T6" fmla="*/ 0 w 454"/>
                  <a:gd name="T7" fmla="*/ 22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17" name="Group 104"/>
            <p:cNvGrpSpPr>
              <a:grpSpLocks/>
            </p:cNvGrpSpPr>
            <p:nvPr/>
          </p:nvGrpSpPr>
          <p:grpSpPr bwMode="auto">
            <a:xfrm>
              <a:off x="3312" y="2976"/>
              <a:ext cx="399" cy="380"/>
              <a:chOff x="2464" y="3024"/>
              <a:chExt cx="399" cy="380"/>
            </a:xfrm>
          </p:grpSpPr>
          <p:grpSp>
            <p:nvGrpSpPr>
              <p:cNvPr id="21518" name="Group 105"/>
              <p:cNvGrpSpPr>
                <a:grpSpLocks/>
              </p:cNvGrpSpPr>
              <p:nvPr/>
            </p:nvGrpSpPr>
            <p:grpSpPr bwMode="auto">
              <a:xfrm>
                <a:off x="2464" y="3262"/>
                <a:ext cx="336" cy="142"/>
                <a:chOff x="1792" y="4000"/>
                <a:chExt cx="352" cy="160"/>
              </a:xfrm>
            </p:grpSpPr>
            <p:sp>
              <p:nvSpPr>
                <p:cNvPr id="21520" name="Oval 106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21" name="Oval 107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22" name="Oval 108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519" name="Freeform 109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>
                  <a:gd name="T0" fmla="*/ 0 w 454"/>
                  <a:gd name="T1" fmla="*/ 13 h 544"/>
                  <a:gd name="T2" fmla="*/ 8 w 454"/>
                  <a:gd name="T3" fmla="*/ 13 h 544"/>
                  <a:gd name="T4" fmla="*/ 0 w 454"/>
                  <a:gd name="T5" fmla="*/ 0 h 544"/>
                  <a:gd name="T6" fmla="*/ 0 w 454"/>
                  <a:gd name="T7" fmla="*/ 22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92D05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9" name="Левая фигурная скобка 88"/>
          <p:cNvSpPr/>
          <p:nvPr/>
        </p:nvSpPr>
        <p:spPr>
          <a:xfrm>
            <a:off x="3635375" y="5229225"/>
            <a:ext cx="1944688" cy="431800"/>
          </a:xfrm>
          <a:prstGeom prst="lef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 rot="16579311">
            <a:off x="4053682" y="4468019"/>
            <a:ext cx="5889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  <a:latin typeface="Times New Roman" pitchFamily="18" charset="0"/>
              </a:rPr>
              <a:t>{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067175" y="5749925"/>
            <a:ext cx="1584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</a:rPr>
              <a:t>? </a:t>
            </a:r>
            <a:r>
              <a:rPr lang="ru-RU" sz="3600" b="1">
                <a:solidFill>
                  <a:srgbClr val="FF0000"/>
                </a:solidFill>
              </a:rPr>
              <a:t>км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52483 0.050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44826 -0.0219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52413" y="620713"/>
            <a:ext cx="90725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Из двух городов, расстояние между которыми 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425</a:t>
            </a:r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 км, одновременно навстречу друг другу вышли два поезда. Скорость одного поезда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75 </a:t>
            </a:r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км/ч, а скорость второго в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1,2</a:t>
            </a:r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 раза больше. Какое расстояние будет между поездами через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2,3</a:t>
            </a:r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 ч после начала движения? 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555875" y="4445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8 темница.</a:t>
            </a: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3635375" y="5229225"/>
            <a:ext cx="1944688" cy="431800"/>
          </a:xfrm>
          <a:prstGeom prst="lef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/>
        </p:nvSpPr>
        <p:spPr bwMode="auto">
          <a:xfrm>
            <a:off x="0" y="836613"/>
            <a:ext cx="918051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tabLst>
                <a:tab pos="3525838" algn="l"/>
              </a:tabLst>
            </a:pPr>
            <a:r>
              <a:rPr lang="ru-RU" sz="3600" b="1" i="1" dirty="0">
                <a:latin typeface="Times New Roman" pitchFamily="18" charset="0"/>
              </a:rPr>
              <a:t>...Три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</a:rPr>
              <a:t>десятых... Скажи про такую ошибку,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3525838" algn="l"/>
              </a:tabLst>
            </a:pPr>
            <a:r>
              <a:rPr lang="ru-RU" sz="3600" b="1" i="1" dirty="0">
                <a:latin typeface="Times New Roman" pitchFamily="18" charset="0"/>
              </a:rPr>
              <a:t>   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59338" y="5373688"/>
            <a:ext cx="42846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+mn-lt"/>
              </a:rPr>
              <a:t> </a:t>
            </a:r>
            <a:endParaRPr lang="ru-RU" sz="2400" i="1" dirty="0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557338"/>
            <a:ext cx="814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И, пожалуй, на лицах увидишь улыбку.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107950" y="2205038"/>
            <a:ext cx="897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…Три десятых - и стены возводятся косо!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825" y="2924175"/>
            <a:ext cx="879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 Три десятых - и рухнут вагоны с откоса!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850" y="3646488"/>
            <a:ext cx="899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Ошибись только на три десятых аптека -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3850" y="4365625"/>
            <a:ext cx="891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tabLst>
                <a:tab pos="3525838" algn="l"/>
              </a:tabLst>
            </a:pPr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Станет ядом лекарство, убьет человека...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859338" y="5300663"/>
            <a:ext cx="389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FFFF"/>
                </a:solidFill>
                <a:latin typeface="Times New Roman" pitchFamily="18" charset="0"/>
              </a:rPr>
              <a:t>В. Лифщиц «Три десятых»</a:t>
            </a:r>
            <a:endParaRPr lang="ru-RU" sz="2400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8" y="1836738"/>
            <a:ext cx="907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1) 75 • 1,2 = 90(км/ч) – скорость второго поезда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555875" y="4445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8 темница.</a:t>
            </a: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3635375" y="5229225"/>
            <a:ext cx="1944688" cy="431800"/>
          </a:xfrm>
          <a:prstGeom prst="lef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950" y="2711450"/>
            <a:ext cx="864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2) 75 + 90 = 165(км/ч) – скорость сближения поездов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" y="3860800"/>
            <a:ext cx="9036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3) 165 • 2,3 = 379,5(км) – пройдут два поезда за 2,3 ч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4463" y="5076825"/>
            <a:ext cx="8891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4) 425 – 379,5 = 45,5(км)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825" y="6084888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Ответ: поезда будут на расстоянии 45,5 км.</a:t>
            </a:r>
          </a:p>
        </p:txBody>
      </p:sp>
      <p:sp>
        <p:nvSpPr>
          <p:cNvPr id="23561" name="Прямоугольник 9"/>
          <p:cNvSpPr>
            <a:spLocks noChangeArrowheads="1"/>
          </p:cNvSpPr>
          <p:nvPr/>
        </p:nvSpPr>
        <p:spPr bwMode="auto">
          <a:xfrm>
            <a:off x="539750" y="836613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Решение:</a:t>
            </a:r>
          </a:p>
        </p:txBody>
      </p:sp>
      <p:pic>
        <p:nvPicPr>
          <p:cNvPr id="11" name="Рисунок 7" descr="1191269027_c41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0"/>
          <a:stretch>
            <a:fillRect/>
          </a:stretch>
        </p:blipFill>
        <p:spPr bwMode="auto">
          <a:xfrm>
            <a:off x="0" y="0"/>
            <a:ext cx="15700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RCTR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8913"/>
            <a:ext cx="2005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3__1_~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25600" r="7088" b="18102"/>
          <a:stretch>
            <a:fillRect/>
          </a:stretch>
        </p:blipFill>
        <p:spPr bwMode="auto">
          <a:xfrm>
            <a:off x="7127875" y="4365625"/>
            <a:ext cx="201612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180975" y="5013325"/>
            <a:ext cx="9812338" cy="1171575"/>
            <a:chOff x="-165" y="584"/>
            <a:chExt cx="6181" cy="642"/>
          </a:xfrm>
          <a:solidFill>
            <a:schemeClr val="tx1">
              <a:lumMod val="65000"/>
            </a:schemeClr>
          </a:solidFill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600"/>
            </a:p>
          </p:txBody>
        </p:sp>
        <p:sp>
          <p:nvSpPr>
            <p:cNvPr id="24597" name="Line 4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Рисунок 1" descr="80627512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4113" y="3860800"/>
            <a:ext cx="2143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5"/>
          <p:cNvSpPr>
            <a:spLocks/>
          </p:cNvSpPr>
          <p:nvPr/>
        </p:nvSpPr>
        <p:spPr bwMode="auto">
          <a:xfrm flipH="1">
            <a:off x="6372225" y="4941888"/>
            <a:ext cx="360363" cy="790575"/>
          </a:xfrm>
          <a:custGeom>
            <a:avLst/>
            <a:gdLst>
              <a:gd name="T0" fmla="*/ 0 w 454"/>
              <a:gd name="T1" fmla="*/ 2147483647 h 544"/>
              <a:gd name="T2" fmla="*/ 2147483647 w 454"/>
              <a:gd name="T3" fmla="*/ 2147483647 h 544"/>
              <a:gd name="T4" fmla="*/ 0 w 454"/>
              <a:gd name="T5" fmla="*/ 0 h 544"/>
              <a:gd name="T6" fmla="*/ 0 w 454"/>
              <a:gd name="T7" fmla="*/ 2147483647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35"/>
          <p:cNvSpPr>
            <a:spLocks/>
          </p:cNvSpPr>
          <p:nvPr/>
        </p:nvSpPr>
        <p:spPr bwMode="auto">
          <a:xfrm flipH="1">
            <a:off x="250825" y="5589588"/>
            <a:ext cx="360363" cy="792162"/>
          </a:xfrm>
          <a:custGeom>
            <a:avLst/>
            <a:gdLst>
              <a:gd name="T0" fmla="*/ 0 w 454"/>
              <a:gd name="T1" fmla="*/ 2147483647 h 544"/>
              <a:gd name="T2" fmla="*/ 2147483647 w 454"/>
              <a:gd name="T3" fmla="*/ 2147483647 h 544"/>
              <a:gd name="T4" fmla="*/ 0 w 454"/>
              <a:gd name="T5" fmla="*/ 0 h 544"/>
              <a:gd name="T6" fmla="*/ 0 w 454"/>
              <a:gd name="T7" fmla="*/ 2147483647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35"/>
          <p:cNvSpPr>
            <a:spLocks/>
          </p:cNvSpPr>
          <p:nvPr/>
        </p:nvSpPr>
        <p:spPr bwMode="auto">
          <a:xfrm flipH="1">
            <a:off x="3563938" y="5229225"/>
            <a:ext cx="360362" cy="792163"/>
          </a:xfrm>
          <a:custGeom>
            <a:avLst/>
            <a:gdLst>
              <a:gd name="T0" fmla="*/ 0 w 454"/>
              <a:gd name="T1" fmla="*/ 2147483647 h 544"/>
              <a:gd name="T2" fmla="*/ 2147483647 w 454"/>
              <a:gd name="T3" fmla="*/ 2147483647 h 544"/>
              <a:gd name="T4" fmla="*/ 0 w 454"/>
              <a:gd name="T5" fmla="*/ 0 h 544"/>
              <a:gd name="T6" fmla="*/ 0 w 454"/>
              <a:gd name="T7" fmla="*/ 2147483647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83"/>
          <p:cNvSpPr>
            <a:spLocks noChangeShapeType="1"/>
          </p:cNvSpPr>
          <p:nvPr/>
        </p:nvSpPr>
        <p:spPr bwMode="auto">
          <a:xfrm rot="21176207" flipH="1">
            <a:off x="6923088" y="3694113"/>
            <a:ext cx="1976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1201480">
            <a:off x="6981825" y="2965450"/>
            <a:ext cx="18542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60 км/ч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25" y="598488"/>
            <a:ext cx="88931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n-lt"/>
                <a:cs typeface="Arial" pitchFamily="34" charset="0"/>
              </a:rPr>
              <a:t>Маршрут автобуса состоит из трех равных участков. На первом участке автобус шел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3,3</a:t>
            </a:r>
            <a:r>
              <a:rPr lang="ru-RU" sz="3200" b="1" dirty="0">
                <a:latin typeface="+mn-lt"/>
                <a:cs typeface="Arial" pitchFamily="34" charset="0"/>
              </a:rPr>
              <a:t> ч со скоростью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6о </a:t>
            </a:r>
            <a:r>
              <a:rPr lang="ru-RU" sz="3200" b="1" dirty="0">
                <a:latin typeface="+mn-lt"/>
                <a:cs typeface="Arial" pitchFamily="34" charset="0"/>
              </a:rPr>
              <a:t>км/ч, а на каждом следующем участке увеличивал скорость 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6</a:t>
            </a:r>
            <a:r>
              <a:rPr lang="ru-RU" sz="3200" b="1" dirty="0">
                <a:latin typeface="+mn-lt"/>
                <a:cs typeface="Arial" pitchFamily="34" charset="0"/>
              </a:rPr>
              <a:t> км/ч. Сколько времени потратил автобус на  весь путь?</a:t>
            </a:r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 rot="-272426">
            <a:off x="6888163" y="5472113"/>
            <a:ext cx="2808287" cy="1339850"/>
            <a:chOff x="293" y="3625"/>
            <a:chExt cx="2304" cy="989"/>
          </a:xfrm>
        </p:grpSpPr>
        <p:sp>
          <p:nvSpPr>
            <p:cNvPr id="24594" name="Rectangle 88"/>
            <p:cNvSpPr>
              <a:spLocks noChangeArrowheads="1"/>
            </p:cNvSpPr>
            <p:nvPr/>
          </p:nvSpPr>
          <p:spPr bwMode="auto">
            <a:xfrm rot="-222081">
              <a:off x="520" y="4001"/>
              <a:ext cx="1564" cy="6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FF0000"/>
                  </a:solidFill>
                </a:rPr>
                <a:t>  ? км</a:t>
              </a:r>
              <a:r>
                <a:rPr lang="ru-RU" sz="4800"/>
                <a:t> </a:t>
              </a:r>
            </a:p>
          </p:txBody>
        </p:sp>
        <p:sp>
          <p:nvSpPr>
            <p:cNvPr id="24595" name="AutoShape 89"/>
            <p:cNvSpPr>
              <a:spLocks/>
            </p:cNvSpPr>
            <p:nvPr/>
          </p:nvSpPr>
          <p:spPr bwMode="auto">
            <a:xfrm rot="-5711001">
              <a:off x="1209" y="2709"/>
              <a:ext cx="471" cy="2304"/>
            </a:xfrm>
            <a:prstGeom prst="leftBrace">
              <a:avLst>
                <a:gd name="adj1" fmla="val 40764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 rot="-272426">
            <a:off x="4041775" y="5842000"/>
            <a:ext cx="2808288" cy="1341438"/>
            <a:chOff x="293" y="3625"/>
            <a:chExt cx="2304" cy="989"/>
          </a:xfrm>
        </p:grpSpPr>
        <p:sp>
          <p:nvSpPr>
            <p:cNvPr id="24592" name="Rectangle 88"/>
            <p:cNvSpPr>
              <a:spLocks noChangeArrowheads="1"/>
            </p:cNvSpPr>
            <p:nvPr/>
          </p:nvSpPr>
          <p:spPr bwMode="auto">
            <a:xfrm rot="-222081">
              <a:off x="1016" y="4001"/>
              <a:ext cx="574" cy="6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FF0000"/>
                  </a:solidFill>
                </a:rPr>
                <a:t>  </a:t>
              </a:r>
              <a:r>
                <a:rPr lang="ru-RU" sz="4800"/>
                <a:t> </a:t>
              </a:r>
            </a:p>
          </p:txBody>
        </p:sp>
        <p:sp>
          <p:nvSpPr>
            <p:cNvPr id="24593" name="AutoShape 89"/>
            <p:cNvSpPr>
              <a:spLocks/>
            </p:cNvSpPr>
            <p:nvPr/>
          </p:nvSpPr>
          <p:spPr bwMode="auto">
            <a:xfrm rot="-5711001">
              <a:off x="1209" y="2709"/>
              <a:ext cx="471" cy="2304"/>
            </a:xfrm>
            <a:prstGeom prst="leftBrace">
              <a:avLst>
                <a:gd name="adj1" fmla="val 40764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620713" y="6188075"/>
            <a:ext cx="3303587" cy="1341438"/>
            <a:chOff x="293" y="3625"/>
            <a:chExt cx="2304" cy="989"/>
          </a:xfrm>
        </p:grpSpPr>
        <p:sp>
          <p:nvSpPr>
            <p:cNvPr id="24590" name="Rectangle 88"/>
            <p:cNvSpPr>
              <a:spLocks noChangeArrowheads="1"/>
            </p:cNvSpPr>
            <p:nvPr/>
          </p:nvSpPr>
          <p:spPr bwMode="auto">
            <a:xfrm rot="-222081">
              <a:off x="1118" y="4001"/>
              <a:ext cx="368" cy="6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FF0000"/>
                  </a:solidFill>
                </a:rPr>
                <a:t> </a:t>
              </a:r>
              <a:r>
                <a:rPr lang="ru-RU" sz="4800"/>
                <a:t> </a:t>
              </a:r>
            </a:p>
          </p:txBody>
        </p:sp>
        <p:sp>
          <p:nvSpPr>
            <p:cNvPr id="24591" name="AutoShape 89"/>
            <p:cNvSpPr>
              <a:spLocks/>
            </p:cNvSpPr>
            <p:nvPr/>
          </p:nvSpPr>
          <p:spPr bwMode="auto">
            <a:xfrm rot="-5711001">
              <a:off x="1209" y="2709"/>
              <a:ext cx="471" cy="2304"/>
            </a:xfrm>
            <a:prstGeom prst="leftBrace">
              <a:avLst>
                <a:gd name="adj1" fmla="val 40764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9" name="TextBox 1"/>
          <p:cNvSpPr txBox="1">
            <a:spLocks noChangeArrowheads="1"/>
          </p:cNvSpPr>
          <p:nvPr/>
        </p:nvSpPr>
        <p:spPr bwMode="auto">
          <a:xfrm>
            <a:off x="2555875" y="4445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9 темница.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-0.45677 0.06297 " pathEditMode="relative" ptsTypes="AA">
                                      <p:cBhvr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8 0.06297 L -0.78768 0.10487 " pathEditMode="relative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767 0.10487 L -1.14201 0.157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950" y="598488"/>
            <a:ext cx="889158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n-lt"/>
                <a:cs typeface="Arial" pitchFamily="34" charset="0"/>
              </a:rPr>
              <a:t>Маршрут автобуса состоит из трех равных участков. На первом участке автобус шел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3,3</a:t>
            </a:r>
            <a:r>
              <a:rPr lang="ru-RU" sz="3200" b="1" dirty="0">
                <a:latin typeface="+mn-lt"/>
                <a:cs typeface="Arial" pitchFamily="34" charset="0"/>
              </a:rPr>
              <a:t> ч со скоростью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6о </a:t>
            </a:r>
            <a:r>
              <a:rPr lang="ru-RU" sz="3200" b="1" dirty="0">
                <a:latin typeface="+mn-lt"/>
                <a:cs typeface="Arial" pitchFamily="34" charset="0"/>
              </a:rPr>
              <a:t>км/ч, а на каждом следующем участке увеличивал скорость 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6</a:t>
            </a:r>
            <a:r>
              <a:rPr lang="ru-RU" sz="3200" b="1" dirty="0">
                <a:latin typeface="+mn-lt"/>
                <a:cs typeface="Arial" pitchFamily="34" charset="0"/>
              </a:rPr>
              <a:t> км/ч. Сколько времени потратил автобус на  весь путь?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555875" y="4445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9 темница.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55875" y="-26988"/>
            <a:ext cx="3455988" cy="5842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9 темница.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836613" y="549275"/>
            <a:ext cx="1935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Решение: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196975"/>
            <a:ext cx="8964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1) 60 • 3,3 = 198(км) – длина одного участка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25" y="1773238"/>
            <a:ext cx="9290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2) 60 + 6 = 66(км/ч) – скорость на втором участке</a:t>
            </a: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4451350" y="3244850"/>
            <a:ext cx="24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4925" y="2349500"/>
            <a:ext cx="89646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3) 66 + 6 = 72(км/ч) – скорость на третьем участке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36513" y="3500438"/>
            <a:ext cx="88201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4) 198 :66 = 3(ч) – время на втором участке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149725"/>
            <a:ext cx="8388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5) 198 :72 = 2,75(ч) – время на третьем участке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51577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6) 3,3 + 3 + 2,75 = 9,05(ч)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0825" y="5780088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Ответ: на весь путь автобус потратил 9,05ч</a:t>
            </a:r>
          </a:p>
        </p:txBody>
      </p:sp>
      <p:pic>
        <p:nvPicPr>
          <p:cNvPr id="13" name="Рисунок 7" descr="1191269027_c41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0"/>
          <a:stretch>
            <a:fillRect/>
          </a:stretch>
        </p:blipFill>
        <p:spPr bwMode="auto">
          <a:xfrm>
            <a:off x="7380288" y="4221163"/>
            <a:ext cx="14763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RCTR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349500"/>
            <a:ext cx="1619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9946693000383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-26988"/>
            <a:ext cx="1081088" cy="18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692150"/>
            <a:ext cx="867727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  <a:cs typeface="Arial" pitchFamily="34" charset="0"/>
              </a:rPr>
              <a:t> В банку попал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1</a:t>
            </a:r>
            <a:r>
              <a:rPr lang="ru-RU" sz="2800" b="1" dirty="0">
                <a:latin typeface="+mn-lt"/>
                <a:cs typeface="Arial" pitchFamily="34" charset="0"/>
              </a:rPr>
              <a:t> микроб, и через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3,5</a:t>
            </a:r>
            <a:r>
              <a:rPr lang="ru-RU" sz="2800" b="1" dirty="0">
                <a:latin typeface="+mn-lt"/>
                <a:cs typeface="Arial" pitchFamily="34" charset="0"/>
              </a:rPr>
              <a:t> минуты  банка была наполнена микробами, причем известно, что количество микробов ежеминутно удваивалось. За сколько минут банка была наполнена микробами на половину?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555875" y="0"/>
            <a:ext cx="3455988" cy="58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10 темница.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650" y="5903913"/>
            <a:ext cx="78486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pitchFamily="34" charset="0"/>
              </a:rPr>
              <a:t>Ответ: За 2,5 минуты, т. к. за 3,5 минуты банка будет уже заполнена.</a:t>
            </a:r>
          </a:p>
        </p:txBody>
      </p:sp>
      <p:pic>
        <p:nvPicPr>
          <p:cNvPr id="8" name="Рисунок 7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12532">
            <a:off x="2473325" y="3860800"/>
            <a:ext cx="1209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32125">
            <a:off x="2794000" y="4289425"/>
            <a:ext cx="1209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4581525"/>
            <a:ext cx="1209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25" y="4941888"/>
            <a:ext cx="1209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25" y="3213100"/>
            <a:ext cx="12096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Александер\AppData\Local\Microsoft\Windows\Temporary Internet Files\Content.IE5\GHFWR386\MC900325458[1]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D9600"/>
              </a:clrFrom>
              <a:clrTo>
                <a:srgbClr val="DD9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0597">
            <a:off x="1426836" y="2750126"/>
            <a:ext cx="3096344" cy="3483500"/>
          </a:xfrm>
          <a:prstGeom prst="flowChartProcess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6" name="Рисунок 15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808648">
            <a:off x="3054350" y="3729038"/>
            <a:ext cx="12080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ylori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878028">
            <a:off x="1963738" y="3508375"/>
            <a:ext cx="120808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7" descr="1191269027_c41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0"/>
          <a:stretch>
            <a:fillRect/>
          </a:stretch>
        </p:blipFill>
        <p:spPr bwMode="auto">
          <a:xfrm>
            <a:off x="0" y="333375"/>
            <a:ext cx="197961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3" descr="Рисунок14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2900" y="0"/>
            <a:ext cx="2451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RCTR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456113"/>
            <a:ext cx="2674937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3__1_~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8" t="25600" r="52469" b="18102"/>
          <a:stretch>
            <a:fillRect/>
          </a:stretch>
        </p:blipFill>
        <p:spPr bwMode="auto">
          <a:xfrm>
            <a:off x="1835150" y="4225925"/>
            <a:ext cx="25209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9946693000383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15128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4" descr="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0"/>
            <a:ext cx="25923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547664" y="2564904"/>
            <a:ext cx="6336704" cy="1446550"/>
          </a:xfrm>
          <a:prstGeom prst="rect">
            <a:avLst/>
          </a:prstGeom>
        </p:spPr>
        <p:txBody>
          <a:bodyPr>
            <a:prstTxWarp prst="textChevronInverted">
              <a:avLst>
                <a:gd name="adj" fmla="val 736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Спасибо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pic>
        <p:nvPicPr>
          <p:cNvPr id="23" name="Рисунок 22" descr="9946693000383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019925" y="3357563"/>
            <a:ext cx="2124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27584" y="4365104"/>
            <a:ext cx="74873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Уже несколько тысячелетий человечество пользуется дробными числами, а вот записывать их удобными десятичными знаками оно додумалось значительно позже.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699" name="Text Box 16"/>
          <p:cNvSpPr txBox="1">
            <a:spLocks noChangeArrowheads="1"/>
          </p:cNvSpPr>
          <p:nvPr/>
        </p:nvSpPr>
        <p:spPr bwMode="auto">
          <a:xfrm>
            <a:off x="2771775" y="27082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113" y="6237288"/>
            <a:ext cx="23526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http://studentbank.ru/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Рисунок 5" descr="gostevaja_knig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7256"/>
          <a:stretch>
            <a:fillRect/>
          </a:stretch>
        </p:blipFill>
        <p:spPr bwMode="auto">
          <a:xfrm rot="-460008">
            <a:off x="1404938" y="41275"/>
            <a:ext cx="4595812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WordArt 9"/>
          <p:cNvSpPr>
            <a:spLocks noChangeArrowheads="1" noChangeShapeType="1" noTextEdit="1"/>
          </p:cNvSpPr>
          <p:nvPr/>
        </p:nvSpPr>
        <p:spPr bwMode="auto">
          <a:xfrm rot="-1367921">
            <a:off x="1563688" y="349250"/>
            <a:ext cx="3209925" cy="2590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0E7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</a:rPr>
              <a:t>Из   истории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0E7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</a:rPr>
              <a:t>десятичных дробей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835150" y="2349500"/>
            <a:ext cx="7089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Times New Roman" pitchFamily="18" charset="0"/>
              </a:rPr>
              <a:t>         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1617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г. - шотландский математик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Джон Непер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                          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предложил отделять десятичные знаки 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от целого числа либо запятой, либо точкой</a:t>
            </a:r>
            <a:r>
              <a:rPr lang="ru-RU" sz="2000">
                <a:latin typeface="Times New Roman" pitchFamily="18" charset="0"/>
              </a:rPr>
              <a:t>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827088" y="836613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908175" y="1844675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1592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г. - в записи дробей впервые встречается запятая.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835150" y="260350"/>
            <a:ext cx="6586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1571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г. –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Иоган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Кеплер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предложил современную запись десятичных дробей, т.е. отделение целой части запятой. До него существовали другие варианты: 3,7 писали как 3(0)7 или 3\ 7 или разными чернилами целую и дробную части. </a:t>
            </a: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258888" y="3429000"/>
            <a:ext cx="7667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1703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год  - В России учение о десятичных дробях изложил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Л.Ф.Магницкий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в, в учебнике </a:t>
            </a:r>
          </a:p>
          <a:p>
            <a:pPr algn="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«Арифметика , сиречь наука числительная».</a:t>
            </a:r>
          </a:p>
        </p:txBody>
      </p:sp>
      <p:sp>
        <p:nvSpPr>
          <p:cNvPr id="30727" name="AutoShape 11"/>
          <p:cNvSpPr>
            <a:spLocks noChangeArrowheads="1"/>
          </p:cNvSpPr>
          <p:nvPr/>
        </p:nvSpPr>
        <p:spPr bwMode="auto">
          <a:xfrm>
            <a:off x="1403350" y="4724400"/>
            <a:ext cx="7416800" cy="1873250"/>
          </a:xfrm>
          <a:prstGeom prst="cloudCallout">
            <a:avLst>
              <a:gd name="adj1" fmla="val -50472"/>
              <a:gd name="adj2" fmla="val -54407"/>
            </a:avLst>
          </a:prstGeom>
          <a:gradFill rotWithShape="1">
            <a:gsLst>
              <a:gs pos="0">
                <a:srgbClr val="CCCC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В странах, где говорят по-английски (Англия, США, Канада и др.), и сейчас вместо запятой пишут точку, например: 2.3</a:t>
            </a:r>
          </a:p>
        </p:txBody>
      </p:sp>
      <p:pic>
        <p:nvPicPr>
          <p:cNvPr id="307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0" name="Rectangle 152"/>
          <p:cNvSpPr>
            <a:spLocks noGrp="1" noChangeArrowheads="1"/>
          </p:cNvSpPr>
          <p:nvPr>
            <p:ph type="title"/>
          </p:nvPr>
        </p:nvSpPr>
        <p:spPr>
          <a:xfrm>
            <a:off x="683569" y="1"/>
            <a:ext cx="7773987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Обозначение десятичной дроби</a:t>
            </a:r>
            <a:br>
              <a:rPr lang="ru-RU" sz="360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60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в разное время</a:t>
            </a:r>
          </a:p>
        </p:txBody>
      </p:sp>
      <p:graphicFrame>
        <p:nvGraphicFramePr>
          <p:cNvPr id="17657" name="Group 249"/>
          <p:cNvGraphicFramePr>
            <a:graphicFrameLocks noGrp="1"/>
          </p:cNvGraphicFramePr>
          <p:nvPr>
            <p:ph type="tbl" idx="1"/>
          </p:nvPr>
        </p:nvGraphicFramePr>
        <p:xfrm>
          <a:off x="0" y="981075"/>
          <a:ext cx="9108506" cy="6285319"/>
        </p:xfrm>
        <a:graphic>
          <a:graphicData uri="http://schemas.openxmlformats.org/drawingml/2006/table">
            <a:tbl>
              <a:tblPr/>
              <a:tblGrid>
                <a:gridCol w="3583263"/>
                <a:gridCol w="1718387"/>
                <a:gridCol w="1940592"/>
                <a:gridCol w="1866264"/>
              </a:tblGrid>
              <a:tr h="1080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Обозначение дроби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2,135436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Время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Фамилия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ученого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Страна (город)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чи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, 1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цунь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, 3 доли,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5 порядковых,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4 шерстинки, 3 тончайших, 6 паутинок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III век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Лю-Хуэй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Китай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чжана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, 1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чи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, 3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цуня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5 долей, 4 порядковых,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3 шерстинки, 6 тончайших,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0 паутинок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V век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Цзу-Чун-Чжи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Китай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135436 </a:t>
                      </a:r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http://studentbank.ru/</a:t>
                      </a:r>
                      <a:endParaRPr lang="ru-RU" sz="2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952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ал-Уклисиди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Дамаск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773987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</a:rPr>
              <a:t>Обозначение десятичной дроби</a:t>
            </a:r>
            <a:br>
              <a:rPr lang="ru-RU" sz="3600" dirty="0">
                <a:solidFill>
                  <a:srgbClr val="FF0000"/>
                </a:solidFill>
                <a:latin typeface="+mn-lt"/>
              </a:rPr>
            </a:br>
            <a:r>
              <a:rPr lang="ru-RU" sz="3600" dirty="0">
                <a:solidFill>
                  <a:srgbClr val="FF0000"/>
                </a:solidFill>
                <a:latin typeface="+mn-lt"/>
              </a:rPr>
              <a:t> в разное время (продолжение)</a:t>
            </a:r>
          </a:p>
        </p:txBody>
      </p:sp>
      <p:graphicFrame>
        <p:nvGraphicFramePr>
          <p:cNvPr id="22655" name="Group 127"/>
          <p:cNvGraphicFramePr>
            <a:graphicFrameLocks noGrp="1"/>
          </p:cNvGraphicFramePr>
          <p:nvPr>
            <p:ph type="tbl" idx="1"/>
          </p:nvPr>
        </p:nvGraphicFramePr>
        <p:xfrm>
          <a:off x="0" y="1201738"/>
          <a:ext cx="9144002" cy="5467033"/>
        </p:xfrm>
        <a:graphic>
          <a:graphicData uri="http://schemas.openxmlformats.org/drawingml/2006/table">
            <a:tbl>
              <a:tblPr/>
              <a:tblGrid>
                <a:gridCol w="2916487"/>
                <a:gridCol w="1812811"/>
                <a:gridCol w="2287303"/>
                <a:gridCol w="2127401"/>
              </a:tblGrid>
              <a:tr h="1025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Обозначение дроби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2,135436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Время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Фамилия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ученого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Страна (город)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 |135436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2 135436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1427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ал-Каши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Самарканд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 </a:t>
                      </a:r>
                      <a:r>
                        <a:rPr kumimoji="0" lang="ru-RU" sz="2600" b="1" i="0" u="sng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135436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1579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Ф. Виет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Франция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2.135436 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1492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1593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1616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Ф.Пеллос</a:t>
                      </a:r>
                      <a:b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Хр.Клавий Дж. Непер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Италия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Германия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Шотландия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5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2,135436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2.135436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1592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1617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Д.Мадисини</a:t>
                      </a:r>
                      <a:b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Дж. Непер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Италия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</a:b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Шотландия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323850" y="5013325"/>
            <a:ext cx="25193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http://studentbank.ru/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835150" y="3471863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</a:rPr>
              <a:t>Обобщающий урок.</a:t>
            </a:r>
          </a:p>
        </p:txBody>
      </p:sp>
      <p:pic>
        <p:nvPicPr>
          <p:cNvPr id="11268" name="Рисунок 12" descr="Рисунок1555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940425" y="2133600"/>
            <a:ext cx="29972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63713" y="4606925"/>
            <a:ext cx="52562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Степанова Т.А.</a:t>
            </a:r>
          </a:p>
          <a:p>
            <a:pPr algn="ctr"/>
            <a:r>
              <a:rPr lang="ru-RU" sz="3200" dirty="0"/>
              <a:t>МАОУ «Гимназия «Исток»</a:t>
            </a:r>
          </a:p>
          <a:p>
            <a:pPr algn="ctr"/>
            <a:r>
              <a:rPr lang="ru-RU" sz="3200" dirty="0"/>
              <a:t>г. Великий Новгород</a:t>
            </a:r>
          </a:p>
          <a:p>
            <a:pPr algn="ctr"/>
            <a:r>
              <a:rPr lang="ru-RU" sz="3200" dirty="0"/>
              <a:t>2011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88640"/>
            <a:ext cx="6768752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Действия</a:t>
            </a:r>
          </a:p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с десятичными дробями.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FC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FC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4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2.22222E-6 L -2.5E-6 0.2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1" grpId="0"/>
      <p:bldP spid="9221" grpId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4-7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765175"/>
            <a:ext cx="8208962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atin typeface="+mn-lt"/>
                <a:cs typeface="Arial" pitchFamily="34" charset="0"/>
              </a:rPr>
              <a:t>Нельзя нарушать законы государства, в котором мы живем или находимся;  </a:t>
            </a:r>
          </a:p>
          <a:p>
            <a:pPr>
              <a:defRPr/>
            </a:pPr>
            <a:r>
              <a:rPr lang="ru-RU" sz="4400" b="1" dirty="0">
                <a:latin typeface="+mn-lt"/>
                <a:cs typeface="Arial" pitchFamily="34" charset="0"/>
              </a:rPr>
              <a:t>нельзя нарушать правила  и устав того учебного заведения, в котором мы учимся.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1628775"/>
            <a:ext cx="633571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atin typeface="+mn-lt"/>
                <a:cs typeface="Arial" pitchFamily="34" charset="0"/>
              </a:rPr>
              <a:t>Соблюдайте законы и выполняйте правила!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1341438"/>
            <a:ext cx="79565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atin typeface="+mn-lt"/>
                <a:cs typeface="Arial" pitchFamily="34" charset="0"/>
              </a:rPr>
              <a:t>Домашнее задание: </a:t>
            </a:r>
          </a:p>
        </p:txBody>
      </p:sp>
      <p:pic>
        <p:nvPicPr>
          <p:cNvPr id="36867" name="Рисунок 12" descr="Рисунок1555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105400" y="3644900"/>
            <a:ext cx="34274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16013" y="-531813"/>
            <a:ext cx="5976937" cy="590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800" b="1" dirty="0"/>
          </a:p>
          <a:p>
            <a:pPr marL="514350" indent="-514350">
              <a:lnSpc>
                <a:spcPct val="200000"/>
              </a:lnSpc>
              <a:buFont typeface="Lucida Sans" pitchFamily="34" charset="0"/>
              <a:buAutoNum type="arabicPeriod"/>
            </a:pPr>
            <a:r>
              <a:rPr lang="ru-RU" sz="2800" b="1" dirty="0" smtClean="0"/>
              <a:t>4,56 </a:t>
            </a:r>
            <a:r>
              <a:rPr lang="ru-RU" sz="2800" b="1" dirty="0"/>
              <a:t>+ </a:t>
            </a:r>
            <a:r>
              <a:rPr lang="ru-RU" sz="2800" b="1" dirty="0" smtClean="0"/>
              <a:t>1,4 </a:t>
            </a:r>
            <a:r>
              <a:rPr lang="ru-RU" sz="2800" b="1" dirty="0"/>
              <a:t>=</a:t>
            </a:r>
          </a:p>
          <a:p>
            <a:pPr marL="514350" indent="-514350">
              <a:lnSpc>
                <a:spcPct val="200000"/>
              </a:lnSpc>
              <a:buFont typeface="Lucida Sans" pitchFamily="34" charset="0"/>
              <a:buAutoNum type="arabicPeriod"/>
            </a:pPr>
            <a:r>
              <a:rPr lang="ru-RU" sz="2800" b="1" dirty="0"/>
              <a:t>0,25 • 40 =</a:t>
            </a:r>
          </a:p>
          <a:p>
            <a:pPr marL="514350" indent="-514350">
              <a:lnSpc>
                <a:spcPct val="200000"/>
              </a:lnSpc>
              <a:buFont typeface="Lucida Sans" pitchFamily="34" charset="0"/>
              <a:buAutoNum type="arabicPeriod"/>
            </a:pPr>
            <a:r>
              <a:rPr lang="ru-RU" sz="2800" b="1" dirty="0" smtClean="0"/>
              <a:t>5,6: 0,7 </a:t>
            </a:r>
            <a:r>
              <a:rPr lang="ru-RU" sz="2800" b="1" dirty="0"/>
              <a:t>=</a:t>
            </a:r>
          </a:p>
          <a:p>
            <a:pPr marL="514350" indent="-514350">
              <a:buFont typeface="Lucida Sans" pitchFamily="34" charset="0"/>
              <a:buAutoNum type="arabicPeriod"/>
            </a:pPr>
            <a:r>
              <a:rPr lang="ru-RU" sz="2800" b="1" dirty="0" smtClean="0"/>
              <a:t>17,35 </a:t>
            </a:r>
            <a:r>
              <a:rPr lang="ru-RU" sz="2800" b="1" dirty="0"/>
              <a:t>≈</a:t>
            </a:r>
          </a:p>
          <a:p>
            <a:pPr marL="514350" indent="-514350"/>
            <a:r>
              <a:rPr lang="ru-RU" sz="2800" b="1" dirty="0"/>
              <a:t> (до десятых)</a:t>
            </a:r>
          </a:p>
          <a:p>
            <a:pPr marL="514350" indent="-514350">
              <a:lnSpc>
                <a:spcPct val="200000"/>
              </a:lnSpc>
              <a:buFont typeface="Lucida Sans" pitchFamily="34" charset="0"/>
              <a:buAutoNum type="arabicPeriod" startAt="5"/>
            </a:pPr>
            <a:r>
              <a:rPr lang="ru-RU" sz="2800" b="1" dirty="0"/>
              <a:t>1 : 0,1 =</a:t>
            </a:r>
          </a:p>
          <a:p>
            <a:pPr marL="514350" indent="-514350">
              <a:lnSpc>
                <a:spcPct val="200000"/>
              </a:lnSpc>
              <a:buFont typeface="Lucida Sans" pitchFamily="34" charset="0"/>
              <a:buAutoNum type="arabicPeriod" startAt="5"/>
            </a:pPr>
            <a:r>
              <a:rPr lang="ru-RU" sz="2800" b="1" dirty="0" smtClean="0"/>
              <a:t>21,5 </a:t>
            </a:r>
            <a:r>
              <a:rPr lang="ru-RU" sz="2800" b="1" dirty="0"/>
              <a:t>– </a:t>
            </a:r>
            <a:r>
              <a:rPr lang="ru-RU" sz="2800" b="1" dirty="0" smtClean="0"/>
              <a:t>13,5 </a:t>
            </a:r>
            <a:r>
              <a:rPr lang="ru-RU" sz="2800" b="1" dirty="0"/>
              <a:t>=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5445125"/>
          <a:ext cx="8496942" cy="132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79"/>
                <a:gridCol w="708079"/>
                <a:gridCol w="600068"/>
                <a:gridCol w="816088"/>
                <a:gridCol w="840096"/>
                <a:gridCol w="576060"/>
                <a:gridCol w="504060"/>
                <a:gridCol w="792088"/>
                <a:gridCol w="828087"/>
                <a:gridCol w="708079"/>
                <a:gridCol w="708079"/>
                <a:gridCol w="708079"/>
              </a:tblGrid>
              <a:tr h="6481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5,96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80</a:t>
                      </a:r>
                      <a:endParaRPr lang="ru-RU" sz="2400" dirty="0"/>
                    </a:p>
                  </a:txBody>
                  <a:tcPr/>
                </a:tc>
              </a:tr>
              <a:tr h="67327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708400" y="333375"/>
            <a:ext cx="1008063" cy="574675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5,96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435600" y="333375"/>
            <a:ext cx="1008063" cy="574675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435600" y="1125538"/>
            <a:ext cx="1008063" cy="574675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92500" y="1196975"/>
            <a:ext cx="1008063" cy="576263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5435600" y="1916113"/>
            <a:ext cx="1008063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419475" y="1989138"/>
            <a:ext cx="1008063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5435600" y="2636838"/>
            <a:ext cx="1008063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C00000"/>
                </a:solidFill>
              </a:rPr>
              <a:t>з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347864" y="2636912"/>
            <a:ext cx="1008062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17,4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435600" y="3716338"/>
            <a:ext cx="1008063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132138" y="3789363"/>
            <a:ext cx="1008062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435600" y="4652963"/>
            <a:ext cx="1008063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3851275" y="4652963"/>
            <a:ext cx="1008063" cy="576262"/>
          </a:xfrm>
          <a:prstGeom prst="wedgeRectCallout">
            <a:avLst>
              <a:gd name="adj1" fmla="val -14820"/>
              <a:gd name="adj2" fmla="val 4326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39975" y="1916113"/>
            <a:ext cx="4176713" cy="15700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8" y="2060848"/>
            <a:ext cx="4096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the-settlers-7-paths-to-a-kingdom-1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8496944" cy="2376264"/>
          </a:xfrm>
          <a:prstGeom prst="rect">
            <a:avLst/>
          </a:prstGeom>
          <a:noFill/>
        </p:spPr>
        <p:txBody>
          <a:bodyPr spcFirstLastPara="1">
            <a:prstTxWarp prst="textButton">
              <a:avLst>
                <a:gd name="adj" fmla="val 1078641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/>
                <a:solidFill>
                  <a:srgbClr val="F7FC2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Королевство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/>
                <a:solidFill>
                  <a:srgbClr val="F7FC2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/>
                <a:solidFill>
                  <a:srgbClr val="F7FC2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десятичных дробей.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492375"/>
            <a:ext cx="2736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55650" y="1052513"/>
            <a:ext cx="7993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FB7405"/>
                </a:solidFill>
                <a:latin typeface="+mn-lt"/>
                <a:ea typeface="Batang" pitchFamily="18" charset="-127"/>
              </a:rPr>
              <a:t>Королева  Запятая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6"/>
          <p:cNvSpPr>
            <a:spLocks noChangeArrowheads="1"/>
          </p:cNvSpPr>
          <p:nvPr/>
        </p:nvSpPr>
        <p:spPr bwMode="auto">
          <a:xfrm>
            <a:off x="2124075" y="0"/>
            <a:ext cx="424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FF0000"/>
                </a:solidFill>
                <a:latin typeface="+mn-lt"/>
                <a:ea typeface="Batang" pitchFamily="18" charset="-127"/>
              </a:rPr>
              <a:t>Министры:</a:t>
            </a:r>
          </a:p>
        </p:txBody>
      </p:sp>
      <p:pic>
        <p:nvPicPr>
          <p:cNvPr id="7171" name="Рисунок 7" descr="1191269027_c41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0"/>
          <a:stretch>
            <a:fillRect/>
          </a:stretch>
        </p:blipFill>
        <p:spPr bwMode="auto">
          <a:xfrm>
            <a:off x="0" y="0"/>
            <a:ext cx="22590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3" descr="Рисунок14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0" y="3500438"/>
            <a:ext cx="2952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RCTR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908050"/>
            <a:ext cx="267493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3__1_~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8" t="25600" r="48026" b="18102"/>
          <a:stretch>
            <a:fillRect/>
          </a:stretch>
        </p:blipFill>
        <p:spPr bwMode="auto">
          <a:xfrm>
            <a:off x="119063" y="3749675"/>
            <a:ext cx="27971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32138" y="6310313"/>
            <a:ext cx="27352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+mn-lt"/>
              </a:rPr>
              <a:t>деления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2492375"/>
            <a:ext cx="223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сложения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516688" y="6211888"/>
            <a:ext cx="243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округления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79388" y="6167438"/>
            <a:ext cx="2551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вычитания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987675" y="2997200"/>
            <a:ext cx="262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умножения</a:t>
            </a:r>
          </a:p>
        </p:txBody>
      </p:sp>
      <p:pic>
        <p:nvPicPr>
          <p:cNvPr id="21" name="Рисунок 20" descr="9946693000383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3933825"/>
            <a:ext cx="15128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9946693000383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019925" y="0"/>
            <a:ext cx="2124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873875" y="2708275"/>
            <a:ext cx="227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FFFF"/>
                </a:solidFill>
                <a:latin typeface="Times New Roman" pitchFamily="18" charset="0"/>
              </a:rPr>
              <a:t>сравнения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the-settlers-7-paths-to-a-kingdom-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16791" t="60330" r="40260" b="6950"/>
          <a:stretch>
            <a:fillRect/>
          </a:stretch>
        </p:blipFill>
        <p:spPr bwMode="auto">
          <a:xfrm rot="424105">
            <a:off x="-606425" y="-512763"/>
            <a:ext cx="11834813" cy="853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8" descr="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-280810">
            <a:off x="6332538" y="4665663"/>
            <a:ext cx="21939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9" descr="Рисунок1777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1022">
            <a:off x="7289800" y="4914900"/>
            <a:ext cx="866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2161</TotalTime>
  <Words>1033</Words>
  <Application>Microsoft Office PowerPoint</Application>
  <PresentationFormat>On-screen Show (4:3)</PresentationFormat>
  <Paragraphs>237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Апекс</vt:lpstr>
      <vt:lpstr>Формула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Обозначение десятичной дроби  в разное время</vt:lpstr>
      <vt:lpstr>Обозначение десятичной дроби  в разное время (продолжение)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Александер</dc:creator>
  <cp:lastModifiedBy>Virtual PC</cp:lastModifiedBy>
  <cp:revision>205</cp:revision>
  <dcterms:created xsi:type="dcterms:W3CDTF">2011-03-19T18:03:26Z</dcterms:created>
  <dcterms:modified xsi:type="dcterms:W3CDTF">2012-04-28T17:56:16Z</dcterms:modified>
</cp:coreProperties>
</file>