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81F56-1159-426F-B518-C36B52373B53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FB2D4-FA0E-4C16-929A-CB0B68456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FB2D4-FA0E-4C16-929A-CB0B68456AC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F5068-FE9B-496C-962F-529517079F7D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1DB1-1918-4EFF-8A45-77696A9E59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F5068-FE9B-496C-962F-529517079F7D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1DB1-1918-4EFF-8A45-77696A9E59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F5068-FE9B-496C-962F-529517079F7D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1DB1-1918-4EFF-8A45-77696A9E59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F5068-FE9B-496C-962F-529517079F7D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1DB1-1918-4EFF-8A45-77696A9E59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F5068-FE9B-496C-962F-529517079F7D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1DB1-1918-4EFF-8A45-77696A9E59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F5068-FE9B-496C-962F-529517079F7D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1DB1-1918-4EFF-8A45-77696A9E59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F5068-FE9B-496C-962F-529517079F7D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1DB1-1918-4EFF-8A45-77696A9E59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F5068-FE9B-496C-962F-529517079F7D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1DB1-1918-4EFF-8A45-77696A9E59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F5068-FE9B-496C-962F-529517079F7D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1DB1-1918-4EFF-8A45-77696A9E59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F5068-FE9B-496C-962F-529517079F7D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1DB1-1918-4EFF-8A45-77696A9E59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F5068-FE9B-496C-962F-529517079F7D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1DB1-1918-4EFF-8A45-77696A9E59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F5068-FE9B-496C-962F-529517079F7D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21DB1-1918-4EFF-8A45-77696A9E59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Эпиграф к уроку: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              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         Нет большей победы,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         Чем победа над собой.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                            </a:t>
            </a:r>
            <a:r>
              <a:rPr lang="ru-RU" sz="3600" dirty="0" smtClean="0"/>
              <a:t>А. М. Горький.</a:t>
            </a:r>
            <a:r>
              <a:rPr lang="ru-RU" sz="4000" dirty="0" smtClean="0"/>
              <a:t> </a:t>
            </a:r>
            <a:endParaRPr lang="ru-RU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15370" cy="500066"/>
          </a:xfrm>
        </p:spPr>
        <p:txBody>
          <a:bodyPr>
            <a:noAutofit/>
          </a:bodyPr>
          <a:lstStyle/>
          <a:p>
            <a:r>
              <a:rPr lang="ru-RU" sz="3200" u="sng" dirty="0" smtClean="0"/>
              <a:t>На вопросы левой колонки ответить придаточными обстоятельственными.</a:t>
            </a:r>
            <a:endParaRPr lang="ru-RU" sz="32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357298"/>
            <a:ext cx="4038600" cy="476886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ru-RU" b="1" dirty="0" smtClean="0"/>
              <a:t>Что</a:t>
            </a:r>
            <a:r>
              <a:rPr lang="ru-RU" dirty="0" smtClean="0"/>
              <a:t> ты знаешь о себе?</a:t>
            </a:r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r>
              <a:rPr lang="ru-RU" b="1" dirty="0" smtClean="0"/>
              <a:t>Когда </a:t>
            </a:r>
            <a:r>
              <a:rPr lang="ru-RU" dirty="0" smtClean="0"/>
              <a:t>мы становимся взрослыми?</a:t>
            </a:r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r>
              <a:rPr lang="ru-RU" b="1" dirty="0" smtClean="0"/>
              <a:t>Почему </a:t>
            </a:r>
            <a:r>
              <a:rPr lang="ru-RU" dirty="0" smtClean="0"/>
              <a:t>свобода – удел сильных?</a:t>
            </a:r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r>
              <a:rPr lang="ru-RU" b="1" dirty="0" smtClean="0"/>
              <a:t>Где</a:t>
            </a:r>
            <a:r>
              <a:rPr lang="ru-RU" dirty="0" smtClean="0"/>
              <a:t> же лучше?</a:t>
            </a:r>
          </a:p>
          <a:p>
            <a:pPr marL="457200" indent="-457200">
              <a:buNone/>
            </a:pPr>
            <a:endParaRPr lang="ru-RU" dirty="0" smtClean="0"/>
          </a:p>
          <a:p>
            <a:pPr marL="457200" indent="-457200">
              <a:buNone/>
            </a:pPr>
            <a:r>
              <a:rPr lang="ru-RU" dirty="0" smtClean="0"/>
              <a:t>5.  </a:t>
            </a:r>
            <a:r>
              <a:rPr lang="ru-RU" b="1" dirty="0" smtClean="0"/>
              <a:t>Как</a:t>
            </a:r>
            <a:r>
              <a:rPr lang="ru-RU" dirty="0" smtClean="0"/>
              <a:t> достичь цели?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1285860"/>
            <a:ext cx="4038600" cy="484030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Я знаю то , </a:t>
            </a:r>
            <a:r>
              <a:rPr lang="ru-RU" sz="2400" b="1" dirty="0" smtClean="0"/>
              <a:t>что </a:t>
            </a:r>
            <a:r>
              <a:rPr lang="ru-RU" sz="2400" dirty="0" smtClean="0"/>
              <a:t>ничего не знаю.</a:t>
            </a:r>
          </a:p>
          <a:p>
            <a:pPr marL="457200" indent="-457200">
              <a:buNone/>
            </a:pPr>
            <a:endParaRPr lang="ru-RU" sz="2400" dirty="0"/>
          </a:p>
          <a:p>
            <a:pPr marL="457200" indent="-457200">
              <a:buNone/>
            </a:pPr>
            <a:r>
              <a:rPr lang="ru-RU" sz="2400" dirty="0" smtClean="0"/>
              <a:t>2. Я не задумывался над вопросом, </a:t>
            </a:r>
            <a:r>
              <a:rPr lang="ru-RU" sz="2400" b="1" dirty="0" smtClean="0"/>
              <a:t>когда</a:t>
            </a:r>
            <a:r>
              <a:rPr lang="ru-RU" sz="2400" dirty="0" smtClean="0"/>
              <a:t> люди становятся взрослыми?</a:t>
            </a:r>
          </a:p>
          <a:p>
            <a:pPr marL="457200" indent="-457200">
              <a:buAutoNum type="arabicPeriod" startAt="3"/>
            </a:pPr>
            <a:r>
              <a:rPr lang="ru-RU" sz="2400" dirty="0" err="1" smtClean="0"/>
              <a:t>Эбнер-Эшенбах</a:t>
            </a:r>
            <a:r>
              <a:rPr lang="ru-RU" sz="2400" dirty="0" smtClean="0"/>
              <a:t> утверждает, </a:t>
            </a:r>
            <a:r>
              <a:rPr lang="ru-RU" sz="2400" b="1" dirty="0" smtClean="0"/>
              <a:t>что</a:t>
            </a:r>
            <a:r>
              <a:rPr lang="ru-RU" sz="2400" dirty="0" smtClean="0"/>
              <a:t> свобода- это ответственность.</a:t>
            </a:r>
          </a:p>
          <a:p>
            <a:pPr marL="457200" indent="-457200">
              <a:buAutoNum type="arabicPeriod" startAt="3"/>
            </a:pPr>
            <a:endParaRPr lang="ru-RU" sz="2400" dirty="0" smtClean="0"/>
          </a:p>
          <a:p>
            <a:pPr marL="457200" indent="-457200">
              <a:buAutoNum type="arabicPeriod" startAt="3"/>
            </a:pPr>
            <a:r>
              <a:rPr lang="ru-RU" sz="2400" dirty="0" smtClean="0"/>
              <a:t>Я знаю</a:t>
            </a:r>
            <a:r>
              <a:rPr lang="ru-RU" sz="2400" b="1" dirty="0" smtClean="0"/>
              <a:t>, где </a:t>
            </a:r>
            <a:r>
              <a:rPr lang="ru-RU" sz="2400" dirty="0" smtClean="0"/>
              <a:t>лучше.</a:t>
            </a:r>
          </a:p>
          <a:p>
            <a:pPr marL="457200" indent="-457200">
              <a:buAutoNum type="arabicPeriod" startAt="3"/>
            </a:pPr>
            <a:endParaRPr lang="ru-RU" sz="2400" dirty="0"/>
          </a:p>
          <a:p>
            <a:pPr marL="457200" indent="-457200">
              <a:buAutoNum type="arabicPeriod" startAt="3"/>
            </a:pPr>
            <a:r>
              <a:rPr lang="ru-RU" sz="2400" dirty="0" smtClean="0"/>
              <a:t>Я знаю, </a:t>
            </a:r>
            <a:r>
              <a:rPr lang="ru-RU" sz="2400" b="1" dirty="0" smtClean="0"/>
              <a:t>как</a:t>
            </a:r>
            <a:r>
              <a:rPr lang="ru-RU" sz="2400" dirty="0" smtClean="0"/>
              <a:t> достичь цель.</a:t>
            </a:r>
          </a:p>
          <a:p>
            <a:pPr marL="457200" indent="-457200">
              <a:buAutoNum type="arabicPeriod" startAt="3"/>
            </a:pPr>
            <a:endParaRPr lang="ru-RU" sz="2400" dirty="0"/>
          </a:p>
          <a:p>
            <a:pPr marL="457200" indent="-457200">
              <a:buAutoNum type="arabicPeriod" startAt="3"/>
            </a:pPr>
            <a:endParaRPr lang="ru-RU" sz="2400" dirty="0" smtClean="0"/>
          </a:p>
          <a:p>
            <a:pPr marL="457200" indent="-457200">
              <a:buAutoNum type="arabicPeriod" startAt="3"/>
            </a:pP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Придаточные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u="sng" dirty="0" smtClean="0"/>
              <a:t>Определительные</a:t>
            </a:r>
          </a:p>
          <a:p>
            <a:r>
              <a:rPr lang="ru-RU" u="sng" dirty="0" smtClean="0"/>
              <a:t>Изъяснительные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Вопрос от конкретного         слова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u="sng" dirty="0" smtClean="0"/>
              <a:t>Обстоятельственные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Вопрос от всей главной части.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1857356" y="30003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1857356" y="2643182"/>
            <a:ext cx="484632" cy="13355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000760" y="2643182"/>
            <a:ext cx="642942" cy="107157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u="sng" dirty="0" smtClean="0"/>
              <a:t>Информация к размышлению:</a:t>
            </a:r>
            <a:endParaRPr lang="ru-RU" sz="32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sz="2400" dirty="0" smtClean="0"/>
              <a:t>Римский юноша Муций, пытаясь убить этрусского царя </a:t>
            </a:r>
            <a:r>
              <a:rPr lang="ru-RU" sz="2400" dirty="0" err="1" smtClean="0"/>
              <a:t>Порсену</a:t>
            </a:r>
            <a:r>
              <a:rPr lang="ru-RU" sz="2400" dirty="0" smtClean="0"/>
              <a:t> , осаждавшего Рим в 508 году до нашей эры, попал в плен(1).Разгневанный царь приказал развести огонь в жертвеннике , чтобы пытать юношу и узнать его сообщников(2). Муций гордо подошел к жертвеннику и положил правую руку в огонь(3). Продолжая разговаривать с царем, он держал руку в огне , пока она не обуглилась(4). Потрясенный поступком молодого римлянина , показавшего силу воли своей нации , </a:t>
            </a:r>
            <a:r>
              <a:rPr lang="ru-RU" sz="2400" dirty="0" err="1" smtClean="0"/>
              <a:t>Порсен</a:t>
            </a:r>
            <a:r>
              <a:rPr lang="ru-RU" sz="2400" dirty="0" smtClean="0"/>
              <a:t> отпустил его и снял осаду с Рима(5).Образ Муция , прозванного Сцеволой (левшой) вошел в мировую литературу, как пример воли, которая побеждает все(6).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u="sng" dirty="0" smtClean="0"/>
              <a:t>В каких предложениях есть </a:t>
            </a:r>
            <a:r>
              <a:rPr lang="ru-RU" sz="3200" u="sng" smtClean="0"/>
              <a:t>придаточные цели и </a:t>
            </a:r>
            <a:r>
              <a:rPr lang="ru-RU" sz="3200" u="sng" dirty="0" smtClean="0"/>
              <a:t>времени?</a:t>
            </a:r>
            <a:endParaRPr lang="ru-RU" sz="32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sz="2400" dirty="0" smtClean="0"/>
              <a:t>Римский юноша Муций, пытаясь убить этрусского царя </a:t>
            </a:r>
            <a:r>
              <a:rPr lang="ru-RU" sz="2400" dirty="0" err="1" smtClean="0"/>
              <a:t>Порсену</a:t>
            </a:r>
            <a:r>
              <a:rPr lang="ru-RU" sz="2400" dirty="0" smtClean="0"/>
              <a:t> , осаждавшего Рим в 508 году до нашей эры, попал в плен(1).Разгневанный царь приказал развести огонь в жертвеннике , чтобы пытать юношу и узнать его сообщников(2). Муций гордо подошел к жертвеннику и положил правую руку в огонь(3). Продолжая разговаривать с царем, он держал руку в огне , пока она не обуглилась(4). Потрясенный поступком молодого римлянина , показавшего силу воли своей нации , </a:t>
            </a:r>
            <a:r>
              <a:rPr lang="ru-RU" sz="2400" dirty="0" err="1" smtClean="0"/>
              <a:t>Порсен</a:t>
            </a:r>
            <a:r>
              <a:rPr lang="ru-RU" sz="2400" dirty="0" smtClean="0"/>
              <a:t> отпустил его и снял осаду с Рима(5).Образ Муция , прозванного Сцеволой (левшой) вошел в мировую литературу, как пример воли, которая побеждает все(6).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Групповое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Используя конструкцию </a:t>
            </a:r>
          </a:p>
          <a:p>
            <a:pPr>
              <a:buNone/>
            </a:pPr>
            <a:r>
              <a:rPr lang="ru-RU" dirty="0" smtClean="0"/>
              <a:t>           « Чтобы воспитать  себя, надо….»,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СОСТАВИТЬ ПРАВИЛО САМОВОСПИТАНИЯ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Подводя итоги…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Чем больше трудностей в борьбе ,</a:t>
            </a:r>
          </a:p>
          <a:p>
            <a:pPr>
              <a:buNone/>
            </a:pPr>
            <a:r>
              <a:rPr lang="ru-RU" sz="4000" dirty="0" smtClean="0"/>
              <a:t>Тем и победа будет краше:</a:t>
            </a:r>
          </a:p>
          <a:p>
            <a:pPr>
              <a:buNone/>
            </a:pPr>
            <a:r>
              <a:rPr lang="ru-RU" sz="4000" dirty="0" smtClean="0"/>
              <a:t>Не в этом ли величье наше,</a:t>
            </a:r>
          </a:p>
          <a:p>
            <a:pPr>
              <a:buNone/>
            </a:pPr>
            <a:r>
              <a:rPr lang="ru-RU" sz="4000" dirty="0" smtClean="0"/>
              <a:t>Чтобы велеть самим себе?</a:t>
            </a:r>
            <a:endParaRPr lang="ru-RU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Сочинение «  С чего начинается Личность или как воспитать себя?»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</a:t>
            </a:r>
            <a:r>
              <a:rPr lang="ru-RU" sz="3800" dirty="0" smtClean="0"/>
              <a:t>Сложноподчиненные                предложения  с  придаточными           обстоятельственными   или как воспитать себя.</a:t>
            </a:r>
            <a:endParaRPr lang="ru-RU" sz="3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</a:t>
            </a:r>
            <a:r>
              <a:rPr lang="ru-RU" i="1" u="sng" dirty="0" smtClean="0"/>
              <a:t>Самовоспитание </a:t>
            </a:r>
            <a:r>
              <a:rPr lang="ru-RU" dirty="0" smtClean="0"/>
              <a:t>–это осуществляемое человеком управление собственной деятельностью, направленное на изменения своей личности в соответствии с поставленными целями, сложившимися идеалами и убеждениями, на возможно более полную реализацию человеком себя как личность.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(  Краткий психологический словарь. М., 1985).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Замените причастные обороты на придаточные определительные, где это возможно.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u="sng" dirty="0" smtClean="0"/>
              <a:t>Самовоспитание </a:t>
            </a:r>
            <a:r>
              <a:rPr lang="ru-RU" dirty="0" smtClean="0"/>
              <a:t>–это осуществляемое человеком управление собственной деятельностью, направленное на изменения своей личности в соответствии с поставленными целями, сложившимися идеалами и убеждениями, на возможно более полную реализацию человеком себя как личность.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Проверяем!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u="sng" dirty="0" smtClean="0"/>
              <a:t>Самовоспитание </a:t>
            </a:r>
            <a:r>
              <a:rPr lang="ru-RU" dirty="0" smtClean="0"/>
              <a:t>–это осуществляемое человеком управление собственной деятельностью, </a:t>
            </a:r>
            <a:r>
              <a:rPr lang="ru-RU" b="1" dirty="0" smtClean="0"/>
              <a:t>которое направлено </a:t>
            </a:r>
            <a:r>
              <a:rPr lang="ru-RU" dirty="0" smtClean="0"/>
              <a:t>на изменения своей личности в соответствии с поставленными целями, сложившимися идеалами и убеждениями, на возможно более полную реализацию человеком себя как личность.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Д. </a:t>
            </a:r>
            <a:r>
              <a:rPr lang="ru-RU" u="sng" dirty="0" err="1" smtClean="0"/>
              <a:t>Пойя</a:t>
            </a:r>
            <a:r>
              <a:rPr lang="ru-RU" u="sng" dirty="0" smtClean="0"/>
              <a:t> « Как решать задачи»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4000" dirty="0" smtClean="0"/>
              <a:t>Ваши лучшие пять друзей: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</a:t>
            </a:r>
            <a:r>
              <a:rPr lang="ru-RU" sz="4000" b="1" dirty="0" smtClean="0"/>
              <a:t>Что? Почему? Где? Когда? </a:t>
            </a:r>
            <a:r>
              <a:rPr lang="ru-RU" sz="4000" b="1" dirty="0"/>
              <a:t>и</a:t>
            </a:r>
            <a:r>
              <a:rPr lang="ru-RU" sz="4000" b="1" dirty="0" smtClean="0"/>
              <a:t> Как?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Если вам нужен совет, обратитесь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к </a:t>
            </a:r>
            <a:r>
              <a:rPr lang="ru-RU" sz="4000" b="1" dirty="0" smtClean="0"/>
              <a:t>Что?</a:t>
            </a:r>
            <a:r>
              <a:rPr lang="ru-RU" sz="4000" dirty="0" smtClean="0"/>
              <a:t> Обратитесь к </a:t>
            </a:r>
            <a:r>
              <a:rPr lang="ru-RU" sz="4000" b="1" dirty="0" smtClean="0"/>
              <a:t>Почему?</a:t>
            </a:r>
          </a:p>
          <a:p>
            <a:pPr>
              <a:buNone/>
            </a:pPr>
            <a:r>
              <a:rPr lang="ru-RU" sz="4000" dirty="0" smtClean="0"/>
              <a:t>  Обратитесь к </a:t>
            </a:r>
            <a:r>
              <a:rPr lang="ru-RU" sz="4000" b="1" dirty="0" smtClean="0"/>
              <a:t>Где? Когда? </a:t>
            </a:r>
            <a:r>
              <a:rPr lang="ru-RU" sz="4000" dirty="0"/>
              <a:t>и</a:t>
            </a:r>
            <a:r>
              <a:rPr lang="ru-RU" sz="4000" dirty="0" smtClean="0"/>
              <a:t> </a:t>
            </a:r>
            <a:r>
              <a:rPr lang="ru-RU" sz="4000" b="1" dirty="0" smtClean="0"/>
              <a:t>Как?</a:t>
            </a:r>
          </a:p>
          <a:p>
            <a:pPr>
              <a:buNone/>
            </a:pPr>
            <a:r>
              <a:rPr lang="ru-RU" sz="4000" dirty="0" smtClean="0"/>
              <a:t>  Больше ни к кому не обращайтесь. 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Спасибо за комплимент: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9600" b="1" dirty="0" smtClean="0"/>
              <a:t>Что  мне в тебе</a:t>
            </a:r>
          </a:p>
          <a:p>
            <a:pPr>
              <a:buNone/>
            </a:pPr>
            <a:r>
              <a:rPr lang="ru-RU" sz="9600" b="1" dirty="0"/>
              <a:t>н</a:t>
            </a:r>
            <a:r>
              <a:rPr lang="ru-RU" sz="9600" b="1" dirty="0" smtClean="0"/>
              <a:t>равится?</a:t>
            </a:r>
            <a:endParaRPr lang="ru-RU" sz="9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15370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Сравним!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197493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ru-RU" b="1" dirty="0" smtClean="0"/>
              <a:t>Что</a:t>
            </a:r>
            <a:r>
              <a:rPr lang="ru-RU" dirty="0" smtClean="0"/>
              <a:t> ты знаешь о себе?</a:t>
            </a:r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r>
              <a:rPr lang="ru-RU" b="1" dirty="0" smtClean="0"/>
              <a:t>Когда </a:t>
            </a:r>
            <a:r>
              <a:rPr lang="ru-RU" dirty="0" smtClean="0"/>
              <a:t>мы становимся взрослыми?</a:t>
            </a:r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r>
              <a:rPr lang="ru-RU" b="1" dirty="0" smtClean="0"/>
              <a:t>Почему </a:t>
            </a:r>
            <a:r>
              <a:rPr lang="ru-RU" dirty="0" smtClean="0"/>
              <a:t>свобода – удел сильных?</a:t>
            </a:r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r>
              <a:rPr lang="ru-RU" b="1" dirty="0" smtClean="0"/>
              <a:t>Где</a:t>
            </a:r>
            <a:r>
              <a:rPr lang="ru-RU" dirty="0" smtClean="0"/>
              <a:t> же лучше?</a:t>
            </a:r>
          </a:p>
          <a:p>
            <a:pPr marL="457200" indent="-457200">
              <a:buNone/>
            </a:pPr>
            <a:endParaRPr lang="ru-RU" dirty="0" smtClean="0"/>
          </a:p>
          <a:p>
            <a:pPr marL="457200" indent="-457200">
              <a:buNone/>
            </a:pPr>
            <a:r>
              <a:rPr lang="ru-RU" dirty="0" smtClean="0"/>
              <a:t>5.  </a:t>
            </a:r>
            <a:r>
              <a:rPr lang="ru-RU" b="1" dirty="0" smtClean="0"/>
              <a:t>Как</a:t>
            </a:r>
            <a:r>
              <a:rPr lang="ru-RU" dirty="0" smtClean="0"/>
              <a:t> достичь цели?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928670"/>
            <a:ext cx="4038600" cy="5197493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Я знаю то , </a:t>
            </a:r>
            <a:r>
              <a:rPr lang="ru-RU" sz="2400" b="1" dirty="0" smtClean="0"/>
              <a:t>что </a:t>
            </a:r>
            <a:r>
              <a:rPr lang="ru-RU" sz="2400" dirty="0" smtClean="0"/>
              <a:t>ничего не знаю.</a:t>
            </a:r>
          </a:p>
          <a:p>
            <a:pPr marL="457200" indent="-457200">
              <a:buNone/>
            </a:pPr>
            <a:endParaRPr lang="ru-RU" sz="2400" dirty="0"/>
          </a:p>
          <a:p>
            <a:pPr marL="457200" indent="-457200">
              <a:buNone/>
            </a:pPr>
            <a:r>
              <a:rPr lang="ru-RU" sz="2400" dirty="0" smtClean="0"/>
              <a:t>2. Я не задумывался над вопросом, </a:t>
            </a:r>
            <a:r>
              <a:rPr lang="ru-RU" sz="2400" b="1" dirty="0" smtClean="0"/>
              <a:t>когда</a:t>
            </a:r>
            <a:r>
              <a:rPr lang="ru-RU" sz="2400" dirty="0" smtClean="0"/>
              <a:t> люди становятся взрослыми?</a:t>
            </a:r>
          </a:p>
          <a:p>
            <a:pPr marL="457200" indent="-457200">
              <a:buAutoNum type="arabicPeriod" startAt="3"/>
            </a:pPr>
            <a:r>
              <a:rPr lang="ru-RU" sz="2400" dirty="0" err="1" smtClean="0"/>
              <a:t>Эбнер-Эшенбах</a:t>
            </a:r>
            <a:r>
              <a:rPr lang="ru-RU" sz="2400" dirty="0" smtClean="0"/>
              <a:t> утверждает, </a:t>
            </a:r>
            <a:r>
              <a:rPr lang="ru-RU" sz="2400" b="1" dirty="0" smtClean="0"/>
              <a:t>что</a:t>
            </a:r>
            <a:r>
              <a:rPr lang="ru-RU" sz="2400" dirty="0" smtClean="0"/>
              <a:t> свобода- это ответственность.</a:t>
            </a:r>
          </a:p>
          <a:p>
            <a:pPr marL="457200" indent="-457200">
              <a:buAutoNum type="arabicPeriod" startAt="3"/>
            </a:pPr>
            <a:endParaRPr lang="ru-RU" sz="2400" dirty="0" smtClean="0"/>
          </a:p>
          <a:p>
            <a:pPr marL="457200" indent="-457200">
              <a:buAutoNum type="arabicPeriod" startAt="3"/>
            </a:pPr>
            <a:r>
              <a:rPr lang="ru-RU" sz="2400" dirty="0" smtClean="0"/>
              <a:t>Я знаю</a:t>
            </a:r>
            <a:r>
              <a:rPr lang="ru-RU" sz="2400" b="1" dirty="0" smtClean="0"/>
              <a:t>, где </a:t>
            </a:r>
            <a:r>
              <a:rPr lang="ru-RU" sz="2400" dirty="0" smtClean="0"/>
              <a:t>лучше.</a:t>
            </a:r>
          </a:p>
          <a:p>
            <a:pPr marL="457200" indent="-457200">
              <a:buAutoNum type="arabicPeriod" startAt="3"/>
            </a:pPr>
            <a:endParaRPr lang="ru-RU" sz="2400" dirty="0"/>
          </a:p>
          <a:p>
            <a:pPr marL="457200" indent="-457200">
              <a:buAutoNum type="arabicPeriod" startAt="3"/>
            </a:pPr>
            <a:r>
              <a:rPr lang="ru-RU" sz="2400" dirty="0" smtClean="0"/>
              <a:t>Я знаю, </a:t>
            </a:r>
            <a:r>
              <a:rPr lang="ru-RU" sz="2400" b="1" dirty="0" smtClean="0"/>
              <a:t>как</a:t>
            </a:r>
            <a:r>
              <a:rPr lang="ru-RU" sz="2400" dirty="0" smtClean="0"/>
              <a:t> достичь цель.</a:t>
            </a:r>
          </a:p>
          <a:p>
            <a:pPr marL="457200" indent="-457200">
              <a:buAutoNum type="arabicPeriod" startAt="3"/>
            </a:pPr>
            <a:endParaRPr lang="ru-RU" sz="2400" dirty="0"/>
          </a:p>
          <a:p>
            <a:pPr marL="457200" indent="-457200">
              <a:buAutoNum type="arabicPeriod" startAt="3"/>
            </a:pPr>
            <a:endParaRPr lang="ru-RU" sz="2400" dirty="0" smtClean="0"/>
          </a:p>
          <a:p>
            <a:pPr marL="457200" indent="-457200">
              <a:buAutoNum type="arabicPeriod" startAt="3"/>
            </a:pP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? Где? Когда? Почему? </a:t>
            </a:r>
            <a:r>
              <a:rPr lang="ru-RU" dirty="0"/>
              <a:t>и</a:t>
            </a:r>
            <a:r>
              <a:rPr lang="ru-RU" dirty="0" smtClean="0"/>
              <a:t> т.д.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i="1" u="sng" dirty="0" smtClean="0"/>
              <a:t>Вопросительные     местоимения.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Вопросительные предложения.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i="1" u="sng" dirty="0" smtClean="0"/>
              <a:t>Относительные местоимения.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Служат для связи предложений  в СПП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928794" y="264318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715008" y="2571744"/>
            <a:ext cx="500066" cy="1143008"/>
          </a:xfrm>
          <a:prstGeom prst="downArrow">
            <a:avLst>
              <a:gd name="adj1" fmla="val 50000"/>
              <a:gd name="adj2" fmla="val 522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211</TotalTime>
  <Words>719</Words>
  <Application>Microsoft Office PowerPoint</Application>
  <PresentationFormat>Экран (4:3)</PresentationFormat>
  <Paragraphs>110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Эпиграф к уроку:</vt:lpstr>
      <vt:lpstr>Тема урока:</vt:lpstr>
      <vt:lpstr>Слайд 3</vt:lpstr>
      <vt:lpstr>Замените причастные обороты на придаточные определительные, где это возможно.</vt:lpstr>
      <vt:lpstr>Проверяем!</vt:lpstr>
      <vt:lpstr>Д. Пойя « Как решать задачи»</vt:lpstr>
      <vt:lpstr>Спасибо за комплимент:</vt:lpstr>
      <vt:lpstr>Сравним!</vt:lpstr>
      <vt:lpstr>Что ? Где? Когда? Почему? и т.д.</vt:lpstr>
      <vt:lpstr>На вопросы левой колонки ответить придаточными обстоятельственными.</vt:lpstr>
      <vt:lpstr>Придаточные</vt:lpstr>
      <vt:lpstr>Информация к размышлению:</vt:lpstr>
      <vt:lpstr>В каких предложениях есть придаточные цели и времени?</vt:lpstr>
      <vt:lpstr>Групповое задание:</vt:lpstr>
      <vt:lpstr>Подводя итоги…</vt:lpstr>
      <vt:lpstr>Домашнее задание: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Эпиграф к уроку:</dc:title>
  <dc:creator>User</dc:creator>
  <cp:lastModifiedBy>Дарёна</cp:lastModifiedBy>
  <cp:revision>47</cp:revision>
  <dcterms:created xsi:type="dcterms:W3CDTF">2011-12-12T23:57:51Z</dcterms:created>
  <dcterms:modified xsi:type="dcterms:W3CDTF">2012-06-05T03:49:53Z</dcterms:modified>
</cp:coreProperties>
</file>