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slide" Target="slide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slide" Target="slide4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4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Игра «Счастливый случай» по математике.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143380"/>
            <a:ext cx="5030542" cy="1643074"/>
          </a:xfrm>
        </p:spPr>
        <p:txBody>
          <a:bodyPr/>
          <a:lstStyle/>
          <a:p>
            <a:r>
              <a:rPr lang="ru-RU" dirty="0" smtClean="0"/>
              <a:t>Подготовила Маслова Г. В. , учитель математики, г. Дубна.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Гонка за лидером</a:t>
            </a:r>
            <a:endParaRPr lang="ru-RU" dirty="0"/>
          </a:p>
        </p:txBody>
      </p:sp>
      <p:pic>
        <p:nvPicPr>
          <p:cNvPr id="49154" name="Picture 2" descr="http://www.starstore.com/acatalog/langrish-running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1"/>
            <a:ext cx="6715172" cy="4490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3058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Молодцы.</a:t>
            </a:r>
            <a:endParaRPr lang="ru-RU" dirty="0"/>
          </a:p>
        </p:txBody>
      </p:sp>
      <p:pic>
        <p:nvPicPr>
          <p:cNvPr id="51202" name="Picture 2" descr="http://www.pinskschool3.narod.ru/252321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357430"/>
            <a:ext cx="38290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358246" cy="39393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Кто с детских лет занимается математикой, тот развивает внимание, тренирует свой мозг, свою волю, воспитывает на­стойчивость и упорство в достижении цели.</a:t>
            </a:r>
            <a:br>
              <a:rPr lang="ru-RU" sz="4000" dirty="0" smtClean="0"/>
            </a:br>
            <a:r>
              <a:rPr lang="ru-RU" sz="4000" dirty="0" smtClean="0"/>
              <a:t> (А. </a:t>
            </a:r>
            <a:r>
              <a:rPr lang="ru-RU" sz="4000" dirty="0" err="1" smtClean="0"/>
              <a:t>Маркушевич</a:t>
            </a:r>
            <a:r>
              <a:rPr lang="ru-RU" sz="4000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4818" name="Picture 2" descr="http://klub-drug.ru/wp-content/uploads/2011/04/614448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14818"/>
            <a:ext cx="227904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Разминка</a:t>
            </a:r>
            <a:endParaRPr lang="ru-RU" dirty="0"/>
          </a:p>
        </p:txBody>
      </p:sp>
      <p:pic>
        <p:nvPicPr>
          <p:cNvPr id="47106" name="Picture 2" descr="http://slaviy.ru/wp-content/uploads/2011/03/petuh021-300x2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2857500" cy="2371726"/>
          </a:xfrm>
          <a:prstGeom prst="rect">
            <a:avLst/>
          </a:prstGeom>
          <a:noFill/>
        </p:spPr>
      </p:pic>
      <p:pic>
        <p:nvPicPr>
          <p:cNvPr id="47108" name="Picture 4" descr="http://www.mir-shahmat.ru/wp-content/uploads/2011/03/%D0%A8%D0%B0%D1%85%D0%BC%D0%B0%D1%82%D0%BD%D0%B0%D1%8F-%D0%BF%D0%B0%D1%80%D1%82%D0%B8%D1%8F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428736"/>
            <a:ext cx="3589062" cy="2500330"/>
          </a:xfrm>
          <a:prstGeom prst="rect">
            <a:avLst/>
          </a:prstGeom>
          <a:noFill/>
        </p:spPr>
      </p:pic>
      <p:pic>
        <p:nvPicPr>
          <p:cNvPr id="47110" name="Picture 6" descr="http://www.foodtest.ru/images/big_img/eggs_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643314"/>
            <a:ext cx="3709280" cy="2786082"/>
          </a:xfrm>
          <a:prstGeom prst="rect">
            <a:avLst/>
          </a:prstGeom>
          <a:noFill/>
        </p:spPr>
      </p:pic>
      <p:pic>
        <p:nvPicPr>
          <p:cNvPr id="47112" name="Picture 8" descr="http://www.semkin.ru/lj/2009/01/1_rubl_20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071942"/>
            <a:ext cx="3714776" cy="188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R0J5EIzjJ4ZKa0Wjimx6Cf0-GYhFovNCsntk5hipfQ-ORdS52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357430"/>
            <a:ext cx="4500594" cy="400052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Заморочки</a:t>
            </a:r>
            <a:r>
              <a:rPr lang="ru-RU" dirty="0" smtClean="0"/>
              <a:t> из бочки</a:t>
            </a:r>
            <a:endParaRPr lang="ru-RU" dirty="0"/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285720" y="2071678"/>
            <a:ext cx="1428760" cy="14287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>
            <a:off x="714348" y="4286256"/>
            <a:ext cx="1714512" cy="17859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hlinkClick r:id="rId5" action="ppaction://hlinksldjump"/>
          </p:cNvPr>
          <p:cNvSpPr/>
          <p:nvPr/>
        </p:nvSpPr>
        <p:spPr>
          <a:xfrm>
            <a:off x="7358082" y="1357298"/>
            <a:ext cx="1428760" cy="14287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hlinkClick r:id="rId6" action="ppaction://hlinksldjump"/>
          </p:cNvPr>
          <p:cNvSpPr/>
          <p:nvPr/>
        </p:nvSpPr>
        <p:spPr>
          <a:xfrm>
            <a:off x="7215206" y="3286124"/>
            <a:ext cx="1428760" cy="13573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rId7" action="ppaction://hlinksldjump"/>
          </p:cNvPr>
          <p:cNvSpPr/>
          <p:nvPr/>
        </p:nvSpPr>
        <p:spPr>
          <a:xfrm>
            <a:off x="6286512" y="4786322"/>
            <a:ext cx="1500198" cy="14287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85786" y="257174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442913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858148" y="192880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715272" y="378619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16" y="535782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</a:t>
            </a:r>
            <a:endParaRPr lang="ru-RU" sz="2000" dirty="0"/>
          </a:p>
        </p:txBody>
      </p:sp>
      <p:sp>
        <p:nvSpPr>
          <p:cNvPr id="16" name="Стрелка вниз 15">
            <a:hlinkClick r:id="rId8" action="ppaction://hlinksldjump"/>
          </p:cNvPr>
          <p:cNvSpPr/>
          <p:nvPr/>
        </p:nvSpPr>
        <p:spPr>
          <a:xfrm>
            <a:off x="8072462" y="4929198"/>
            <a:ext cx="1071538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429652" y="4857760"/>
            <a:ext cx="2143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дальше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/>
          <a:lstStyle/>
          <a:p>
            <a:pPr algn="ctr"/>
            <a:r>
              <a:rPr lang="ru-RU" dirty="0" smtClean="0"/>
              <a:t>Реши кроссворд.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71612"/>
          <a:ext cx="7786742" cy="4929222"/>
        </p:xfrm>
        <a:graphic>
          <a:graphicData uri="http://schemas.openxmlformats.org/drawingml/2006/table">
            <a:tbl>
              <a:tblPr/>
              <a:tblGrid>
                <a:gridCol w="4157968"/>
                <a:gridCol w="3628774"/>
              </a:tblGrid>
              <a:tr h="4929222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4" marR="66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 горизонтали: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3.  Знак математического действия.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5.  Запись из одной или нескольких цифр.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6.  Часть прямой,  соединяющая две точки.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7. Многоугольник.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 вертикали: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1. Упражнение, выполняемое с помощью рассуждений и вычислений.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2.  Часть прямой, расположенная по одну сторону от точки.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3. Одно из основных понятий геометрии.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4. Математическое действие.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7. Число разрядов в классе.</a:t>
                      </a:r>
                    </a:p>
                  </a:txBody>
                  <a:tcPr marL="66354" marR="66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642910" y="2143116"/>
          <a:ext cx="3900490" cy="3643338"/>
        </p:xfrm>
        <a:graphic>
          <a:graphicData uri="http://schemas.openxmlformats.org/presentationml/2006/ole">
            <p:oleObj spid="_x0000_s31745" name="Точечный рисунок" r:id="rId3" imgW="4123810" imgH="3381847" progId="PBrush">
              <p:embed/>
            </p:oleObj>
          </a:graphicData>
        </a:graphic>
      </p:graphicFrame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3" y="2000240"/>
            <a:ext cx="40005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Выгнутая вниз стрелка 9">
            <a:hlinkClick r:id="rId5" action="ppaction://hlinksldjump"/>
          </p:cNvPr>
          <p:cNvSpPr/>
          <p:nvPr/>
        </p:nvSpPr>
        <p:spPr>
          <a:xfrm>
            <a:off x="7786710" y="5857892"/>
            <a:ext cx="928694" cy="714380"/>
          </a:xfrm>
          <a:prstGeom prst="curvedUpArrow">
            <a:avLst>
              <a:gd name="adj1" fmla="val 25000"/>
              <a:gd name="adj2" fmla="val 8707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 ребусы.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2214554"/>
          <a:ext cx="6096000" cy="4143405"/>
        </p:xfrm>
        <a:graphic>
          <a:graphicData uri="http://schemas.openxmlformats.org/drawingml/2006/table">
            <a:tbl>
              <a:tblPr/>
              <a:tblGrid>
                <a:gridCol w="3357443"/>
                <a:gridCol w="2738557"/>
              </a:tblGrid>
              <a:tr h="1714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  БАРО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ПИ    100    ЛЕТ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1" marR="67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23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85992"/>
            <a:ext cx="2105025" cy="581025"/>
          </a:xfrm>
          <a:prstGeom prst="rect">
            <a:avLst/>
          </a:prstGeom>
          <a:noFill/>
        </p:spPr>
      </p:pic>
      <p:pic>
        <p:nvPicPr>
          <p:cNvPr id="30722" name="Рисунок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357694"/>
            <a:ext cx="1485900" cy="723900"/>
          </a:xfrm>
          <a:prstGeom prst="rect">
            <a:avLst/>
          </a:prstGeom>
          <a:noFill/>
        </p:spPr>
      </p:pic>
      <p:pic>
        <p:nvPicPr>
          <p:cNvPr id="30721" name="Рисунок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4286256"/>
            <a:ext cx="1724025" cy="9239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43042" y="307181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барометр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300037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пистолет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535782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витрина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43504" y="52149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14" name="Выгнутая вниз стрелка 13">
            <a:hlinkClick r:id="rId5" action="ppaction://hlinksldjump"/>
          </p:cNvPr>
          <p:cNvSpPr/>
          <p:nvPr/>
        </p:nvSpPr>
        <p:spPr>
          <a:xfrm>
            <a:off x="7715272" y="5715016"/>
            <a:ext cx="1071570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загадки отгадки</a:t>
            </a:r>
            <a:endParaRPr lang="ru-RU" dirty="0"/>
          </a:p>
        </p:txBody>
      </p:sp>
      <p:pic>
        <p:nvPicPr>
          <p:cNvPr id="29698" name="Picture 2" descr="http://mosfoodnews.ru/files/articles/luk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857364"/>
            <a:ext cx="3238494" cy="2184101"/>
          </a:xfrm>
          <a:prstGeom prst="rect">
            <a:avLst/>
          </a:prstGeom>
          <a:noFill/>
        </p:spPr>
      </p:pic>
      <p:pic>
        <p:nvPicPr>
          <p:cNvPr id="29700" name="Picture 4" descr="http://t0.gstatic.com/images?q=tbn:ANd9GcSDgI7-18t-xUmZThtyvqcN_9U31ocOpZ_358UoNTgYMQlgW_F1KcNbPH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643446"/>
            <a:ext cx="3262790" cy="1357322"/>
          </a:xfrm>
          <a:prstGeom prst="rect">
            <a:avLst/>
          </a:prstGeom>
          <a:noFill/>
        </p:spPr>
      </p:pic>
      <p:pic>
        <p:nvPicPr>
          <p:cNvPr id="29704" name="Picture 8" descr="http://rebzi.ru/UserFiles/festival/f2d0607bc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071678"/>
            <a:ext cx="3481385" cy="274709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28662" y="5143512"/>
            <a:ext cx="1714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ru-RU" sz="8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Выгнутая вниз стрелка 9">
            <a:hlinkClick r:id="rId5" action="ppaction://hlinksldjump"/>
          </p:cNvPr>
          <p:cNvSpPr/>
          <p:nvPr/>
        </p:nvSpPr>
        <p:spPr>
          <a:xfrm>
            <a:off x="7786710" y="5929330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Восстанови примеры.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285993"/>
          <a:ext cx="6691337" cy="2643205"/>
        </p:xfrm>
        <a:graphic>
          <a:graphicData uri="http://schemas.openxmlformats.org/drawingml/2006/table">
            <a:tbl>
              <a:tblPr/>
              <a:tblGrid>
                <a:gridCol w="2230245"/>
                <a:gridCol w="2230245"/>
                <a:gridCol w="2230847"/>
              </a:tblGrid>
              <a:tr h="2643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47" marR="59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500166" y="2857496"/>
          <a:ext cx="1038225" cy="1562100"/>
        </p:xfrm>
        <a:graphic>
          <a:graphicData uri="http://schemas.openxmlformats.org/presentationml/2006/ole">
            <p:oleObj spid="_x0000_s28675" name="Точечный рисунок" r:id="rId3" imgW="1038370" imgH="1561905" progId="PBrush">
              <p:embed/>
            </p:oleObj>
          </a:graphicData>
        </a:graphic>
      </p:graphicFrame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643306" y="2714620"/>
          <a:ext cx="1076325" cy="1590675"/>
        </p:xfrm>
        <a:graphic>
          <a:graphicData uri="http://schemas.openxmlformats.org/presentationml/2006/ole">
            <p:oleObj spid="_x0000_s28674" name="Точечный рисунок" r:id="rId4" imgW="1076475" imgH="1590897" progId="PBrush">
              <p:embed/>
            </p:oleObj>
          </a:graphicData>
        </a:graphic>
      </p:graphicFrame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5857884" y="2428868"/>
          <a:ext cx="1047750" cy="2371725"/>
        </p:xfrm>
        <a:graphic>
          <a:graphicData uri="http://schemas.openxmlformats.org/presentationml/2006/ole">
            <p:oleObj spid="_x0000_s28673" name="Точечный рисунок" r:id="rId5" imgW="1047619" imgH="2371429" progId="PBrush">
              <p:embed/>
            </p:oleObj>
          </a:graphicData>
        </a:graphic>
      </p:graphicFrame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04" y="2714620"/>
            <a:ext cx="13556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2714620"/>
            <a:ext cx="146095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86446" y="2324459"/>
            <a:ext cx="1571636" cy="253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Выгнутая вниз стрелка 11">
            <a:hlinkClick r:id="rId9" action="ppaction://hlinksldjump"/>
          </p:cNvPr>
          <p:cNvSpPr/>
          <p:nvPr/>
        </p:nvSpPr>
        <p:spPr>
          <a:xfrm>
            <a:off x="7572396" y="5357826"/>
            <a:ext cx="1000132" cy="10001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0580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Квадрат.</a:t>
            </a:r>
            <a:endParaRPr lang="ru-RU" dirty="0"/>
          </a:p>
        </p:txBody>
      </p:sp>
      <p:pic>
        <p:nvPicPr>
          <p:cNvPr id="27649" name="Рисунок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4021166" cy="4021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642918"/>
            <a:ext cx="21050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375961">
            <a:off x="5465559" y="4917004"/>
            <a:ext cx="2847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558368">
            <a:off x="4834864" y="2492044"/>
            <a:ext cx="2428887" cy="2193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Выгнутая вниз стрелка 8">
            <a:hlinkClick r:id="rId6" action="ppaction://hlinksldjump"/>
          </p:cNvPr>
          <p:cNvSpPr/>
          <p:nvPr/>
        </p:nvSpPr>
        <p:spPr>
          <a:xfrm>
            <a:off x="7929586" y="5786454"/>
            <a:ext cx="928694" cy="8572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164</Words>
  <PresentationFormat>Экран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Поток</vt:lpstr>
      <vt:lpstr>Точечный рисунок</vt:lpstr>
      <vt:lpstr>Игра «Счастливый случай» по математике.</vt:lpstr>
      <vt:lpstr>Кто с детских лет занимается математикой, тот развивает внимание, тренирует свой мозг, свою волю, воспитывает на­стойчивость и упорство в достижении цели.  (А. Маркушевич) </vt:lpstr>
      <vt:lpstr>Разминка</vt:lpstr>
      <vt:lpstr>Заморочки из бочки</vt:lpstr>
      <vt:lpstr>Реши кроссворд.</vt:lpstr>
      <vt:lpstr>Реши ребусы.</vt:lpstr>
      <vt:lpstr>       загадки отгадки</vt:lpstr>
      <vt:lpstr>Восстанови примеры.</vt:lpstr>
      <vt:lpstr>Квадрат.</vt:lpstr>
      <vt:lpstr>Гонка за лидером</vt:lpstr>
      <vt:lpstr>Молодцы.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«Счастливый случай» по математике.</dc:title>
  <dc:creator>г</dc:creator>
  <cp:lastModifiedBy>г</cp:lastModifiedBy>
  <cp:revision>27</cp:revision>
  <dcterms:created xsi:type="dcterms:W3CDTF">2012-01-16T12:17:26Z</dcterms:created>
  <dcterms:modified xsi:type="dcterms:W3CDTF">2012-01-21T07:19:30Z</dcterms:modified>
</cp:coreProperties>
</file>