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7"/>
  </p:notesMasterIdLst>
  <p:sldIdLst>
    <p:sldId id="368" r:id="rId2"/>
    <p:sldId id="367" r:id="rId3"/>
    <p:sldId id="369" r:id="rId4"/>
    <p:sldId id="330" r:id="rId5"/>
    <p:sldId id="331" r:id="rId6"/>
    <p:sldId id="332" r:id="rId7"/>
    <p:sldId id="359" r:id="rId8"/>
    <p:sldId id="360" r:id="rId9"/>
    <p:sldId id="357" r:id="rId10"/>
    <p:sldId id="356" r:id="rId11"/>
    <p:sldId id="362" r:id="rId12"/>
    <p:sldId id="341" r:id="rId13"/>
    <p:sldId id="342" r:id="rId14"/>
    <p:sldId id="364" r:id="rId15"/>
    <p:sldId id="3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рина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FFFF00"/>
    <a:srgbClr val="05FF05"/>
    <a:srgbClr val="9966FF"/>
    <a:srgbClr val="9900FF"/>
    <a:srgbClr val="0000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19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image" Target="../media/image52.wmf"/><Relationship Id="rId3" Type="http://schemas.openxmlformats.org/officeDocument/2006/relationships/image" Target="../media/image42.emf"/><Relationship Id="rId7" Type="http://schemas.openxmlformats.org/officeDocument/2006/relationships/image" Target="../media/image46.wmf"/><Relationship Id="rId12" Type="http://schemas.openxmlformats.org/officeDocument/2006/relationships/image" Target="../media/image51.emf"/><Relationship Id="rId2" Type="http://schemas.openxmlformats.org/officeDocument/2006/relationships/image" Target="../media/image40.wmf"/><Relationship Id="rId1" Type="http://schemas.openxmlformats.org/officeDocument/2006/relationships/image" Target="../media/image41.emf"/><Relationship Id="rId6" Type="http://schemas.openxmlformats.org/officeDocument/2006/relationships/image" Target="../media/image45.emf"/><Relationship Id="rId11" Type="http://schemas.openxmlformats.org/officeDocument/2006/relationships/image" Target="../media/image50.e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emf"/><Relationship Id="rId9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wmf"/><Relationship Id="rId5" Type="http://schemas.openxmlformats.org/officeDocument/2006/relationships/image" Target="../media/image22.e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30.emf"/><Relationship Id="rId7" Type="http://schemas.openxmlformats.org/officeDocument/2006/relationships/image" Target="../media/image32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6" Type="http://schemas.openxmlformats.org/officeDocument/2006/relationships/image" Target="../media/image23.wmf"/><Relationship Id="rId5" Type="http://schemas.openxmlformats.org/officeDocument/2006/relationships/image" Target="../media/image31.e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3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0E319A-6241-4020-B1C3-F508415B11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74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CC7DE-CBDD-4E48-9FF7-0365EECAA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105DB-BF2F-45C7-A057-A3BB63DE7B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E7DEC-4BC9-45C5-9A64-BD7D4DE6F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010B-D309-4F66-BA91-29DF56848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5778B-4DE6-4889-8F65-DDAAA2038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F515C-EFBD-4021-A3C9-61ABD5DB3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B89F27-1E17-4F17-9B99-AB2BDC3AD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636D83-F1F9-4006-8C8F-A2DF151A2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04D2E-C7A4-4439-803C-02889AE3F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ACDA4-3F27-464F-8F4C-782C3AEB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781CF-CE58-4ABF-A9BD-1489305F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65C2-6D12-4B77-A05A-430C6364AF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07604C-4F0A-40B2-9C1C-504E6AA12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47.emf"/><Relationship Id="rId26" Type="http://schemas.openxmlformats.org/officeDocument/2006/relationships/image" Target="../media/image51.emf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50.e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52.wmf"/><Relationship Id="rId10" Type="http://schemas.openxmlformats.org/officeDocument/2006/relationships/image" Target="../media/image43.e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41.e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45.emf"/><Relationship Id="rId22" Type="http://schemas.openxmlformats.org/officeDocument/2006/relationships/image" Target="../media/image49.wmf"/><Relationship Id="rId27" Type="http://schemas.openxmlformats.org/officeDocument/2006/relationships/oleObject" Target="../embeddings/oleObject5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6.pn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hyperlink" Target="http://ivanov610.narod.ru/matem2009.files/image014.gif" TargetMode="Externa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2.e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emf"/><Relationship Id="rId20" Type="http://schemas.openxmlformats.org/officeDocument/2006/relationships/image" Target="../media/image26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18.e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e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emf"/><Relationship Id="rId20" Type="http://schemas.openxmlformats.org/officeDocument/2006/relationships/image" Target="../media/image33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8.e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003800" y="1268413"/>
            <a:ext cx="3024188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ru-RU" sz="2800" i="1">
              <a:latin typeface="Georgia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11188" y="476250"/>
            <a:ext cx="7993062" cy="98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latin typeface="Georgia" pitchFamily="18" charset="0"/>
              </a:rPr>
              <a:t>Математику нельзя изучать, наблюдая, как это делает сосед!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416800" y="1822450"/>
            <a:ext cx="136842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Georgia" pitchFamily="18" charset="0"/>
              </a:rPr>
              <a:t>А. Нивен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84325" y="2024063"/>
            <a:ext cx="6634163" cy="3852862"/>
            <a:chOff x="998" y="1275"/>
            <a:chExt cx="4179" cy="2427"/>
          </a:xfrm>
        </p:grpSpPr>
        <p:pic>
          <p:nvPicPr>
            <p:cNvPr id="22534" name="Picture 6" descr="REA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494" y="2069"/>
              <a:ext cx="1212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5" name="Picture 7" descr="WRI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5" y="2024"/>
              <a:ext cx="1322" cy="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8" descr="WOMNBOO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8" y="1275"/>
              <a:ext cx="694" cy="2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8" name="Group 2"/>
          <p:cNvGrpSpPr>
            <a:grpSpLocks/>
          </p:cNvGrpSpPr>
          <p:nvPr/>
        </p:nvGrpSpPr>
        <p:grpSpPr bwMode="auto">
          <a:xfrm>
            <a:off x="1692275" y="549275"/>
            <a:ext cx="6867525" cy="4865688"/>
            <a:chOff x="1066" y="346"/>
            <a:chExt cx="4326" cy="3065"/>
          </a:xfrm>
        </p:grpSpPr>
        <p:grpSp>
          <p:nvGrpSpPr>
            <p:cNvPr id="229379" name="Group 3"/>
            <p:cNvGrpSpPr>
              <a:grpSpLocks/>
            </p:cNvGrpSpPr>
            <p:nvPr/>
          </p:nvGrpSpPr>
          <p:grpSpPr bwMode="auto">
            <a:xfrm>
              <a:off x="2232" y="385"/>
              <a:ext cx="3148" cy="3026"/>
              <a:chOff x="2409" y="203"/>
              <a:chExt cx="3148" cy="3026"/>
            </a:xfrm>
          </p:grpSpPr>
          <p:sp>
            <p:nvSpPr>
              <p:cNvPr id="229380" name="Freeform 4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1" name="Freeform 5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2" name="Freeform 6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3" name="Line 7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4" name="Freeform 8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5" name="Freeform 9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6" name="Freeform 10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7" name="Freeform 11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8" name="Freeform 12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89" name="Freeform 13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0" name="Freeform 14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1" name="Freeform 15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2" name="Freeform 16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3" name="Freeform 17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4" name="Freeform 18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5" name="Freeform 19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6" name="Freeform 20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7" name="Freeform 21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8" name="Freeform 22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399" name="Freeform 23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400" name="Freeform 24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401" name="Freeform 25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402" name="Freeform 26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9403" name="Text Box 27"/>
            <p:cNvSpPr txBox="1">
              <a:spLocks noChangeArrowheads="1"/>
            </p:cNvSpPr>
            <p:nvPr/>
          </p:nvSpPr>
          <p:spPr bwMode="auto">
            <a:xfrm>
              <a:off x="5180" y="1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229404" name="Text Box 28"/>
            <p:cNvSpPr txBox="1">
              <a:spLocks noChangeArrowheads="1"/>
            </p:cNvSpPr>
            <p:nvPr/>
          </p:nvSpPr>
          <p:spPr bwMode="auto">
            <a:xfrm>
              <a:off x="3565" y="34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  <p:sp>
          <p:nvSpPr>
            <p:cNvPr id="229405" name="Line 29"/>
            <p:cNvSpPr>
              <a:spLocks noChangeShapeType="1"/>
            </p:cNvSpPr>
            <p:nvPr/>
          </p:nvSpPr>
          <p:spPr bwMode="auto">
            <a:xfrm flipH="1" flipV="1">
              <a:off x="3792" y="392"/>
              <a:ext cx="0" cy="29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9406" name="Text Box 30"/>
            <p:cNvSpPr txBox="1">
              <a:spLocks noChangeArrowheads="1"/>
            </p:cNvSpPr>
            <p:nvPr/>
          </p:nvSpPr>
          <p:spPr bwMode="auto">
            <a:xfrm>
              <a:off x="1066" y="1852"/>
              <a:ext cx="42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/>
                <a:t>                                  </a:t>
              </a:r>
              <a:r>
                <a:rPr lang="ru-RU" sz="2400" b="1"/>
                <a:t> -4 -3  -2  -1    0 1   2   3   4</a:t>
              </a:r>
            </a:p>
          </p:txBody>
        </p:sp>
        <p:sp>
          <p:nvSpPr>
            <p:cNvPr id="229407" name="Line 31"/>
            <p:cNvSpPr>
              <a:spLocks noChangeShapeType="1"/>
            </p:cNvSpPr>
            <p:nvPr/>
          </p:nvSpPr>
          <p:spPr bwMode="auto">
            <a:xfrm>
              <a:off x="2295" y="1888"/>
              <a:ext cx="30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9408" name="Text Box 32"/>
            <p:cNvSpPr txBox="1">
              <a:spLocks noChangeArrowheads="1"/>
            </p:cNvSpPr>
            <p:nvPr/>
          </p:nvSpPr>
          <p:spPr bwMode="auto">
            <a:xfrm>
              <a:off x="3596" y="1480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</a:t>
              </a:r>
            </a:p>
          </p:txBody>
        </p:sp>
        <p:sp>
          <p:nvSpPr>
            <p:cNvPr id="229409" name="Text Box 33"/>
            <p:cNvSpPr txBox="1">
              <a:spLocks noChangeArrowheads="1"/>
            </p:cNvSpPr>
            <p:nvPr/>
          </p:nvSpPr>
          <p:spPr bwMode="auto">
            <a:xfrm>
              <a:off x="3586" y="1234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2</a:t>
              </a:r>
            </a:p>
          </p:txBody>
        </p:sp>
        <p:sp>
          <p:nvSpPr>
            <p:cNvPr id="229410" name="Text Box 34"/>
            <p:cNvSpPr txBox="1">
              <a:spLocks noChangeArrowheads="1"/>
            </p:cNvSpPr>
            <p:nvPr/>
          </p:nvSpPr>
          <p:spPr bwMode="auto">
            <a:xfrm>
              <a:off x="3590" y="73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</a:p>
          </p:txBody>
        </p:sp>
        <p:sp>
          <p:nvSpPr>
            <p:cNvPr id="229411" name="Text Box 35"/>
            <p:cNvSpPr txBox="1">
              <a:spLocks noChangeArrowheads="1"/>
            </p:cNvSpPr>
            <p:nvPr/>
          </p:nvSpPr>
          <p:spPr bwMode="auto">
            <a:xfrm>
              <a:off x="3586" y="98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3</a:t>
              </a:r>
            </a:p>
          </p:txBody>
        </p:sp>
        <p:sp>
          <p:nvSpPr>
            <p:cNvPr id="229412" name="Text Box 36"/>
            <p:cNvSpPr txBox="1">
              <a:spLocks noChangeArrowheads="1"/>
            </p:cNvSpPr>
            <p:nvPr/>
          </p:nvSpPr>
          <p:spPr bwMode="auto">
            <a:xfrm>
              <a:off x="3787" y="2008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-1</a:t>
              </a:r>
            </a:p>
          </p:txBody>
        </p:sp>
        <p:sp>
          <p:nvSpPr>
            <p:cNvPr id="229413" name="Text Box 37"/>
            <p:cNvSpPr txBox="1">
              <a:spLocks noChangeArrowheads="1"/>
            </p:cNvSpPr>
            <p:nvPr/>
          </p:nvSpPr>
          <p:spPr bwMode="auto">
            <a:xfrm>
              <a:off x="3779" y="2243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-2</a:t>
              </a:r>
            </a:p>
          </p:txBody>
        </p:sp>
        <p:sp>
          <p:nvSpPr>
            <p:cNvPr id="229414" name="Text Box 38"/>
            <p:cNvSpPr txBox="1">
              <a:spLocks noChangeArrowheads="1"/>
            </p:cNvSpPr>
            <p:nvPr/>
          </p:nvSpPr>
          <p:spPr bwMode="auto">
            <a:xfrm>
              <a:off x="3771" y="246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-3</a:t>
              </a:r>
            </a:p>
          </p:txBody>
        </p:sp>
        <p:sp>
          <p:nvSpPr>
            <p:cNvPr id="229415" name="Text Box 39"/>
            <p:cNvSpPr txBox="1">
              <a:spLocks noChangeArrowheads="1"/>
            </p:cNvSpPr>
            <p:nvPr/>
          </p:nvSpPr>
          <p:spPr bwMode="auto">
            <a:xfrm>
              <a:off x="3790" y="273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-4</a:t>
              </a:r>
            </a:p>
          </p:txBody>
        </p:sp>
      </p:grpSp>
      <p:sp>
        <p:nvSpPr>
          <p:cNvPr id="229416" name="Text Box 40"/>
          <p:cNvSpPr txBox="1">
            <a:spLocks noChangeArrowheads="1"/>
          </p:cNvSpPr>
          <p:nvPr/>
        </p:nvSpPr>
        <p:spPr bwMode="auto">
          <a:xfrm>
            <a:off x="644525" y="4067175"/>
            <a:ext cx="36401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0033CC"/>
                </a:solidFill>
              </a:rPr>
              <a:t>У</a:t>
            </a:r>
            <a:r>
              <a:rPr lang="ru-RU" sz="4800" b="1" baseline="-25000">
                <a:solidFill>
                  <a:srgbClr val="0033CC"/>
                </a:solidFill>
              </a:rPr>
              <a:t>наиб.</a:t>
            </a:r>
            <a:r>
              <a:rPr lang="ru-RU" sz="4800" b="1">
                <a:solidFill>
                  <a:srgbClr val="0033CC"/>
                </a:solidFill>
              </a:rPr>
              <a:t>=</a:t>
            </a:r>
            <a:r>
              <a:rPr lang="ru-RU" sz="4800" b="1">
                <a:solidFill>
                  <a:srgbClr val="FF0000"/>
                </a:solidFill>
              </a:rPr>
              <a:t> НЕТ</a:t>
            </a:r>
          </a:p>
        </p:txBody>
      </p:sp>
      <p:sp>
        <p:nvSpPr>
          <p:cNvPr id="229417" name="Text Box 41"/>
          <p:cNvSpPr txBox="1">
            <a:spLocks noChangeArrowheads="1"/>
          </p:cNvSpPr>
          <p:nvPr/>
        </p:nvSpPr>
        <p:spPr bwMode="auto">
          <a:xfrm>
            <a:off x="644525" y="4967288"/>
            <a:ext cx="36401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err="1">
                <a:solidFill>
                  <a:srgbClr val="0033CC"/>
                </a:solidFill>
              </a:rPr>
              <a:t>У</a:t>
            </a:r>
            <a:r>
              <a:rPr lang="ru-RU" sz="4800" b="1" baseline="-25000" dirty="0" err="1">
                <a:solidFill>
                  <a:srgbClr val="0033CC"/>
                </a:solidFill>
              </a:rPr>
              <a:t>наим.</a:t>
            </a:r>
            <a:r>
              <a:rPr lang="ru-RU" sz="4800" b="1" dirty="0" err="1">
                <a:solidFill>
                  <a:srgbClr val="0033CC"/>
                </a:solidFill>
              </a:rPr>
              <a:t>=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-1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229418" name="Object 42"/>
          <p:cNvGraphicFramePr>
            <a:graphicFrameLocks noChangeAspect="1"/>
          </p:cNvGraphicFramePr>
          <p:nvPr/>
        </p:nvGraphicFramePr>
        <p:xfrm>
          <a:off x="241300" y="3141663"/>
          <a:ext cx="289083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9" name="Формула" r:id="rId3" imgW="558558" imgH="215806" progId="Equation.3">
                  <p:embed/>
                </p:oleObj>
              </mc:Choice>
              <mc:Fallback>
                <p:oleObj name="Формула" r:id="rId3" imgW="558558" imgH="215806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3141663"/>
                        <a:ext cx="2890838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419" name="Text Box 43"/>
          <p:cNvSpPr txBox="1">
            <a:spLocks noChangeArrowheads="1"/>
          </p:cNvSpPr>
          <p:nvPr/>
        </p:nvSpPr>
        <p:spPr bwMode="auto">
          <a:xfrm>
            <a:off x="304800" y="368300"/>
            <a:ext cx="3403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rgbClr val="000000"/>
                </a:solidFill>
              </a:rPr>
              <a:t>Найдите </a:t>
            </a:r>
            <a:r>
              <a:rPr lang="ru-RU" sz="4000" b="1" i="1" dirty="0" err="1" smtClean="0">
                <a:solidFill>
                  <a:srgbClr val="000000"/>
                </a:solidFill>
              </a:rPr>
              <a:t>у</a:t>
            </a:r>
            <a:r>
              <a:rPr lang="ru-RU" sz="4000" b="1" i="1" baseline="-25000" dirty="0" err="1" smtClean="0">
                <a:solidFill>
                  <a:srgbClr val="000000"/>
                </a:solidFill>
              </a:rPr>
              <a:t>наиб</a:t>
            </a:r>
            <a:r>
              <a:rPr lang="ru-RU" sz="4000" b="1" i="1" baseline="-25000" dirty="0" smtClean="0">
                <a:solidFill>
                  <a:srgbClr val="000000"/>
                </a:solidFill>
              </a:rPr>
              <a:t>. </a:t>
            </a:r>
            <a:r>
              <a:rPr lang="ru-RU" sz="4000" b="1" i="1" dirty="0" smtClean="0">
                <a:solidFill>
                  <a:srgbClr val="000000"/>
                </a:solidFill>
              </a:rPr>
              <a:t>и </a:t>
            </a:r>
            <a:r>
              <a:rPr lang="ru-RU" sz="4000" b="1" i="1" dirty="0" err="1" smtClean="0">
                <a:solidFill>
                  <a:srgbClr val="000000"/>
                </a:solidFill>
              </a:rPr>
              <a:t>у</a:t>
            </a:r>
            <a:r>
              <a:rPr lang="ru-RU" sz="4000" b="1" i="1" baseline="-25000" dirty="0" err="1" smtClean="0">
                <a:solidFill>
                  <a:srgbClr val="000000"/>
                </a:solidFill>
              </a:rPr>
              <a:t>наим</a:t>
            </a:r>
            <a:r>
              <a:rPr lang="ru-RU" sz="4000" b="1" i="1" baseline="-25000" dirty="0" smtClean="0">
                <a:solidFill>
                  <a:srgbClr val="000000"/>
                </a:solidFill>
              </a:rPr>
              <a:t>.</a:t>
            </a:r>
            <a:endParaRPr lang="ru-RU" sz="4000" b="1" i="1" dirty="0">
              <a:solidFill>
                <a:srgbClr val="000000"/>
              </a:solidFill>
            </a:endParaRPr>
          </a:p>
        </p:txBody>
      </p:sp>
      <p:sp>
        <p:nvSpPr>
          <p:cNvPr id="229421" name="Text Box 45"/>
          <p:cNvSpPr txBox="1">
            <a:spLocks noChangeArrowheads="1"/>
          </p:cNvSpPr>
          <p:nvPr/>
        </p:nvSpPr>
        <p:spPr bwMode="auto">
          <a:xfrm>
            <a:off x="152400" y="1790700"/>
            <a:ext cx="2259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>
                <a:solidFill>
                  <a:srgbClr val="000000"/>
                </a:solidFill>
              </a:rPr>
              <a:t> </a:t>
            </a:r>
            <a:r>
              <a:rPr lang="ru-RU" sz="3200" b="1" i="1">
                <a:solidFill>
                  <a:srgbClr val="000000"/>
                </a:solidFill>
              </a:rPr>
              <a:t>функции </a:t>
            </a:r>
            <a:r>
              <a:rPr lang="ru-RU" sz="4000" i="1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229422" name="Group 46"/>
          <p:cNvGrpSpPr>
            <a:grpSpLocks/>
          </p:cNvGrpSpPr>
          <p:nvPr/>
        </p:nvGrpSpPr>
        <p:grpSpPr bwMode="auto">
          <a:xfrm>
            <a:off x="2266952" y="1524000"/>
            <a:ext cx="1225551" cy="1173163"/>
            <a:chOff x="2789" y="845"/>
            <a:chExt cx="772" cy="739"/>
          </a:xfrm>
        </p:grpSpPr>
        <p:sp>
          <p:nvSpPr>
            <p:cNvPr id="229423" name="Text Box 47"/>
            <p:cNvSpPr txBox="1">
              <a:spLocks noChangeArrowheads="1"/>
            </p:cNvSpPr>
            <p:nvPr/>
          </p:nvSpPr>
          <p:spPr bwMode="auto">
            <a:xfrm>
              <a:off x="3198" y="1104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4400" i="1" dirty="0">
                <a:latin typeface="Times New Roman" pitchFamily="18" charset="0"/>
              </a:endParaRPr>
            </a:p>
          </p:txBody>
        </p:sp>
        <p:sp>
          <p:nvSpPr>
            <p:cNvPr id="229424" name="Text Box 48"/>
            <p:cNvSpPr txBox="1">
              <a:spLocks noChangeArrowheads="1"/>
            </p:cNvSpPr>
            <p:nvPr/>
          </p:nvSpPr>
          <p:spPr bwMode="auto">
            <a:xfrm>
              <a:off x="3289" y="845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4000" i="1" dirty="0"/>
            </a:p>
          </p:txBody>
        </p:sp>
        <p:sp>
          <p:nvSpPr>
            <p:cNvPr id="229426" name="Text Box 50"/>
            <p:cNvSpPr txBox="1">
              <a:spLocks noChangeArrowheads="1"/>
            </p:cNvSpPr>
            <p:nvPr/>
          </p:nvSpPr>
          <p:spPr bwMode="auto">
            <a:xfrm>
              <a:off x="2789" y="1016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4000" i="1" dirty="0"/>
            </a:p>
          </p:txBody>
        </p:sp>
      </p:grpSp>
      <p:sp>
        <p:nvSpPr>
          <p:cNvPr id="229427" name="Oval 51"/>
          <p:cNvSpPr>
            <a:spLocks noChangeArrowheads="1"/>
          </p:cNvSpPr>
          <p:nvPr/>
        </p:nvSpPr>
        <p:spPr bwMode="auto">
          <a:xfrm>
            <a:off x="5148080" y="2996940"/>
            <a:ext cx="180975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28" name="Oval 52"/>
          <p:cNvSpPr>
            <a:spLocks noChangeArrowheads="1"/>
          </p:cNvSpPr>
          <p:nvPr/>
        </p:nvSpPr>
        <p:spPr bwMode="auto">
          <a:xfrm>
            <a:off x="5580140" y="3356990"/>
            <a:ext cx="180975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29" name="Oval 53"/>
          <p:cNvSpPr>
            <a:spLocks noChangeArrowheads="1"/>
          </p:cNvSpPr>
          <p:nvPr/>
        </p:nvSpPr>
        <p:spPr bwMode="auto">
          <a:xfrm>
            <a:off x="4283960" y="270890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30" name="Freeform 54"/>
          <p:cNvSpPr>
            <a:spLocks/>
          </p:cNvSpPr>
          <p:nvPr/>
        </p:nvSpPr>
        <p:spPr bwMode="auto">
          <a:xfrm>
            <a:off x="6300240" y="260560"/>
            <a:ext cx="2374900" cy="23272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21" y="614"/>
              </a:cxn>
              <a:cxn ang="0">
                <a:pos x="135" y="1057"/>
              </a:cxn>
              <a:cxn ang="0">
                <a:pos x="407" y="1330"/>
              </a:cxn>
              <a:cxn ang="0">
                <a:pos x="906" y="1420"/>
              </a:cxn>
              <a:cxn ang="0">
                <a:pos x="1496" y="1466"/>
              </a:cxn>
            </a:cxnLst>
            <a:rect l="0" t="0" r="r" b="b"/>
            <a:pathLst>
              <a:path w="1496" h="1466">
                <a:moveTo>
                  <a:pt x="11" y="0"/>
                </a:moveTo>
                <a:cubicBezTo>
                  <a:pt x="13" y="102"/>
                  <a:pt x="0" y="438"/>
                  <a:pt x="21" y="614"/>
                </a:cubicBezTo>
                <a:cubicBezTo>
                  <a:pt x="42" y="790"/>
                  <a:pt x="71" y="938"/>
                  <a:pt x="135" y="1057"/>
                </a:cubicBezTo>
                <a:cubicBezTo>
                  <a:pt x="199" y="1176"/>
                  <a:pt x="279" y="1270"/>
                  <a:pt x="407" y="1330"/>
                </a:cubicBezTo>
                <a:cubicBezTo>
                  <a:pt x="535" y="1390"/>
                  <a:pt x="725" y="1397"/>
                  <a:pt x="906" y="1420"/>
                </a:cubicBezTo>
                <a:cubicBezTo>
                  <a:pt x="1087" y="1443"/>
                  <a:pt x="1398" y="1458"/>
                  <a:pt x="1496" y="1466"/>
                </a:cubicBezTo>
              </a:path>
            </a:pathLst>
          </a:custGeom>
          <a:noFill/>
          <a:ln w="889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431" name="Freeform 55"/>
          <p:cNvSpPr>
            <a:spLocks/>
          </p:cNvSpPr>
          <p:nvPr/>
        </p:nvSpPr>
        <p:spPr bwMode="auto">
          <a:xfrm>
            <a:off x="3635870" y="2708900"/>
            <a:ext cx="2212975" cy="2259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8"/>
              </a:cxn>
              <a:cxn ang="0">
                <a:pos x="979" y="175"/>
              </a:cxn>
              <a:cxn ang="0">
                <a:pos x="1205" y="401"/>
              </a:cxn>
              <a:cxn ang="0">
                <a:pos x="1342" y="900"/>
              </a:cxn>
              <a:cxn ang="0">
                <a:pos x="1394" y="1423"/>
              </a:cxn>
            </a:cxnLst>
            <a:rect l="0" t="0" r="r" b="b"/>
            <a:pathLst>
              <a:path w="1394" h="1423">
                <a:moveTo>
                  <a:pt x="0" y="0"/>
                </a:moveTo>
                <a:cubicBezTo>
                  <a:pt x="78" y="6"/>
                  <a:pt x="317" y="9"/>
                  <a:pt x="480" y="38"/>
                </a:cubicBezTo>
                <a:cubicBezTo>
                  <a:pt x="643" y="67"/>
                  <a:pt x="858" y="115"/>
                  <a:pt x="979" y="175"/>
                </a:cubicBezTo>
                <a:cubicBezTo>
                  <a:pt x="1100" y="235"/>
                  <a:pt x="1145" y="280"/>
                  <a:pt x="1205" y="401"/>
                </a:cubicBezTo>
                <a:cubicBezTo>
                  <a:pt x="1265" y="522"/>
                  <a:pt x="1311" y="730"/>
                  <a:pt x="1342" y="900"/>
                </a:cubicBezTo>
                <a:cubicBezTo>
                  <a:pt x="1373" y="1070"/>
                  <a:pt x="1383" y="1314"/>
                  <a:pt x="1394" y="1423"/>
                </a:cubicBezTo>
              </a:path>
            </a:pathLst>
          </a:custGeom>
          <a:noFill/>
          <a:ln w="889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437" name="Rectangle 61"/>
          <p:cNvSpPr>
            <a:spLocks noChangeArrowheads="1"/>
          </p:cNvSpPr>
          <p:nvPr/>
        </p:nvSpPr>
        <p:spPr bwMode="auto">
          <a:xfrm>
            <a:off x="3563860" y="1268700"/>
            <a:ext cx="2071687" cy="4859338"/>
          </a:xfrm>
          <a:prstGeom prst="rect">
            <a:avLst/>
          </a:prstGeom>
          <a:solidFill>
            <a:srgbClr val="00FF00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39" name="Freeform 63"/>
          <p:cNvSpPr>
            <a:spLocks/>
          </p:cNvSpPr>
          <p:nvPr/>
        </p:nvSpPr>
        <p:spPr bwMode="auto">
          <a:xfrm>
            <a:off x="3459163" y="2987675"/>
            <a:ext cx="2136775" cy="11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6" y="7"/>
              </a:cxn>
            </a:cxnLst>
            <a:rect l="0" t="0" r="r" b="b"/>
            <a:pathLst>
              <a:path w="1346" h="7">
                <a:moveTo>
                  <a:pt x="0" y="0"/>
                </a:moveTo>
                <a:lnTo>
                  <a:pt x="1346" y="7"/>
                </a:lnTo>
              </a:path>
            </a:pathLst>
          </a:custGeom>
          <a:noFill/>
          <a:ln w="76200">
            <a:solidFill>
              <a:srgbClr val="00CC00"/>
            </a:solidFill>
            <a:round/>
            <a:headEnd type="none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441" name="Oval 65"/>
          <p:cNvSpPr>
            <a:spLocks noChangeArrowheads="1"/>
          </p:cNvSpPr>
          <p:nvPr/>
        </p:nvSpPr>
        <p:spPr bwMode="auto">
          <a:xfrm>
            <a:off x="6804310" y="213282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43" name="Oval 67"/>
          <p:cNvSpPr>
            <a:spLocks noChangeArrowheads="1"/>
          </p:cNvSpPr>
          <p:nvPr/>
        </p:nvSpPr>
        <p:spPr bwMode="auto">
          <a:xfrm>
            <a:off x="6372250" y="170076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44" name="Oval 68"/>
          <p:cNvSpPr>
            <a:spLocks noChangeArrowheads="1"/>
          </p:cNvSpPr>
          <p:nvPr/>
        </p:nvSpPr>
        <p:spPr bwMode="auto">
          <a:xfrm>
            <a:off x="7596420" y="234885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48" name="Text Box 72"/>
          <p:cNvSpPr txBox="1">
            <a:spLocks noChangeArrowheads="1"/>
          </p:cNvSpPr>
          <p:nvPr/>
        </p:nvSpPr>
        <p:spPr bwMode="auto">
          <a:xfrm>
            <a:off x="107950" y="2565400"/>
            <a:ext cx="3695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>
                <a:solidFill>
                  <a:srgbClr val="000000"/>
                </a:solidFill>
              </a:rPr>
              <a:t> на луче </a:t>
            </a:r>
          </a:p>
        </p:txBody>
      </p:sp>
      <p:sp>
        <p:nvSpPr>
          <p:cNvPr id="229449" name="Freeform 73"/>
          <p:cNvSpPr>
            <a:spLocks/>
          </p:cNvSpPr>
          <p:nvPr/>
        </p:nvSpPr>
        <p:spPr bwMode="auto">
          <a:xfrm>
            <a:off x="3563860" y="2708900"/>
            <a:ext cx="2119313" cy="67310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7" y="30"/>
              </a:cxn>
              <a:cxn ang="0">
                <a:pos x="1104" y="184"/>
              </a:cxn>
              <a:cxn ang="0">
                <a:pos x="1335" y="424"/>
              </a:cxn>
            </a:cxnLst>
            <a:rect l="0" t="0" r="r" b="b"/>
            <a:pathLst>
              <a:path w="1335" h="424">
                <a:moveTo>
                  <a:pt x="0" y="1"/>
                </a:moveTo>
                <a:cubicBezTo>
                  <a:pt x="93" y="6"/>
                  <a:pt x="373" y="0"/>
                  <a:pt x="557" y="30"/>
                </a:cubicBezTo>
                <a:cubicBezTo>
                  <a:pt x="741" y="60"/>
                  <a:pt x="974" y="118"/>
                  <a:pt x="1104" y="184"/>
                </a:cubicBezTo>
                <a:cubicBezTo>
                  <a:pt x="1234" y="250"/>
                  <a:pt x="1287" y="374"/>
                  <a:pt x="1335" y="424"/>
                </a:cubicBezTo>
              </a:path>
            </a:pathLst>
          </a:custGeom>
          <a:noFill/>
          <a:ln w="95250" cap="flat" cmpd="sng">
            <a:solidFill>
              <a:srgbClr val="FF0000"/>
            </a:solidFill>
            <a:prstDash val="solid"/>
            <a:round/>
            <a:headEnd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450" name="Freeform 74"/>
          <p:cNvSpPr>
            <a:spLocks/>
          </p:cNvSpPr>
          <p:nvPr/>
        </p:nvSpPr>
        <p:spPr bwMode="auto">
          <a:xfrm flipH="1">
            <a:off x="5724160" y="3429000"/>
            <a:ext cx="428625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0" y="4"/>
              </a:cxn>
            </a:cxnLst>
            <a:rect l="0" t="0" r="r" b="b"/>
            <a:pathLst>
              <a:path w="520" h="4">
                <a:moveTo>
                  <a:pt x="0" y="0"/>
                </a:moveTo>
                <a:lnTo>
                  <a:pt x="520" y="4"/>
                </a:lnTo>
              </a:path>
            </a:pathLst>
          </a:custGeom>
          <a:noFill/>
          <a:ln w="76200" cap="flat">
            <a:solidFill>
              <a:srgbClr val="FF00FF"/>
            </a:solidFill>
            <a:prstDash val="solid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9446" name="Oval 70"/>
          <p:cNvSpPr>
            <a:spLocks noChangeArrowheads="1"/>
          </p:cNvSpPr>
          <p:nvPr/>
        </p:nvSpPr>
        <p:spPr bwMode="auto">
          <a:xfrm>
            <a:off x="5580140" y="335699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9454" name="AutoShape 7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421438"/>
            <a:ext cx="360363" cy="360362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rgbClr val="CC66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1" name="Объект 70"/>
          <p:cNvGraphicFramePr>
            <a:graphicFrameLocks noChangeAspect="1"/>
          </p:cNvGraphicFramePr>
          <p:nvPr/>
        </p:nvGraphicFramePr>
        <p:xfrm>
          <a:off x="6804310" y="1340710"/>
          <a:ext cx="1224170" cy="843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40" name="Формула" r:id="rId5" imgW="571252" imgH="393529" progId="Equation.3">
                  <p:embed/>
                </p:oleObj>
              </mc:Choice>
              <mc:Fallback>
                <p:oleObj name="Формула" r:id="rId5" imgW="571252" imgH="393529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310" y="1340710"/>
                        <a:ext cx="1224170" cy="843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420" name="Object 44"/>
          <p:cNvGraphicFramePr>
            <a:graphicFrameLocks noChangeAspect="1"/>
          </p:cNvGraphicFramePr>
          <p:nvPr/>
        </p:nvGraphicFramePr>
        <p:xfrm>
          <a:off x="2339690" y="1700760"/>
          <a:ext cx="122396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41" name="Формула" r:id="rId7" imgW="571252" imgH="393529" progId="Equation.3">
                  <p:embed/>
                </p:oleObj>
              </mc:Choice>
              <mc:Fallback>
                <p:oleObj name="Формула" r:id="rId7" imgW="571252" imgH="393529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690" y="1700760"/>
                        <a:ext cx="1223962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2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2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2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2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16" grpId="0"/>
      <p:bldP spid="229417" grpId="0"/>
      <p:bldP spid="229427" grpId="0" animBg="1"/>
      <p:bldP spid="229428" grpId="0" animBg="1"/>
      <p:bldP spid="229429" grpId="0" animBg="1"/>
      <p:bldP spid="229430" grpId="0" animBg="1"/>
      <p:bldP spid="229431" grpId="0" animBg="1"/>
      <p:bldP spid="229437" grpId="0" animBg="1"/>
      <p:bldP spid="229439" grpId="0" animBg="1"/>
      <p:bldP spid="229441" grpId="0" animBg="1"/>
      <p:bldP spid="229443" grpId="0" animBg="1"/>
      <p:bldP spid="229444" grpId="0" animBg="1"/>
      <p:bldP spid="229449" grpId="0" animBg="1"/>
      <p:bldP spid="229450" grpId="0" animBg="1"/>
      <p:bldP spid="2294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/>
          <p:cNvSpPr txBox="1">
            <a:spLocks noChangeArrowheads="1"/>
          </p:cNvSpPr>
          <p:nvPr/>
        </p:nvSpPr>
        <p:spPr bwMode="auto">
          <a:xfrm>
            <a:off x="-212725" y="0"/>
            <a:ext cx="9051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D60093"/>
                </a:solidFill>
              </a:rPr>
              <a:t>Решить графически  систему уравнений: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611188" y="1154113"/>
            <a:ext cx="3060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 smtClean="0">
                <a:solidFill>
                  <a:srgbClr val="6600CC"/>
                </a:solidFill>
                <a:latin typeface="Times New Roman" pitchFamily="18" charset="0"/>
              </a:rPr>
              <a:t>у=3х</a:t>
            </a:r>
            <a:r>
              <a:rPr lang="en-US" sz="40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endParaRPr lang="en-US" sz="4000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24" name="Object 4"/>
          <p:cNvGraphicFramePr>
            <a:graphicFrameLocks noChangeAspect="1"/>
          </p:cNvGraphicFramePr>
          <p:nvPr/>
        </p:nvGraphicFramePr>
        <p:xfrm>
          <a:off x="295275" y="573088"/>
          <a:ext cx="769938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6" name="Формула" r:id="rId3" imgW="4960440" imgH="6490440" progId="Equation.3">
                  <p:embed/>
                </p:oleObj>
              </mc:Choice>
              <mc:Fallback>
                <p:oleObj name="Формула" r:id="rId3" imgW="4960440" imgH="6490440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573088"/>
                        <a:ext cx="769938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647700" y="1844675"/>
            <a:ext cx="3636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6600"/>
                </a:solidFill>
              </a:rPr>
              <a:t>Построим в одной с. к. графики функций:</a:t>
            </a: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322263" y="1931988"/>
            <a:ext cx="358775" cy="539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1</a:t>
            </a:r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1257300" y="4365625"/>
            <a:ext cx="1801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0066"/>
                </a:solidFill>
                <a:latin typeface="Times New Roman" pitchFamily="18" charset="0"/>
              </a:rPr>
              <a:t>у=3х</a:t>
            </a:r>
            <a:r>
              <a:rPr lang="en-US" sz="40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²</a:t>
            </a:r>
          </a:p>
        </p:txBody>
      </p:sp>
      <p:graphicFrame>
        <p:nvGraphicFramePr>
          <p:cNvPr id="235528" name="Group 8"/>
          <p:cNvGraphicFramePr>
            <a:graphicFrameLocks noGrp="1"/>
          </p:cNvGraphicFramePr>
          <p:nvPr/>
        </p:nvGraphicFramePr>
        <p:xfrm>
          <a:off x="179388" y="3433763"/>
          <a:ext cx="3629025" cy="1036320"/>
        </p:xfrm>
        <a:graphic>
          <a:graphicData uri="http://schemas.openxmlformats.org/drawingml/2006/table">
            <a:tbl>
              <a:tblPr/>
              <a:tblGrid>
                <a:gridCol w="519112"/>
                <a:gridCol w="519113"/>
                <a:gridCol w="519112"/>
                <a:gridCol w="517525"/>
                <a:gridCol w="517525"/>
                <a:gridCol w="517525"/>
                <a:gridCol w="519113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54" name="Text Box 34"/>
          <p:cNvSpPr txBox="1">
            <a:spLocks noChangeArrowheads="1"/>
          </p:cNvSpPr>
          <p:nvPr/>
        </p:nvSpPr>
        <p:spPr bwMode="auto">
          <a:xfrm>
            <a:off x="755650" y="3357563"/>
            <a:ext cx="719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235555" name="Text Box 35"/>
          <p:cNvSpPr txBox="1">
            <a:spLocks noChangeArrowheads="1"/>
          </p:cNvSpPr>
          <p:nvPr/>
        </p:nvSpPr>
        <p:spPr bwMode="auto">
          <a:xfrm>
            <a:off x="755650" y="3902075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3</a:t>
            </a:r>
          </a:p>
        </p:txBody>
      </p:sp>
      <p:sp>
        <p:nvSpPr>
          <p:cNvPr id="235556" name="Text Box 36"/>
          <p:cNvSpPr txBox="1">
            <a:spLocks noChangeArrowheads="1"/>
          </p:cNvSpPr>
          <p:nvPr/>
        </p:nvSpPr>
        <p:spPr bwMode="auto">
          <a:xfrm>
            <a:off x="1227138" y="3354388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2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57" name="Text Box 37"/>
          <p:cNvSpPr txBox="1">
            <a:spLocks noChangeArrowheads="1"/>
          </p:cNvSpPr>
          <p:nvPr/>
        </p:nvSpPr>
        <p:spPr bwMode="auto">
          <a:xfrm>
            <a:off x="1128713" y="3903663"/>
            <a:ext cx="935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3333CC"/>
                </a:solidFill>
              </a:rPr>
              <a:t>1,5</a:t>
            </a:r>
          </a:p>
        </p:txBody>
      </p:sp>
      <p:sp>
        <p:nvSpPr>
          <p:cNvPr id="235558" name="Text Box 38"/>
          <p:cNvSpPr txBox="1">
            <a:spLocks noChangeArrowheads="1"/>
          </p:cNvSpPr>
          <p:nvPr/>
        </p:nvSpPr>
        <p:spPr bwMode="auto">
          <a:xfrm>
            <a:off x="1703388" y="33575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3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59" name="Text Box 39"/>
          <p:cNvSpPr txBox="1">
            <a:spLocks noChangeArrowheads="1"/>
          </p:cNvSpPr>
          <p:nvPr/>
        </p:nvSpPr>
        <p:spPr bwMode="auto">
          <a:xfrm>
            <a:off x="2160588" y="33575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-1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60" name="Text Box 40"/>
          <p:cNvSpPr txBox="1">
            <a:spLocks noChangeArrowheads="1"/>
          </p:cNvSpPr>
          <p:nvPr/>
        </p:nvSpPr>
        <p:spPr bwMode="auto">
          <a:xfrm>
            <a:off x="1703388" y="38909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235561" name="Text Box 41"/>
          <p:cNvSpPr txBox="1">
            <a:spLocks noChangeArrowheads="1"/>
          </p:cNvSpPr>
          <p:nvPr/>
        </p:nvSpPr>
        <p:spPr bwMode="auto">
          <a:xfrm>
            <a:off x="2160588" y="38909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-3</a:t>
            </a:r>
          </a:p>
        </p:txBody>
      </p:sp>
      <p:graphicFrame>
        <p:nvGraphicFramePr>
          <p:cNvPr id="235562" name="Group 42"/>
          <p:cNvGraphicFramePr>
            <a:graphicFrameLocks noGrp="1"/>
          </p:cNvGraphicFramePr>
          <p:nvPr/>
        </p:nvGraphicFramePr>
        <p:xfrm>
          <a:off x="1143000" y="5089525"/>
          <a:ext cx="1600200" cy="103505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76" name="Text Box 56"/>
          <p:cNvSpPr txBox="1">
            <a:spLocks noChangeArrowheads="1"/>
          </p:cNvSpPr>
          <p:nvPr/>
        </p:nvSpPr>
        <p:spPr bwMode="auto">
          <a:xfrm>
            <a:off x="1676400" y="5013325"/>
            <a:ext cx="363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235577" name="Text Box 57"/>
          <p:cNvSpPr txBox="1">
            <a:spLocks noChangeArrowheads="1"/>
          </p:cNvSpPr>
          <p:nvPr/>
        </p:nvSpPr>
        <p:spPr bwMode="auto">
          <a:xfrm>
            <a:off x="1524000" y="5576888"/>
            <a:ext cx="719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 0</a:t>
            </a:r>
          </a:p>
        </p:txBody>
      </p:sp>
      <p:sp>
        <p:nvSpPr>
          <p:cNvPr id="235578" name="Text Box 58"/>
          <p:cNvSpPr txBox="1">
            <a:spLocks noChangeArrowheads="1"/>
          </p:cNvSpPr>
          <p:nvPr/>
        </p:nvSpPr>
        <p:spPr bwMode="auto">
          <a:xfrm>
            <a:off x="2181225" y="4540250"/>
            <a:ext cx="719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 </a:t>
            </a:r>
            <a:r>
              <a:rPr lang="en-US" sz="3200" b="1">
                <a:solidFill>
                  <a:srgbClr val="FF0066"/>
                </a:solidFill>
                <a:cs typeface="Arial" pitchFamily="34" charset="0"/>
              </a:rPr>
              <a:t>±</a:t>
            </a:r>
            <a:r>
              <a:rPr lang="ru-RU" sz="3200" b="1">
                <a:solidFill>
                  <a:srgbClr val="FF0066"/>
                </a:solidFill>
                <a:cs typeface="Arial" pitchFamily="34" charset="0"/>
              </a:rPr>
              <a:t>1</a:t>
            </a:r>
            <a:endParaRPr lang="en-US" sz="3200" b="1">
              <a:solidFill>
                <a:srgbClr val="FF0066"/>
              </a:solidFill>
              <a:cs typeface="Arial" pitchFamily="34" charset="0"/>
            </a:endParaRPr>
          </a:p>
        </p:txBody>
      </p:sp>
      <p:sp>
        <p:nvSpPr>
          <p:cNvPr id="235579" name="Text Box 59"/>
          <p:cNvSpPr txBox="1">
            <a:spLocks noChangeArrowheads="1"/>
          </p:cNvSpPr>
          <p:nvPr/>
        </p:nvSpPr>
        <p:spPr bwMode="auto">
          <a:xfrm>
            <a:off x="2139950" y="5548313"/>
            <a:ext cx="719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 3</a:t>
            </a:r>
          </a:p>
        </p:txBody>
      </p:sp>
      <p:sp>
        <p:nvSpPr>
          <p:cNvPr id="235580" name="Rectangle 60"/>
          <p:cNvSpPr>
            <a:spLocks noChangeArrowheads="1"/>
          </p:cNvSpPr>
          <p:nvPr/>
        </p:nvSpPr>
        <p:spPr bwMode="auto">
          <a:xfrm>
            <a:off x="3348038" y="5526088"/>
            <a:ext cx="358775" cy="539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2</a:t>
            </a:r>
          </a:p>
        </p:txBody>
      </p:sp>
      <p:sp>
        <p:nvSpPr>
          <p:cNvPr id="235581" name="Text Box 61"/>
          <p:cNvSpPr txBox="1">
            <a:spLocks noChangeArrowheads="1"/>
          </p:cNvSpPr>
          <p:nvPr/>
        </p:nvSpPr>
        <p:spPr bwMode="auto">
          <a:xfrm>
            <a:off x="3636963" y="5470525"/>
            <a:ext cx="3927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6600"/>
                </a:solidFill>
              </a:rPr>
              <a:t> Найдём координаты точек пересечения графиков</a:t>
            </a:r>
          </a:p>
        </p:txBody>
      </p:sp>
      <p:sp>
        <p:nvSpPr>
          <p:cNvPr id="235582" name="Rectangle 62"/>
          <p:cNvSpPr>
            <a:spLocks noChangeArrowheads="1"/>
          </p:cNvSpPr>
          <p:nvPr/>
        </p:nvSpPr>
        <p:spPr bwMode="auto">
          <a:xfrm>
            <a:off x="3348038" y="6121400"/>
            <a:ext cx="358775" cy="539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/>
              <a:t>3</a:t>
            </a:r>
          </a:p>
        </p:txBody>
      </p:sp>
      <p:sp>
        <p:nvSpPr>
          <p:cNvPr id="235583" name="Text Box 63"/>
          <p:cNvSpPr txBox="1">
            <a:spLocks noChangeArrowheads="1"/>
          </p:cNvSpPr>
          <p:nvPr/>
        </p:nvSpPr>
        <p:spPr bwMode="auto">
          <a:xfrm>
            <a:off x="3636963" y="6097588"/>
            <a:ext cx="3671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8000"/>
                </a:solidFill>
              </a:rPr>
              <a:t> ОТВЕТ</a:t>
            </a:r>
          </a:p>
        </p:txBody>
      </p:sp>
      <p:sp>
        <p:nvSpPr>
          <p:cNvPr id="235584" name="Text Box 64"/>
          <p:cNvSpPr txBox="1">
            <a:spLocks noChangeArrowheads="1"/>
          </p:cNvSpPr>
          <p:nvPr/>
        </p:nvSpPr>
        <p:spPr bwMode="auto">
          <a:xfrm>
            <a:off x="4859338" y="5943600"/>
            <a:ext cx="2901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00"/>
                </a:solidFill>
              </a:rPr>
              <a:t> (1;3)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US" sz="4400" b="1" i="1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235586" name="Group 66"/>
          <p:cNvGrpSpPr>
            <a:grpSpLocks/>
          </p:cNvGrpSpPr>
          <p:nvPr/>
        </p:nvGrpSpPr>
        <p:grpSpPr bwMode="auto">
          <a:xfrm>
            <a:off x="539750" y="303213"/>
            <a:ext cx="1150938" cy="1173162"/>
            <a:chOff x="431" y="191"/>
            <a:chExt cx="725" cy="739"/>
          </a:xfrm>
        </p:grpSpPr>
        <p:sp>
          <p:nvSpPr>
            <p:cNvPr id="235587" name="Text Box 67"/>
            <p:cNvSpPr txBox="1">
              <a:spLocks noChangeArrowheads="1"/>
            </p:cNvSpPr>
            <p:nvPr/>
          </p:nvSpPr>
          <p:spPr bwMode="auto">
            <a:xfrm>
              <a:off x="884" y="450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>
                  <a:solidFill>
                    <a:srgbClr val="6600CC"/>
                  </a:solidFill>
                  <a:latin typeface="Times New Roman" pitchFamily="18" charset="0"/>
                </a:rPr>
                <a:t>х</a:t>
              </a:r>
              <a:endParaRPr lang="ru-RU" sz="4400" i="1">
                <a:solidFill>
                  <a:srgbClr val="6600CC"/>
                </a:solidFill>
                <a:latin typeface="Times New Roman" pitchFamily="18" charset="0"/>
              </a:endParaRPr>
            </a:p>
          </p:txBody>
        </p:sp>
        <p:sp>
          <p:nvSpPr>
            <p:cNvPr id="235588" name="Text Box 68"/>
            <p:cNvSpPr txBox="1">
              <a:spLocks noChangeArrowheads="1"/>
            </p:cNvSpPr>
            <p:nvPr/>
          </p:nvSpPr>
          <p:spPr bwMode="auto">
            <a:xfrm>
              <a:off x="884" y="191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6600CC"/>
                  </a:solidFill>
                  <a:latin typeface="Times New Roman" pitchFamily="18" charset="0"/>
                </a:rPr>
                <a:t>3</a:t>
              </a:r>
              <a:endParaRPr lang="ru-RU" sz="4000" i="1">
                <a:solidFill>
                  <a:srgbClr val="6600CC"/>
                </a:solidFill>
                <a:latin typeface="Times New Roman" pitchFamily="18" charset="0"/>
              </a:endParaRPr>
            </a:p>
          </p:txBody>
        </p:sp>
        <p:sp>
          <p:nvSpPr>
            <p:cNvPr id="235589" name="Line 69"/>
            <p:cNvSpPr>
              <a:spLocks noChangeShapeType="1"/>
            </p:cNvSpPr>
            <p:nvPr/>
          </p:nvSpPr>
          <p:spPr bwMode="auto">
            <a:xfrm>
              <a:off x="929" y="579"/>
              <a:ext cx="227" cy="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90" name="Text Box 70"/>
            <p:cNvSpPr txBox="1">
              <a:spLocks noChangeArrowheads="1"/>
            </p:cNvSpPr>
            <p:nvPr/>
          </p:nvSpPr>
          <p:spPr bwMode="auto">
            <a:xfrm>
              <a:off x="431" y="362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6600CC"/>
                  </a:solidFill>
                  <a:latin typeface="Times New Roman" pitchFamily="18" charset="0"/>
                </a:rPr>
                <a:t>У=</a:t>
              </a:r>
              <a:r>
                <a:rPr lang="ru-RU" sz="4000" i="1">
                  <a:solidFill>
                    <a:srgbClr val="6600CC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235591" name="Group 71"/>
          <p:cNvGrpSpPr>
            <a:grpSpLocks/>
          </p:cNvGrpSpPr>
          <p:nvPr/>
        </p:nvGrpSpPr>
        <p:grpSpPr bwMode="auto">
          <a:xfrm>
            <a:off x="1116013" y="2327275"/>
            <a:ext cx="1150937" cy="1173163"/>
            <a:chOff x="431" y="191"/>
            <a:chExt cx="725" cy="739"/>
          </a:xfrm>
        </p:grpSpPr>
        <p:sp>
          <p:nvSpPr>
            <p:cNvPr id="235592" name="Text Box 72"/>
            <p:cNvSpPr txBox="1">
              <a:spLocks noChangeArrowheads="1"/>
            </p:cNvSpPr>
            <p:nvPr/>
          </p:nvSpPr>
          <p:spPr bwMode="auto">
            <a:xfrm>
              <a:off x="884" y="450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>
                  <a:solidFill>
                    <a:srgbClr val="000099"/>
                  </a:solidFill>
                  <a:latin typeface="Times New Roman" pitchFamily="18" charset="0"/>
                </a:rPr>
                <a:t>х</a:t>
              </a:r>
              <a:endParaRPr lang="ru-RU" sz="4400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235593" name="Text Box 73"/>
            <p:cNvSpPr txBox="1">
              <a:spLocks noChangeArrowheads="1"/>
            </p:cNvSpPr>
            <p:nvPr/>
          </p:nvSpPr>
          <p:spPr bwMode="auto">
            <a:xfrm>
              <a:off x="884" y="191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000099"/>
                  </a:solidFill>
                  <a:latin typeface="Times New Roman" pitchFamily="18" charset="0"/>
                </a:rPr>
                <a:t>3</a:t>
              </a:r>
              <a:endParaRPr lang="ru-RU" sz="4000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235594" name="Line 74"/>
            <p:cNvSpPr>
              <a:spLocks noChangeShapeType="1"/>
            </p:cNvSpPr>
            <p:nvPr/>
          </p:nvSpPr>
          <p:spPr bwMode="auto">
            <a:xfrm>
              <a:off x="929" y="579"/>
              <a:ext cx="227" cy="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95" name="Text Box 75"/>
            <p:cNvSpPr txBox="1">
              <a:spLocks noChangeArrowheads="1"/>
            </p:cNvSpPr>
            <p:nvPr/>
          </p:nvSpPr>
          <p:spPr bwMode="auto">
            <a:xfrm>
              <a:off x="431" y="362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000099"/>
                  </a:solidFill>
                  <a:latin typeface="Times New Roman" pitchFamily="18" charset="0"/>
                </a:rPr>
                <a:t>У=</a:t>
              </a:r>
              <a:r>
                <a:rPr lang="ru-RU" sz="4000" i="1">
                  <a:solidFill>
                    <a:srgbClr val="000099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35596" name="Text Box 76"/>
          <p:cNvSpPr txBox="1">
            <a:spLocks noChangeArrowheads="1"/>
          </p:cNvSpPr>
          <p:nvPr/>
        </p:nvSpPr>
        <p:spPr bwMode="auto">
          <a:xfrm>
            <a:off x="2700338" y="33575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-2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97" name="Text Box 77"/>
          <p:cNvSpPr txBox="1">
            <a:spLocks noChangeArrowheads="1"/>
          </p:cNvSpPr>
          <p:nvPr/>
        </p:nvSpPr>
        <p:spPr bwMode="auto">
          <a:xfrm>
            <a:off x="2655888" y="3979863"/>
            <a:ext cx="763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3333CC"/>
                </a:solidFill>
                <a:cs typeface="Arial" pitchFamily="34" charset="0"/>
              </a:rPr>
              <a:t>-1,5</a:t>
            </a:r>
            <a:endParaRPr lang="en-US" sz="24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98" name="Text Box 78"/>
          <p:cNvSpPr txBox="1">
            <a:spLocks noChangeArrowheads="1"/>
          </p:cNvSpPr>
          <p:nvPr/>
        </p:nvSpPr>
        <p:spPr bwMode="auto">
          <a:xfrm>
            <a:off x="3233738" y="3371850"/>
            <a:ext cx="719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-3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35599" name="Text Box 79"/>
          <p:cNvSpPr txBox="1">
            <a:spLocks noChangeArrowheads="1"/>
          </p:cNvSpPr>
          <p:nvPr/>
        </p:nvSpPr>
        <p:spPr bwMode="auto">
          <a:xfrm>
            <a:off x="3276600" y="3860800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-1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grpSp>
        <p:nvGrpSpPr>
          <p:cNvPr id="235600" name="Group 80"/>
          <p:cNvGrpSpPr>
            <a:grpSpLocks/>
          </p:cNvGrpSpPr>
          <p:nvPr/>
        </p:nvGrpSpPr>
        <p:grpSpPr bwMode="auto">
          <a:xfrm>
            <a:off x="2789238" y="533400"/>
            <a:ext cx="7192962" cy="4960938"/>
            <a:chOff x="1757" y="336"/>
            <a:chExt cx="4531" cy="3125"/>
          </a:xfrm>
        </p:grpSpPr>
        <p:sp>
          <p:nvSpPr>
            <p:cNvPr id="235601" name="Line 81"/>
            <p:cNvSpPr>
              <a:spLocks noChangeShapeType="1"/>
            </p:cNvSpPr>
            <p:nvPr/>
          </p:nvSpPr>
          <p:spPr bwMode="auto">
            <a:xfrm>
              <a:off x="2448" y="1920"/>
              <a:ext cx="316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2" name="Freeform 82"/>
            <p:cNvSpPr>
              <a:spLocks/>
            </p:cNvSpPr>
            <p:nvPr/>
          </p:nvSpPr>
          <p:spPr bwMode="auto">
            <a:xfrm>
              <a:off x="2443" y="414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3" name="Freeform 83"/>
            <p:cNvSpPr>
              <a:spLocks/>
            </p:cNvSpPr>
            <p:nvPr/>
          </p:nvSpPr>
          <p:spPr bwMode="auto">
            <a:xfrm>
              <a:off x="2160" y="3148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4" name="Freeform 84"/>
            <p:cNvSpPr>
              <a:spLocks/>
            </p:cNvSpPr>
            <p:nvPr/>
          </p:nvSpPr>
          <p:spPr bwMode="auto">
            <a:xfrm>
              <a:off x="2694" y="414"/>
              <a:ext cx="8" cy="29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994"/>
                </a:cxn>
              </a:cxnLst>
              <a:rect l="0" t="0" r="r" b="b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5" name="Line 85"/>
            <p:cNvSpPr>
              <a:spLocks noChangeShapeType="1"/>
            </p:cNvSpPr>
            <p:nvPr/>
          </p:nvSpPr>
          <p:spPr bwMode="auto">
            <a:xfrm>
              <a:off x="2177" y="2907"/>
              <a:ext cx="33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6" name="Freeform 86"/>
            <p:cNvSpPr>
              <a:spLocks/>
            </p:cNvSpPr>
            <p:nvPr/>
          </p:nvSpPr>
          <p:spPr bwMode="auto">
            <a:xfrm>
              <a:off x="2177" y="3406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7" name="Freeform 87"/>
            <p:cNvSpPr>
              <a:spLocks/>
            </p:cNvSpPr>
            <p:nvPr/>
          </p:nvSpPr>
          <p:spPr bwMode="auto">
            <a:xfrm>
              <a:off x="2169" y="2653"/>
              <a:ext cx="338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8" name="Freeform 88"/>
            <p:cNvSpPr>
              <a:spLocks/>
            </p:cNvSpPr>
            <p:nvPr/>
          </p:nvSpPr>
          <p:spPr bwMode="auto">
            <a:xfrm>
              <a:off x="2160" y="2408"/>
              <a:ext cx="338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9" name="Freeform 89"/>
            <p:cNvSpPr>
              <a:spLocks/>
            </p:cNvSpPr>
            <p:nvPr/>
          </p:nvSpPr>
          <p:spPr bwMode="auto">
            <a:xfrm>
              <a:off x="2160" y="2158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32" y="8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0" name="Freeform 90"/>
            <p:cNvSpPr>
              <a:spLocks/>
            </p:cNvSpPr>
            <p:nvPr/>
          </p:nvSpPr>
          <p:spPr bwMode="auto">
            <a:xfrm>
              <a:off x="2160" y="1647"/>
              <a:ext cx="338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1" name="Freeform 91"/>
            <p:cNvSpPr>
              <a:spLocks/>
            </p:cNvSpPr>
            <p:nvPr/>
          </p:nvSpPr>
          <p:spPr bwMode="auto">
            <a:xfrm>
              <a:off x="2160" y="1410"/>
              <a:ext cx="338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2" name="Freeform 92"/>
            <p:cNvSpPr>
              <a:spLocks/>
            </p:cNvSpPr>
            <p:nvPr/>
          </p:nvSpPr>
          <p:spPr bwMode="auto">
            <a:xfrm>
              <a:off x="2160" y="1152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3" y="8"/>
                </a:cxn>
              </a:cxnLst>
              <a:rect l="0" t="0" r="r" b="b"/>
              <a:pathLst>
                <a:path w="3123" h="8">
                  <a:moveTo>
                    <a:pt x="0" y="0"/>
                  </a:moveTo>
                  <a:lnTo>
                    <a:pt x="3123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3" name="Freeform 93"/>
            <p:cNvSpPr>
              <a:spLocks/>
            </p:cNvSpPr>
            <p:nvPr/>
          </p:nvSpPr>
          <p:spPr bwMode="auto">
            <a:xfrm>
              <a:off x="2160" y="911"/>
              <a:ext cx="338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4" name="Freeform 94"/>
            <p:cNvSpPr>
              <a:spLocks/>
            </p:cNvSpPr>
            <p:nvPr/>
          </p:nvSpPr>
          <p:spPr bwMode="auto">
            <a:xfrm>
              <a:off x="2171" y="649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5" name="Freeform 95"/>
            <p:cNvSpPr>
              <a:spLocks/>
            </p:cNvSpPr>
            <p:nvPr/>
          </p:nvSpPr>
          <p:spPr bwMode="auto">
            <a:xfrm>
              <a:off x="2160" y="413"/>
              <a:ext cx="338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6" name="Freeform 96"/>
            <p:cNvSpPr>
              <a:spLocks/>
            </p:cNvSpPr>
            <p:nvPr/>
          </p:nvSpPr>
          <p:spPr bwMode="auto">
            <a:xfrm>
              <a:off x="2954" y="406"/>
              <a:ext cx="8" cy="302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026"/>
                </a:cxn>
              </a:cxnLst>
              <a:rect l="0" t="0" r="r" b="b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7" name="Freeform 97"/>
            <p:cNvSpPr>
              <a:spLocks/>
            </p:cNvSpPr>
            <p:nvPr/>
          </p:nvSpPr>
          <p:spPr bwMode="auto">
            <a:xfrm>
              <a:off x="3215" y="41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8" name="Freeform 98"/>
            <p:cNvSpPr>
              <a:spLocks/>
            </p:cNvSpPr>
            <p:nvPr/>
          </p:nvSpPr>
          <p:spPr bwMode="auto">
            <a:xfrm>
              <a:off x="3487" y="41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9" name="Freeform 99"/>
            <p:cNvSpPr>
              <a:spLocks/>
            </p:cNvSpPr>
            <p:nvPr/>
          </p:nvSpPr>
          <p:spPr bwMode="auto">
            <a:xfrm>
              <a:off x="3724" y="422"/>
              <a:ext cx="9" cy="301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010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0" name="Freeform 100"/>
            <p:cNvSpPr>
              <a:spLocks/>
            </p:cNvSpPr>
            <p:nvPr/>
          </p:nvSpPr>
          <p:spPr bwMode="auto">
            <a:xfrm>
              <a:off x="4258" y="41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1" name="Freeform 101"/>
            <p:cNvSpPr>
              <a:spLocks/>
            </p:cNvSpPr>
            <p:nvPr/>
          </p:nvSpPr>
          <p:spPr bwMode="auto">
            <a:xfrm>
              <a:off x="4511" y="406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2" name="Freeform 102"/>
            <p:cNvSpPr>
              <a:spLocks/>
            </p:cNvSpPr>
            <p:nvPr/>
          </p:nvSpPr>
          <p:spPr bwMode="auto">
            <a:xfrm>
              <a:off x="4779" y="422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3" name="Freeform 103"/>
            <p:cNvSpPr>
              <a:spLocks/>
            </p:cNvSpPr>
            <p:nvPr/>
          </p:nvSpPr>
          <p:spPr bwMode="auto">
            <a:xfrm>
              <a:off x="5029" y="41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4" name="Freeform 104"/>
            <p:cNvSpPr>
              <a:spLocks/>
            </p:cNvSpPr>
            <p:nvPr/>
          </p:nvSpPr>
          <p:spPr bwMode="auto">
            <a:xfrm>
              <a:off x="5301" y="41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5" name="Line 105"/>
            <p:cNvSpPr>
              <a:spLocks noChangeShapeType="1"/>
            </p:cNvSpPr>
            <p:nvPr/>
          </p:nvSpPr>
          <p:spPr bwMode="auto">
            <a:xfrm>
              <a:off x="4005" y="432"/>
              <a:ext cx="0" cy="2976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6" name="Line 106"/>
            <p:cNvSpPr>
              <a:spLocks noChangeShapeType="1"/>
            </p:cNvSpPr>
            <p:nvPr/>
          </p:nvSpPr>
          <p:spPr bwMode="auto">
            <a:xfrm>
              <a:off x="5568" y="432"/>
              <a:ext cx="0" cy="2976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7" name="Freeform 107"/>
            <p:cNvSpPr>
              <a:spLocks/>
            </p:cNvSpPr>
            <p:nvPr/>
          </p:nvSpPr>
          <p:spPr bwMode="auto">
            <a:xfrm>
              <a:off x="3734" y="384"/>
              <a:ext cx="10" cy="3077"/>
            </a:xfrm>
            <a:custGeom>
              <a:avLst/>
              <a:gdLst/>
              <a:ahLst/>
              <a:cxnLst>
                <a:cxn ang="0">
                  <a:pos x="0" y="3077"/>
                </a:cxn>
                <a:cxn ang="0">
                  <a:pos x="10" y="0"/>
                </a:cxn>
              </a:cxnLst>
              <a:rect l="0" t="0" r="r" b="b"/>
              <a:pathLst>
                <a:path w="10" h="3077">
                  <a:moveTo>
                    <a:pt x="0" y="3077"/>
                  </a:moveTo>
                  <a:lnTo>
                    <a:pt x="10" y="0"/>
                  </a:lnTo>
                </a:path>
              </a:pathLst>
            </a:custGeom>
            <a:noFill/>
            <a:ln w="57150">
              <a:solidFill>
                <a:srgbClr val="333333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8" name="Text Box 108"/>
            <p:cNvSpPr txBox="1">
              <a:spLocks noChangeArrowheads="1"/>
            </p:cNvSpPr>
            <p:nvPr/>
          </p:nvSpPr>
          <p:spPr bwMode="auto">
            <a:xfrm>
              <a:off x="537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i="1"/>
                <a:t>х</a:t>
              </a:r>
            </a:p>
          </p:txBody>
        </p:sp>
        <p:sp>
          <p:nvSpPr>
            <p:cNvPr id="235629" name="Text Box 109"/>
            <p:cNvSpPr txBox="1">
              <a:spLocks noChangeArrowheads="1"/>
            </p:cNvSpPr>
            <p:nvPr/>
          </p:nvSpPr>
          <p:spPr bwMode="auto">
            <a:xfrm>
              <a:off x="3772" y="33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i="1"/>
                <a:t>у</a:t>
              </a:r>
            </a:p>
          </p:txBody>
        </p:sp>
        <p:sp>
          <p:nvSpPr>
            <p:cNvPr id="235630" name="Freeform 110"/>
            <p:cNvSpPr>
              <a:spLocks/>
            </p:cNvSpPr>
            <p:nvPr/>
          </p:nvSpPr>
          <p:spPr bwMode="auto">
            <a:xfrm>
              <a:off x="2131" y="1920"/>
              <a:ext cx="347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70" y="1"/>
                </a:cxn>
              </a:cxnLst>
              <a:rect l="0" t="0" r="r" b="b"/>
              <a:pathLst>
                <a:path w="3470" h="1">
                  <a:moveTo>
                    <a:pt x="0" y="0"/>
                  </a:moveTo>
                  <a:lnTo>
                    <a:pt x="3470" y="1"/>
                  </a:lnTo>
                </a:path>
              </a:pathLst>
            </a:custGeom>
            <a:noFill/>
            <a:ln w="57150">
              <a:solidFill>
                <a:srgbClr val="333333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31" name="Text Box 111"/>
            <p:cNvSpPr txBox="1">
              <a:spLocks noChangeArrowheads="1"/>
            </p:cNvSpPr>
            <p:nvPr/>
          </p:nvSpPr>
          <p:spPr bwMode="auto">
            <a:xfrm>
              <a:off x="1757" y="1892"/>
              <a:ext cx="4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     -6  -5 -4  -3  -2  -1   0  1  2   3   4   5   6</a:t>
              </a:r>
            </a:p>
          </p:txBody>
        </p:sp>
        <p:sp>
          <p:nvSpPr>
            <p:cNvPr id="235632" name="Text Box 112"/>
            <p:cNvSpPr txBox="1">
              <a:spLocks noChangeArrowheads="1"/>
            </p:cNvSpPr>
            <p:nvPr/>
          </p:nvSpPr>
          <p:spPr bwMode="auto">
            <a:xfrm>
              <a:off x="3473" y="1008"/>
              <a:ext cx="3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 3</a:t>
              </a:r>
            </a:p>
          </p:txBody>
        </p:sp>
        <p:sp>
          <p:nvSpPr>
            <p:cNvPr id="235633" name="Text Box 113"/>
            <p:cNvSpPr txBox="1">
              <a:spLocks noChangeArrowheads="1"/>
            </p:cNvSpPr>
            <p:nvPr/>
          </p:nvSpPr>
          <p:spPr bwMode="auto">
            <a:xfrm>
              <a:off x="3438" y="2784"/>
              <a:ext cx="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-4</a:t>
              </a:r>
            </a:p>
          </p:txBody>
        </p:sp>
        <p:sp>
          <p:nvSpPr>
            <p:cNvPr id="235634" name="Text Box 114"/>
            <p:cNvSpPr txBox="1">
              <a:spLocks noChangeArrowheads="1"/>
            </p:cNvSpPr>
            <p:nvPr/>
          </p:nvSpPr>
          <p:spPr bwMode="auto">
            <a:xfrm>
              <a:off x="3521" y="1536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1</a:t>
              </a:r>
            </a:p>
          </p:txBody>
        </p:sp>
        <p:sp>
          <p:nvSpPr>
            <p:cNvPr id="235635" name="Text Box 115"/>
            <p:cNvSpPr txBox="1">
              <a:spLocks noChangeArrowheads="1"/>
            </p:cNvSpPr>
            <p:nvPr/>
          </p:nvSpPr>
          <p:spPr bwMode="auto">
            <a:xfrm>
              <a:off x="3438" y="201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-1</a:t>
              </a:r>
            </a:p>
          </p:txBody>
        </p:sp>
        <p:sp>
          <p:nvSpPr>
            <p:cNvPr id="235636" name="Text Box 116"/>
            <p:cNvSpPr txBox="1">
              <a:spLocks noChangeArrowheads="1"/>
            </p:cNvSpPr>
            <p:nvPr/>
          </p:nvSpPr>
          <p:spPr bwMode="auto">
            <a:xfrm>
              <a:off x="3438" y="25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-3</a:t>
              </a:r>
            </a:p>
          </p:txBody>
        </p:sp>
        <p:sp>
          <p:nvSpPr>
            <p:cNvPr id="235637" name="Text Box 117"/>
            <p:cNvSpPr txBox="1">
              <a:spLocks noChangeArrowheads="1"/>
            </p:cNvSpPr>
            <p:nvPr/>
          </p:nvSpPr>
          <p:spPr bwMode="auto">
            <a:xfrm>
              <a:off x="3455" y="528"/>
              <a:ext cx="3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 5</a:t>
              </a:r>
            </a:p>
          </p:txBody>
        </p:sp>
        <p:sp>
          <p:nvSpPr>
            <p:cNvPr id="235638" name="Text Box 118"/>
            <p:cNvSpPr txBox="1">
              <a:spLocks noChangeArrowheads="1"/>
            </p:cNvSpPr>
            <p:nvPr/>
          </p:nvSpPr>
          <p:spPr bwMode="auto">
            <a:xfrm>
              <a:off x="3455" y="528"/>
              <a:ext cx="3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 </a:t>
              </a:r>
            </a:p>
          </p:txBody>
        </p:sp>
        <p:sp>
          <p:nvSpPr>
            <p:cNvPr id="235639" name="Text Box 119"/>
            <p:cNvSpPr txBox="1">
              <a:spLocks noChangeArrowheads="1"/>
            </p:cNvSpPr>
            <p:nvPr/>
          </p:nvSpPr>
          <p:spPr bwMode="auto">
            <a:xfrm>
              <a:off x="4003" y="1868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2400" b="1"/>
            </a:p>
          </p:txBody>
        </p:sp>
        <p:sp>
          <p:nvSpPr>
            <p:cNvPr id="235640" name="Freeform 120"/>
            <p:cNvSpPr>
              <a:spLocks/>
            </p:cNvSpPr>
            <p:nvPr/>
          </p:nvSpPr>
          <p:spPr bwMode="auto">
            <a:xfrm>
              <a:off x="2170" y="432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41" name="Text Box 121"/>
            <p:cNvSpPr txBox="1">
              <a:spLocks noChangeArrowheads="1"/>
            </p:cNvSpPr>
            <p:nvPr/>
          </p:nvSpPr>
          <p:spPr bwMode="auto">
            <a:xfrm>
              <a:off x="3456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-2</a:t>
              </a:r>
            </a:p>
          </p:txBody>
        </p:sp>
        <p:sp>
          <p:nvSpPr>
            <p:cNvPr id="235642" name="Text Box 122"/>
            <p:cNvSpPr txBox="1">
              <a:spLocks noChangeArrowheads="1"/>
            </p:cNvSpPr>
            <p:nvPr/>
          </p:nvSpPr>
          <p:spPr bwMode="auto">
            <a:xfrm>
              <a:off x="3438" y="3024"/>
              <a:ext cx="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-5</a:t>
              </a:r>
            </a:p>
          </p:txBody>
        </p:sp>
        <p:sp>
          <p:nvSpPr>
            <p:cNvPr id="235643" name="Text Box 123"/>
            <p:cNvSpPr txBox="1">
              <a:spLocks noChangeArrowheads="1"/>
            </p:cNvSpPr>
            <p:nvPr/>
          </p:nvSpPr>
          <p:spPr bwMode="auto">
            <a:xfrm>
              <a:off x="3532" y="124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2</a:t>
              </a:r>
            </a:p>
          </p:txBody>
        </p:sp>
        <p:sp>
          <p:nvSpPr>
            <p:cNvPr id="235644" name="Text Box 124"/>
            <p:cNvSpPr txBox="1">
              <a:spLocks noChangeArrowheads="1"/>
            </p:cNvSpPr>
            <p:nvPr/>
          </p:nvSpPr>
          <p:spPr bwMode="auto">
            <a:xfrm>
              <a:off x="3517" y="76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i="1"/>
                <a:t>4</a:t>
              </a:r>
            </a:p>
          </p:txBody>
        </p:sp>
      </p:grpSp>
      <p:sp>
        <p:nvSpPr>
          <p:cNvPr id="235645" name="Freeform 125"/>
          <p:cNvSpPr>
            <a:spLocks/>
          </p:cNvSpPr>
          <p:nvPr/>
        </p:nvSpPr>
        <p:spPr bwMode="auto">
          <a:xfrm flipV="1">
            <a:off x="3175000" y="3213100"/>
            <a:ext cx="2587625" cy="2325688"/>
          </a:xfrm>
          <a:custGeom>
            <a:avLst/>
            <a:gdLst/>
            <a:ahLst/>
            <a:cxnLst>
              <a:cxn ang="0">
                <a:pos x="1630" y="0"/>
              </a:cxn>
              <a:cxn ang="0">
                <a:pos x="1575" y="539"/>
              </a:cxn>
              <a:cxn ang="0">
                <a:pos x="1361" y="1056"/>
              </a:cxn>
              <a:cxn ang="0">
                <a:pos x="999" y="1326"/>
              </a:cxn>
              <a:cxn ang="0">
                <a:pos x="590" y="1419"/>
              </a:cxn>
              <a:cxn ang="0">
                <a:pos x="0" y="1465"/>
              </a:cxn>
            </a:cxnLst>
            <a:rect l="0" t="0" r="r" b="b"/>
            <a:pathLst>
              <a:path w="1630" h="1465">
                <a:moveTo>
                  <a:pt x="1630" y="0"/>
                </a:moveTo>
                <a:cubicBezTo>
                  <a:pt x="1621" y="90"/>
                  <a:pt x="1620" y="363"/>
                  <a:pt x="1575" y="539"/>
                </a:cubicBezTo>
                <a:cubicBezTo>
                  <a:pt x="1530" y="715"/>
                  <a:pt x="1457" y="925"/>
                  <a:pt x="1361" y="1056"/>
                </a:cubicBezTo>
                <a:cubicBezTo>
                  <a:pt x="1265" y="1187"/>
                  <a:pt x="1127" y="1266"/>
                  <a:pt x="999" y="1326"/>
                </a:cubicBezTo>
                <a:cubicBezTo>
                  <a:pt x="871" y="1386"/>
                  <a:pt x="756" y="1396"/>
                  <a:pt x="590" y="1419"/>
                </a:cubicBezTo>
                <a:cubicBezTo>
                  <a:pt x="424" y="1442"/>
                  <a:pt x="98" y="1457"/>
                  <a:pt x="0" y="1465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46" name="Freeform 126"/>
          <p:cNvSpPr>
            <a:spLocks/>
          </p:cNvSpPr>
          <p:nvPr/>
        </p:nvSpPr>
        <p:spPr bwMode="auto">
          <a:xfrm>
            <a:off x="6183313" y="457200"/>
            <a:ext cx="2665412" cy="2422525"/>
          </a:xfrm>
          <a:custGeom>
            <a:avLst/>
            <a:gdLst/>
            <a:ahLst/>
            <a:cxnLst>
              <a:cxn ang="0">
                <a:pos x="1679" y="1514"/>
              </a:cxn>
              <a:cxn ang="0">
                <a:pos x="1391" y="1486"/>
              </a:cxn>
              <a:cxn ang="0">
                <a:pos x="629" y="1375"/>
              </a:cxn>
              <a:cxn ang="0">
                <a:pos x="258" y="1152"/>
              </a:cxn>
              <a:cxn ang="0">
                <a:pos x="73" y="741"/>
              </a:cxn>
              <a:cxn ang="0">
                <a:pos x="0" y="0"/>
              </a:cxn>
            </a:cxnLst>
            <a:rect l="0" t="0" r="r" b="b"/>
            <a:pathLst>
              <a:path w="1679" h="1526">
                <a:moveTo>
                  <a:pt x="1679" y="1514"/>
                </a:moveTo>
                <a:cubicBezTo>
                  <a:pt x="1630" y="1512"/>
                  <a:pt x="1611" y="1526"/>
                  <a:pt x="1391" y="1486"/>
                </a:cubicBezTo>
                <a:cubicBezTo>
                  <a:pt x="1216" y="1463"/>
                  <a:pt x="818" y="1431"/>
                  <a:pt x="629" y="1375"/>
                </a:cubicBezTo>
                <a:cubicBezTo>
                  <a:pt x="459" y="1336"/>
                  <a:pt x="351" y="1258"/>
                  <a:pt x="258" y="1152"/>
                </a:cubicBezTo>
                <a:cubicBezTo>
                  <a:pt x="165" y="1046"/>
                  <a:pt x="116" y="933"/>
                  <a:pt x="73" y="741"/>
                </a:cubicBezTo>
                <a:cubicBezTo>
                  <a:pt x="30" y="549"/>
                  <a:pt x="15" y="154"/>
                  <a:pt x="0" y="0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47" name="AutoShape 127"/>
          <p:cNvSpPr>
            <a:spLocks noChangeArrowheads="1"/>
          </p:cNvSpPr>
          <p:nvPr/>
        </p:nvSpPr>
        <p:spPr bwMode="auto">
          <a:xfrm>
            <a:off x="5435600" y="4149725"/>
            <a:ext cx="179388" cy="179388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48" name="AutoShape 128"/>
          <p:cNvSpPr>
            <a:spLocks noChangeArrowheads="1"/>
          </p:cNvSpPr>
          <p:nvPr/>
        </p:nvSpPr>
        <p:spPr bwMode="auto">
          <a:xfrm>
            <a:off x="4608513" y="3343275"/>
            <a:ext cx="179387" cy="179388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49" name="AutoShape 129"/>
          <p:cNvSpPr>
            <a:spLocks noChangeArrowheads="1"/>
          </p:cNvSpPr>
          <p:nvPr/>
        </p:nvSpPr>
        <p:spPr bwMode="auto">
          <a:xfrm>
            <a:off x="5021263" y="3543300"/>
            <a:ext cx="179387" cy="179388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0" name="AutoShape 130"/>
          <p:cNvSpPr>
            <a:spLocks noChangeArrowheads="1"/>
          </p:cNvSpPr>
          <p:nvPr/>
        </p:nvSpPr>
        <p:spPr bwMode="auto">
          <a:xfrm>
            <a:off x="7077075" y="2536825"/>
            <a:ext cx="179388" cy="179388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1" name="AutoShape 131"/>
          <p:cNvSpPr>
            <a:spLocks noChangeArrowheads="1"/>
          </p:cNvSpPr>
          <p:nvPr/>
        </p:nvSpPr>
        <p:spPr bwMode="auto">
          <a:xfrm>
            <a:off x="6675438" y="2349500"/>
            <a:ext cx="179387" cy="179388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2" name="AutoShape 132"/>
          <p:cNvSpPr>
            <a:spLocks noChangeArrowheads="1"/>
          </p:cNvSpPr>
          <p:nvPr/>
        </p:nvSpPr>
        <p:spPr bwMode="auto">
          <a:xfrm>
            <a:off x="6251575" y="1738313"/>
            <a:ext cx="179388" cy="179387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35653" name="Object 133"/>
          <p:cNvGraphicFramePr>
            <a:graphicFrameLocks noChangeAspect="1"/>
          </p:cNvGraphicFramePr>
          <p:nvPr/>
        </p:nvGraphicFramePr>
        <p:xfrm>
          <a:off x="7451725" y="1701800"/>
          <a:ext cx="1008063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7" name="Формула" r:id="rId5" imgW="11845440" imgH="11845440" progId="Equation.3">
                  <p:embed/>
                </p:oleObj>
              </mc:Choice>
              <mc:Fallback>
                <p:oleObj name="Формула" r:id="rId5" imgW="11845440" imgH="11845440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1701800"/>
                        <a:ext cx="1008063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56" name="Freeform 136"/>
          <p:cNvSpPr>
            <a:spLocks/>
          </p:cNvSpPr>
          <p:nvPr/>
        </p:nvSpPr>
        <p:spPr bwMode="auto">
          <a:xfrm>
            <a:off x="5318125" y="441325"/>
            <a:ext cx="1204913" cy="2625725"/>
          </a:xfrm>
          <a:custGeom>
            <a:avLst/>
            <a:gdLst/>
            <a:ahLst/>
            <a:cxnLst>
              <a:cxn ang="0">
                <a:pos x="759" y="0"/>
              </a:cxn>
              <a:cxn ang="0">
                <a:pos x="669" y="763"/>
              </a:cxn>
              <a:cxn ang="0">
                <a:pos x="548" y="1450"/>
              </a:cxn>
              <a:cxn ang="0">
                <a:pos x="394" y="1652"/>
              </a:cxn>
              <a:cxn ang="0">
                <a:pos x="221" y="1440"/>
              </a:cxn>
              <a:cxn ang="0">
                <a:pos x="106" y="759"/>
              </a:cxn>
              <a:cxn ang="0">
                <a:pos x="0" y="0"/>
              </a:cxn>
            </a:cxnLst>
            <a:rect l="0" t="0" r="r" b="b"/>
            <a:pathLst>
              <a:path w="759" h="1654">
                <a:moveTo>
                  <a:pt x="759" y="0"/>
                </a:moveTo>
                <a:cubicBezTo>
                  <a:pt x="746" y="127"/>
                  <a:pt x="704" y="521"/>
                  <a:pt x="669" y="763"/>
                </a:cubicBezTo>
                <a:cubicBezTo>
                  <a:pt x="634" y="1005"/>
                  <a:pt x="594" y="1302"/>
                  <a:pt x="548" y="1450"/>
                </a:cubicBezTo>
                <a:cubicBezTo>
                  <a:pt x="498" y="1584"/>
                  <a:pt x="448" y="1654"/>
                  <a:pt x="394" y="1652"/>
                </a:cubicBezTo>
                <a:cubicBezTo>
                  <a:pt x="340" y="1650"/>
                  <a:pt x="269" y="1589"/>
                  <a:pt x="221" y="1440"/>
                </a:cubicBezTo>
                <a:cubicBezTo>
                  <a:pt x="155" y="1315"/>
                  <a:pt x="147" y="998"/>
                  <a:pt x="106" y="759"/>
                </a:cubicBezTo>
                <a:cubicBezTo>
                  <a:pt x="69" y="519"/>
                  <a:pt x="22" y="158"/>
                  <a:pt x="0" y="0"/>
                </a:cubicBezTo>
              </a:path>
            </a:pathLst>
          </a:custGeom>
          <a:noFill/>
          <a:ln w="8890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57" name="Text Box 137"/>
          <p:cNvSpPr txBox="1">
            <a:spLocks noChangeArrowheads="1"/>
          </p:cNvSpPr>
          <p:nvPr/>
        </p:nvSpPr>
        <p:spPr bwMode="auto">
          <a:xfrm>
            <a:off x="6516688" y="765175"/>
            <a:ext cx="3060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FF0066"/>
                </a:solidFill>
              </a:rPr>
              <a:t>у=3</a:t>
            </a:r>
            <a:r>
              <a:rPr lang="ru-RU" sz="3200" b="1" i="1">
                <a:solidFill>
                  <a:srgbClr val="FF0066"/>
                </a:solidFill>
                <a:cs typeface="Arial" pitchFamily="34" charset="0"/>
              </a:rPr>
              <a:t>х</a:t>
            </a:r>
            <a:r>
              <a:rPr lang="en-US" sz="3200" b="1" i="1">
                <a:solidFill>
                  <a:srgbClr val="FF0066"/>
                </a:solidFill>
                <a:cs typeface="Arial" pitchFamily="34" charset="0"/>
              </a:rPr>
              <a:t>²</a:t>
            </a:r>
          </a:p>
        </p:txBody>
      </p:sp>
      <p:sp>
        <p:nvSpPr>
          <p:cNvPr id="235662" name="Freeform 142"/>
          <p:cNvSpPr>
            <a:spLocks/>
          </p:cNvSpPr>
          <p:nvPr/>
        </p:nvSpPr>
        <p:spPr bwMode="auto">
          <a:xfrm>
            <a:off x="6340475" y="1908175"/>
            <a:ext cx="30163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" y="768"/>
              </a:cxn>
            </a:cxnLst>
            <a:rect l="0" t="0" r="r" b="b"/>
            <a:pathLst>
              <a:path w="19" h="768">
                <a:moveTo>
                  <a:pt x="0" y="0"/>
                </a:moveTo>
                <a:lnTo>
                  <a:pt x="19" y="768"/>
                </a:lnTo>
              </a:path>
            </a:pathLst>
          </a:custGeom>
          <a:noFill/>
          <a:ln w="76200" cap="rnd">
            <a:solidFill>
              <a:srgbClr val="006600"/>
            </a:solidFill>
            <a:prstDash val="sysDot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63" name="Freeform 143"/>
          <p:cNvSpPr>
            <a:spLocks/>
          </p:cNvSpPr>
          <p:nvPr/>
        </p:nvSpPr>
        <p:spPr bwMode="auto">
          <a:xfrm>
            <a:off x="5940425" y="1822450"/>
            <a:ext cx="414338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61" y="0"/>
              </a:cxn>
            </a:cxnLst>
            <a:rect l="0" t="0" r="r" b="b"/>
            <a:pathLst>
              <a:path w="261" h="8">
                <a:moveTo>
                  <a:pt x="0" y="8"/>
                </a:moveTo>
                <a:lnTo>
                  <a:pt x="261" y="0"/>
                </a:lnTo>
              </a:path>
            </a:pathLst>
          </a:custGeom>
          <a:noFill/>
          <a:ln w="76200" cap="rnd">
            <a:solidFill>
              <a:srgbClr val="006600"/>
            </a:solidFill>
            <a:prstDash val="sysDot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65" name="Text Box 145"/>
          <p:cNvSpPr txBox="1">
            <a:spLocks noChangeArrowheads="1"/>
          </p:cNvSpPr>
          <p:nvPr/>
        </p:nvSpPr>
        <p:spPr bwMode="auto">
          <a:xfrm>
            <a:off x="6372225" y="1557338"/>
            <a:ext cx="1309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</a:rPr>
              <a:t>(1;3)</a:t>
            </a:r>
          </a:p>
        </p:txBody>
      </p:sp>
      <p:sp>
        <p:nvSpPr>
          <p:cNvPr id="235668" name="AutoShape 148"/>
          <p:cNvSpPr>
            <a:spLocks noChangeArrowheads="1"/>
          </p:cNvSpPr>
          <p:nvPr/>
        </p:nvSpPr>
        <p:spPr bwMode="auto">
          <a:xfrm>
            <a:off x="5445125" y="1758950"/>
            <a:ext cx="179388" cy="179388"/>
          </a:xfrm>
          <a:prstGeom prst="flowChartConnector">
            <a:avLst/>
          </a:prstGeom>
          <a:gradFill rotWithShape="1">
            <a:gsLst>
              <a:gs pos="0">
                <a:srgbClr val="FF3399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5" name="AutoShape 135"/>
          <p:cNvSpPr>
            <a:spLocks noChangeArrowheads="1"/>
          </p:cNvSpPr>
          <p:nvPr/>
        </p:nvSpPr>
        <p:spPr bwMode="auto">
          <a:xfrm>
            <a:off x="5848350" y="2967038"/>
            <a:ext cx="179388" cy="179387"/>
          </a:xfrm>
          <a:prstGeom prst="flowChartConnector">
            <a:avLst/>
          </a:prstGeom>
          <a:gradFill rotWithShape="1">
            <a:gsLst>
              <a:gs pos="0">
                <a:srgbClr val="FF3399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54" name="AutoShape 134"/>
          <p:cNvSpPr>
            <a:spLocks noChangeArrowheads="1"/>
          </p:cNvSpPr>
          <p:nvPr/>
        </p:nvSpPr>
        <p:spPr bwMode="auto">
          <a:xfrm>
            <a:off x="6257925" y="1735138"/>
            <a:ext cx="179388" cy="179387"/>
          </a:xfrm>
          <a:prstGeom prst="flowChartConnector">
            <a:avLst/>
          </a:prstGeom>
          <a:gradFill rotWithShape="1">
            <a:gsLst>
              <a:gs pos="0">
                <a:srgbClr val="FF3399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64" name="Oval 144"/>
          <p:cNvSpPr>
            <a:spLocks noChangeArrowheads="1"/>
          </p:cNvSpPr>
          <p:nvPr/>
        </p:nvSpPr>
        <p:spPr bwMode="auto">
          <a:xfrm>
            <a:off x="6257925" y="1735138"/>
            <a:ext cx="179388" cy="1793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3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3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3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3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3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3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3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3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3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23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23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3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23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23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3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23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23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23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500"/>
                                        <p:tgtEl>
                                          <p:spTgt spid="23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235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23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23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23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5" grpId="0"/>
      <p:bldP spid="235526" grpId="0" animBg="1"/>
      <p:bldP spid="235527" grpId="0"/>
      <p:bldP spid="235554" grpId="0"/>
      <p:bldP spid="235555" grpId="0"/>
      <p:bldP spid="235556" grpId="0"/>
      <p:bldP spid="235557" grpId="0"/>
      <p:bldP spid="235558" grpId="0"/>
      <p:bldP spid="235559" grpId="0"/>
      <p:bldP spid="235560" grpId="0"/>
      <p:bldP spid="235561" grpId="0"/>
      <p:bldP spid="235576" grpId="0"/>
      <p:bldP spid="235577" grpId="0"/>
      <p:bldP spid="235578" grpId="0"/>
      <p:bldP spid="235579" grpId="0"/>
      <p:bldP spid="235580" grpId="0" animBg="1"/>
      <p:bldP spid="235581" grpId="0"/>
      <p:bldP spid="235582" grpId="0" animBg="1"/>
      <p:bldP spid="235583" grpId="0"/>
      <p:bldP spid="235584" grpId="0"/>
      <p:bldP spid="235596" grpId="0"/>
      <p:bldP spid="235597" grpId="0"/>
      <p:bldP spid="235598" grpId="0"/>
      <p:bldP spid="235599" grpId="0"/>
      <p:bldP spid="235645" grpId="0" animBg="1"/>
      <p:bldP spid="235646" grpId="0" animBg="1"/>
      <p:bldP spid="235647" grpId="0" animBg="1"/>
      <p:bldP spid="235648" grpId="0" animBg="1"/>
      <p:bldP spid="235649" grpId="0" animBg="1"/>
      <p:bldP spid="235650" grpId="0" animBg="1"/>
      <p:bldP spid="235651" grpId="0" animBg="1"/>
      <p:bldP spid="235652" grpId="0" animBg="1"/>
      <p:bldP spid="235656" grpId="0" animBg="1"/>
      <p:bldP spid="235657" grpId="0"/>
      <p:bldP spid="235662" grpId="0" animBg="1"/>
      <p:bldP spid="235663" grpId="0" animBg="1"/>
      <p:bldP spid="235668" grpId="0" animBg="1"/>
      <p:bldP spid="235655" grpId="0" animBg="1"/>
      <p:bldP spid="235654" grpId="0" animBg="1"/>
      <p:bldP spid="2356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1511300" y="2747963"/>
            <a:ext cx="21605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000000"/>
                </a:solidFill>
              </a:rPr>
              <a:t>f</a:t>
            </a:r>
            <a:r>
              <a:rPr lang="en-US" sz="4800" i="1">
                <a:solidFill>
                  <a:srgbClr val="000000"/>
                </a:solidFill>
              </a:rPr>
              <a:t>(x)=</a:t>
            </a:r>
            <a:endParaRPr lang="ru-RU" sz="4800" b="1" i="1">
              <a:solidFill>
                <a:srgbClr val="000000"/>
              </a:solidFill>
            </a:endParaRP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3313113" y="2349500"/>
            <a:ext cx="5219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00"/>
                </a:solidFill>
              </a:rPr>
              <a:t>-</a:t>
            </a:r>
            <a:r>
              <a:rPr lang="en-US" sz="4400" b="1" i="1">
                <a:solidFill>
                  <a:srgbClr val="000000"/>
                </a:solidFill>
              </a:rPr>
              <a:t>x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²,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если -2≤х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≤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3313113" y="2889250"/>
            <a:ext cx="432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00"/>
                </a:solidFill>
              </a:rPr>
              <a:t>     ,если 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х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&gt;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/>
        </p:nvGraphicFramePr>
        <p:xfrm>
          <a:off x="2930525" y="2389188"/>
          <a:ext cx="11017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4" name="Формула" r:id="rId3" imgW="164885" imgH="215619" progId="Equation.3">
                  <p:embed/>
                </p:oleObj>
              </mc:Choice>
              <mc:Fallback>
                <p:oleObj name="Формула" r:id="rId3" imgW="164885" imgH="21561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2389188"/>
                        <a:ext cx="11017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1150938" y="1527175"/>
            <a:ext cx="72009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solidFill>
                  <a:schemeClr val="bg1"/>
                </a:solidFill>
              </a:rPr>
              <a:t>Постройте график функции</a:t>
            </a:r>
          </a:p>
          <a:p>
            <a:pPr>
              <a:spcBef>
                <a:spcPct val="50000"/>
              </a:spcBef>
            </a:pPr>
            <a:endParaRPr lang="ru-RU" sz="3600" b="1" i="1" dirty="0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</a:pPr>
            <a:endParaRPr lang="ru-RU" sz="3600" b="1" i="1" dirty="0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3600" b="1" i="1" dirty="0">
                <a:solidFill>
                  <a:schemeClr val="bg1"/>
                </a:solidFill>
              </a:rPr>
              <a:t>и опишите её свойства.</a:t>
            </a:r>
          </a:p>
        </p:txBody>
      </p:sp>
      <p:grpSp>
        <p:nvGrpSpPr>
          <p:cNvPr id="207887" name="Group 15"/>
          <p:cNvGrpSpPr>
            <a:grpSpLocks/>
          </p:cNvGrpSpPr>
          <p:nvPr/>
        </p:nvGrpSpPr>
        <p:grpSpPr bwMode="auto">
          <a:xfrm>
            <a:off x="3563938" y="2852738"/>
            <a:ext cx="431800" cy="981075"/>
            <a:chOff x="1202" y="2192"/>
            <a:chExt cx="272" cy="618"/>
          </a:xfrm>
        </p:grpSpPr>
        <p:sp>
          <p:nvSpPr>
            <p:cNvPr id="207883" name="Text Box 11"/>
            <p:cNvSpPr txBox="1">
              <a:spLocks noChangeArrowheads="1"/>
            </p:cNvSpPr>
            <p:nvPr/>
          </p:nvSpPr>
          <p:spPr bwMode="auto">
            <a:xfrm>
              <a:off x="1202" y="240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000000"/>
                  </a:solidFill>
                </a:rPr>
                <a:t>х</a:t>
              </a:r>
              <a:endParaRPr lang="ru-RU" sz="3600" i="1">
                <a:solidFill>
                  <a:srgbClr val="000000"/>
                </a:solidFill>
              </a:endParaRPr>
            </a:p>
          </p:txBody>
        </p:sp>
        <p:sp>
          <p:nvSpPr>
            <p:cNvPr id="207884" name="Text Box 12"/>
            <p:cNvSpPr txBox="1">
              <a:spLocks noChangeArrowheads="1"/>
            </p:cNvSpPr>
            <p:nvPr/>
          </p:nvSpPr>
          <p:spPr bwMode="auto">
            <a:xfrm>
              <a:off x="1202" y="2192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000000"/>
                  </a:solidFill>
                </a:rPr>
                <a:t>1</a:t>
              </a:r>
              <a:endParaRPr lang="ru-RU" sz="3600" i="1">
                <a:solidFill>
                  <a:srgbClr val="000000"/>
                </a:solidFill>
              </a:endParaRPr>
            </a:p>
          </p:txBody>
        </p:sp>
        <p:sp>
          <p:nvSpPr>
            <p:cNvPr id="207885" name="Line 13"/>
            <p:cNvSpPr>
              <a:spLocks noChangeShapeType="1"/>
            </p:cNvSpPr>
            <p:nvPr/>
          </p:nvSpPr>
          <p:spPr bwMode="auto">
            <a:xfrm>
              <a:off x="1247" y="2517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6389688" y="1449388"/>
            <a:ext cx="2447925" cy="4860925"/>
          </a:xfrm>
          <a:prstGeom prst="rect">
            <a:avLst/>
          </a:prstGeom>
          <a:solidFill>
            <a:srgbClr val="FF00FF">
              <a:alpha val="28000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5183188" y="1449388"/>
            <a:ext cx="1223962" cy="4860925"/>
          </a:xfrm>
          <a:prstGeom prst="rect">
            <a:avLst/>
          </a:prstGeom>
          <a:solidFill>
            <a:srgbClr val="FF99CC">
              <a:alpha val="53999"/>
            </a:srgbClr>
          </a:solidFill>
          <a:ln w="9525">
            <a:solidFill>
              <a:srgbClr val="FF99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5937250" y="324961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grpSp>
        <p:nvGrpSpPr>
          <p:cNvPr id="208901" name="Group 5"/>
          <p:cNvGrpSpPr>
            <a:grpSpLocks/>
          </p:cNvGrpSpPr>
          <p:nvPr/>
        </p:nvGrpSpPr>
        <p:grpSpPr bwMode="auto">
          <a:xfrm>
            <a:off x="3492500" y="1506538"/>
            <a:ext cx="4997450" cy="4803775"/>
            <a:chOff x="2409" y="203"/>
            <a:chExt cx="3148" cy="3026"/>
          </a:xfrm>
        </p:grpSpPr>
        <p:sp>
          <p:nvSpPr>
            <p:cNvPr id="208902" name="Freeform 6"/>
            <p:cNvSpPr>
              <a:spLocks/>
            </p:cNvSpPr>
            <p:nvPr/>
          </p:nvSpPr>
          <p:spPr bwMode="auto">
            <a:xfrm>
              <a:off x="2426" y="211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3" name="Freeform 7"/>
            <p:cNvSpPr>
              <a:spLocks/>
            </p:cNvSpPr>
            <p:nvPr/>
          </p:nvSpPr>
          <p:spPr bwMode="auto">
            <a:xfrm>
              <a:off x="2409" y="2945"/>
              <a:ext cx="312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4" name="Freeform 8"/>
            <p:cNvSpPr>
              <a:spLocks/>
            </p:cNvSpPr>
            <p:nvPr/>
          </p:nvSpPr>
          <p:spPr bwMode="auto">
            <a:xfrm>
              <a:off x="2677" y="211"/>
              <a:ext cx="8" cy="29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994"/>
                </a:cxn>
              </a:cxnLst>
              <a:rect l="0" t="0" r="r" b="b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5" name="Line 9"/>
            <p:cNvSpPr>
              <a:spLocks noChangeShapeType="1"/>
            </p:cNvSpPr>
            <p:nvPr/>
          </p:nvSpPr>
          <p:spPr bwMode="auto">
            <a:xfrm>
              <a:off x="2426" y="2704"/>
              <a:ext cx="3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6" name="Freeform 10"/>
            <p:cNvSpPr>
              <a:spLocks/>
            </p:cNvSpPr>
            <p:nvPr/>
          </p:nvSpPr>
          <p:spPr bwMode="auto">
            <a:xfrm>
              <a:off x="2426" y="3203"/>
              <a:ext cx="312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7" name="Freeform 11"/>
            <p:cNvSpPr>
              <a:spLocks/>
            </p:cNvSpPr>
            <p:nvPr/>
          </p:nvSpPr>
          <p:spPr bwMode="auto">
            <a:xfrm>
              <a:off x="2418" y="2450"/>
              <a:ext cx="313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8" name="Freeform 12"/>
            <p:cNvSpPr>
              <a:spLocks/>
            </p:cNvSpPr>
            <p:nvPr/>
          </p:nvSpPr>
          <p:spPr bwMode="auto">
            <a:xfrm>
              <a:off x="2426" y="2205"/>
              <a:ext cx="313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09" name="Freeform 13"/>
            <p:cNvSpPr>
              <a:spLocks/>
            </p:cNvSpPr>
            <p:nvPr/>
          </p:nvSpPr>
          <p:spPr bwMode="auto">
            <a:xfrm>
              <a:off x="2409" y="1955"/>
              <a:ext cx="3132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32" y="8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0" name="Freeform 14"/>
            <p:cNvSpPr>
              <a:spLocks/>
            </p:cNvSpPr>
            <p:nvPr/>
          </p:nvSpPr>
          <p:spPr bwMode="auto">
            <a:xfrm>
              <a:off x="2434" y="1444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1" name="Freeform 15"/>
            <p:cNvSpPr>
              <a:spLocks/>
            </p:cNvSpPr>
            <p:nvPr/>
          </p:nvSpPr>
          <p:spPr bwMode="auto">
            <a:xfrm>
              <a:off x="2426" y="1207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2" name="Freeform 16"/>
            <p:cNvSpPr>
              <a:spLocks/>
            </p:cNvSpPr>
            <p:nvPr/>
          </p:nvSpPr>
          <p:spPr bwMode="auto">
            <a:xfrm>
              <a:off x="2426" y="949"/>
              <a:ext cx="3123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3" y="8"/>
                </a:cxn>
              </a:cxnLst>
              <a:rect l="0" t="0" r="r" b="b"/>
              <a:pathLst>
                <a:path w="3123" h="8">
                  <a:moveTo>
                    <a:pt x="0" y="0"/>
                  </a:moveTo>
                  <a:lnTo>
                    <a:pt x="3123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3" name="Freeform 17"/>
            <p:cNvSpPr>
              <a:spLocks/>
            </p:cNvSpPr>
            <p:nvPr/>
          </p:nvSpPr>
          <p:spPr bwMode="auto">
            <a:xfrm>
              <a:off x="2426" y="708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4" name="Freeform 18"/>
            <p:cNvSpPr>
              <a:spLocks/>
            </p:cNvSpPr>
            <p:nvPr/>
          </p:nvSpPr>
          <p:spPr bwMode="auto">
            <a:xfrm>
              <a:off x="2434" y="446"/>
              <a:ext cx="3115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5" name="Freeform 19"/>
            <p:cNvSpPr>
              <a:spLocks/>
            </p:cNvSpPr>
            <p:nvPr/>
          </p:nvSpPr>
          <p:spPr bwMode="auto">
            <a:xfrm>
              <a:off x="2426" y="210"/>
              <a:ext cx="3115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6" name="Freeform 20"/>
            <p:cNvSpPr>
              <a:spLocks/>
            </p:cNvSpPr>
            <p:nvPr/>
          </p:nvSpPr>
          <p:spPr bwMode="auto">
            <a:xfrm>
              <a:off x="2937" y="203"/>
              <a:ext cx="8" cy="302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026"/>
                </a:cxn>
              </a:cxnLst>
              <a:rect l="0" t="0" r="r" b="b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7" name="Freeform 21"/>
            <p:cNvSpPr>
              <a:spLocks/>
            </p:cNvSpPr>
            <p:nvPr/>
          </p:nvSpPr>
          <p:spPr bwMode="auto">
            <a:xfrm>
              <a:off x="3198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8" name="Freeform 22"/>
            <p:cNvSpPr>
              <a:spLocks/>
            </p:cNvSpPr>
            <p:nvPr/>
          </p:nvSpPr>
          <p:spPr bwMode="auto">
            <a:xfrm>
              <a:off x="3470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19" name="Freeform 23"/>
            <p:cNvSpPr>
              <a:spLocks/>
            </p:cNvSpPr>
            <p:nvPr/>
          </p:nvSpPr>
          <p:spPr bwMode="auto">
            <a:xfrm>
              <a:off x="3707" y="219"/>
              <a:ext cx="9" cy="301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010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20" name="Freeform 24"/>
            <p:cNvSpPr>
              <a:spLocks/>
            </p:cNvSpPr>
            <p:nvPr/>
          </p:nvSpPr>
          <p:spPr bwMode="auto">
            <a:xfrm>
              <a:off x="4241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21" name="Freeform 25"/>
            <p:cNvSpPr>
              <a:spLocks/>
            </p:cNvSpPr>
            <p:nvPr/>
          </p:nvSpPr>
          <p:spPr bwMode="auto">
            <a:xfrm>
              <a:off x="4494" y="20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22" name="Freeform 26"/>
            <p:cNvSpPr>
              <a:spLocks/>
            </p:cNvSpPr>
            <p:nvPr/>
          </p:nvSpPr>
          <p:spPr bwMode="auto">
            <a:xfrm>
              <a:off x="4762" y="219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23" name="Freeform 27"/>
            <p:cNvSpPr>
              <a:spLocks/>
            </p:cNvSpPr>
            <p:nvPr/>
          </p:nvSpPr>
          <p:spPr bwMode="auto">
            <a:xfrm>
              <a:off x="5012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8924" name="Freeform 28"/>
            <p:cNvSpPr>
              <a:spLocks/>
            </p:cNvSpPr>
            <p:nvPr/>
          </p:nvSpPr>
          <p:spPr bwMode="auto">
            <a:xfrm>
              <a:off x="5284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8172450" y="32496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х</a:t>
            </a:r>
          </a:p>
        </p:txBody>
      </p:sp>
      <p:sp>
        <p:nvSpPr>
          <p:cNvPr id="208926" name="Text Box 30"/>
          <p:cNvSpPr txBox="1">
            <a:spLocks noChangeArrowheads="1"/>
          </p:cNvSpPr>
          <p:nvPr/>
        </p:nvSpPr>
        <p:spPr bwMode="auto">
          <a:xfrm>
            <a:off x="5608638" y="14446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у</a:t>
            </a:r>
          </a:p>
        </p:txBody>
      </p:sp>
      <p:sp>
        <p:nvSpPr>
          <p:cNvPr id="208927" name="Line 31"/>
          <p:cNvSpPr>
            <a:spLocks noChangeShapeType="1"/>
          </p:cNvSpPr>
          <p:nvPr/>
        </p:nvSpPr>
        <p:spPr bwMode="auto">
          <a:xfrm flipH="1" flipV="1">
            <a:off x="5969000" y="1517650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28" name="Text Box 32"/>
          <p:cNvSpPr txBox="1">
            <a:spLocks noChangeArrowheads="1"/>
          </p:cNvSpPr>
          <p:nvPr/>
        </p:nvSpPr>
        <p:spPr bwMode="auto">
          <a:xfrm>
            <a:off x="5938838" y="37893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08929" name="Text Box 33"/>
          <p:cNvSpPr txBox="1">
            <a:spLocks noChangeArrowheads="1"/>
          </p:cNvSpPr>
          <p:nvPr/>
        </p:nvSpPr>
        <p:spPr bwMode="auto">
          <a:xfrm>
            <a:off x="2052638" y="3789363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                                   </a:t>
            </a:r>
            <a:r>
              <a:rPr lang="ru-RU" sz="2400" b="1"/>
              <a:t>-3  -2  -1</a:t>
            </a:r>
          </a:p>
        </p:txBody>
      </p:sp>
      <p:sp>
        <p:nvSpPr>
          <p:cNvPr id="208930" name="Line 34"/>
          <p:cNvSpPr>
            <a:spLocks noChangeShapeType="1"/>
          </p:cNvSpPr>
          <p:nvPr/>
        </p:nvSpPr>
        <p:spPr bwMode="auto">
          <a:xfrm>
            <a:off x="3492500" y="3892550"/>
            <a:ext cx="4930775" cy="0"/>
          </a:xfrm>
          <a:prstGeom prst="line">
            <a:avLst/>
          </a:prstGeom>
          <a:noFill/>
          <a:ln w="9525" cap="rnd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31" name="Line 35"/>
          <p:cNvSpPr>
            <a:spLocks noChangeShapeType="1"/>
          </p:cNvSpPr>
          <p:nvPr/>
        </p:nvSpPr>
        <p:spPr bwMode="auto">
          <a:xfrm>
            <a:off x="3492500" y="3860800"/>
            <a:ext cx="50403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33" name="Text Box 37"/>
          <p:cNvSpPr txBox="1">
            <a:spLocks noChangeArrowheads="1"/>
          </p:cNvSpPr>
          <p:nvPr/>
        </p:nvSpPr>
        <p:spPr bwMode="auto">
          <a:xfrm>
            <a:off x="4032250" y="3789363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-4</a:t>
            </a:r>
          </a:p>
        </p:txBody>
      </p:sp>
      <p:sp>
        <p:nvSpPr>
          <p:cNvPr id="208934" name="Oval 38"/>
          <p:cNvSpPr>
            <a:spLocks noChangeArrowheads="1"/>
          </p:cNvSpPr>
          <p:nvPr/>
        </p:nvSpPr>
        <p:spPr bwMode="auto">
          <a:xfrm rot="10800000">
            <a:off x="5867400" y="3789363"/>
            <a:ext cx="180975" cy="179387"/>
          </a:xfrm>
          <a:prstGeom prst="ellipse">
            <a:avLst/>
          </a:prstGeom>
          <a:gradFill rotWithShape="1">
            <a:gsLst>
              <a:gs pos="0">
                <a:srgbClr val="6666FF">
                  <a:gamma/>
                  <a:shade val="4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35" name="Oval 39"/>
          <p:cNvSpPr>
            <a:spLocks noChangeArrowheads="1"/>
          </p:cNvSpPr>
          <p:nvPr/>
        </p:nvSpPr>
        <p:spPr bwMode="auto">
          <a:xfrm rot="10800000">
            <a:off x="5449888" y="4195763"/>
            <a:ext cx="180975" cy="179387"/>
          </a:xfrm>
          <a:prstGeom prst="ellipse">
            <a:avLst/>
          </a:prstGeom>
          <a:gradFill rotWithShape="1">
            <a:gsLst>
              <a:gs pos="0">
                <a:srgbClr val="6666FF">
                  <a:gamma/>
                  <a:shade val="4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36" name="Oval 40"/>
          <p:cNvSpPr>
            <a:spLocks noChangeArrowheads="1"/>
          </p:cNvSpPr>
          <p:nvPr/>
        </p:nvSpPr>
        <p:spPr bwMode="auto">
          <a:xfrm rot="10800000">
            <a:off x="6697663" y="5337175"/>
            <a:ext cx="180975" cy="179388"/>
          </a:xfrm>
          <a:prstGeom prst="ellipse">
            <a:avLst/>
          </a:prstGeom>
          <a:gradFill rotWithShape="1">
            <a:gsLst>
              <a:gs pos="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37" name="Freeform 41"/>
          <p:cNvSpPr>
            <a:spLocks/>
          </p:cNvSpPr>
          <p:nvPr/>
        </p:nvSpPr>
        <p:spPr bwMode="auto">
          <a:xfrm rot="10800000">
            <a:off x="5003800" y="3897313"/>
            <a:ext cx="1908175" cy="2016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4" y="896"/>
              </a:cxn>
              <a:cxn ang="0">
                <a:pos x="384" y="1424"/>
              </a:cxn>
              <a:cxn ang="0">
                <a:pos x="584" y="1600"/>
              </a:cxn>
              <a:cxn ang="0">
                <a:pos x="776" y="1416"/>
              </a:cxn>
              <a:cxn ang="0">
                <a:pos x="968" y="888"/>
              </a:cxn>
              <a:cxn ang="0">
                <a:pos x="1152" y="8"/>
              </a:cxn>
            </a:cxnLst>
            <a:rect l="0" t="0" r="r" b="b"/>
            <a:pathLst>
              <a:path w="1152" h="1601">
                <a:moveTo>
                  <a:pt x="0" y="0"/>
                </a:moveTo>
                <a:cubicBezTo>
                  <a:pt x="31" y="149"/>
                  <a:pt x="120" y="659"/>
                  <a:pt x="184" y="896"/>
                </a:cubicBezTo>
                <a:cubicBezTo>
                  <a:pt x="248" y="1133"/>
                  <a:pt x="317" y="1307"/>
                  <a:pt x="384" y="1424"/>
                </a:cubicBezTo>
                <a:cubicBezTo>
                  <a:pt x="451" y="1541"/>
                  <a:pt x="519" y="1601"/>
                  <a:pt x="584" y="1600"/>
                </a:cubicBezTo>
                <a:cubicBezTo>
                  <a:pt x="649" y="1599"/>
                  <a:pt x="712" y="1535"/>
                  <a:pt x="776" y="1416"/>
                </a:cubicBezTo>
                <a:cubicBezTo>
                  <a:pt x="840" y="1297"/>
                  <a:pt x="905" y="1123"/>
                  <a:pt x="968" y="888"/>
                </a:cubicBezTo>
                <a:cubicBezTo>
                  <a:pt x="1031" y="653"/>
                  <a:pt x="1114" y="191"/>
                  <a:pt x="1152" y="8"/>
                </a:cubicBezTo>
              </a:path>
            </a:pathLst>
          </a:custGeom>
          <a:noFill/>
          <a:ln w="88900" cap="flat" cmpd="sng">
            <a:solidFill>
              <a:srgbClr val="0000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38" name="Text Box 42"/>
          <p:cNvSpPr txBox="1">
            <a:spLocks noChangeArrowheads="1"/>
          </p:cNvSpPr>
          <p:nvPr/>
        </p:nvSpPr>
        <p:spPr bwMode="auto">
          <a:xfrm>
            <a:off x="5938838" y="4052888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-1</a:t>
            </a:r>
          </a:p>
        </p:txBody>
      </p:sp>
      <p:sp>
        <p:nvSpPr>
          <p:cNvPr id="208939" name="Text Box 43"/>
          <p:cNvSpPr txBox="1">
            <a:spLocks noChangeArrowheads="1"/>
          </p:cNvSpPr>
          <p:nvPr/>
        </p:nvSpPr>
        <p:spPr bwMode="auto">
          <a:xfrm>
            <a:off x="5938838" y="5313363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-4</a:t>
            </a:r>
          </a:p>
        </p:txBody>
      </p:sp>
      <p:sp>
        <p:nvSpPr>
          <p:cNvPr id="208940" name="Text Box 44"/>
          <p:cNvSpPr txBox="1">
            <a:spLocks noChangeArrowheads="1"/>
          </p:cNvSpPr>
          <p:nvPr/>
        </p:nvSpPr>
        <p:spPr bwMode="auto">
          <a:xfrm>
            <a:off x="5834063" y="3789363"/>
            <a:ext cx="485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   1   2   3  </a:t>
            </a:r>
          </a:p>
        </p:txBody>
      </p:sp>
      <p:sp>
        <p:nvSpPr>
          <p:cNvPr id="208941" name="Text Box 45"/>
          <p:cNvSpPr txBox="1">
            <a:spLocks noChangeArrowheads="1"/>
          </p:cNvSpPr>
          <p:nvPr/>
        </p:nvSpPr>
        <p:spPr bwMode="auto">
          <a:xfrm>
            <a:off x="5937250" y="202565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4</a:t>
            </a:r>
          </a:p>
        </p:txBody>
      </p:sp>
      <p:sp>
        <p:nvSpPr>
          <p:cNvPr id="208943" name="Text Box 47"/>
          <p:cNvSpPr txBox="1">
            <a:spLocks noChangeArrowheads="1"/>
          </p:cNvSpPr>
          <p:nvPr/>
        </p:nvSpPr>
        <p:spPr bwMode="auto">
          <a:xfrm>
            <a:off x="1476375" y="407988"/>
            <a:ext cx="21605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000000"/>
                </a:solidFill>
              </a:rPr>
              <a:t>f</a:t>
            </a:r>
            <a:r>
              <a:rPr lang="en-US" sz="4800" i="1">
                <a:solidFill>
                  <a:srgbClr val="000000"/>
                </a:solidFill>
              </a:rPr>
              <a:t>(x)=</a:t>
            </a:r>
            <a:endParaRPr lang="ru-RU" sz="4800" b="1" i="1">
              <a:solidFill>
                <a:srgbClr val="000000"/>
              </a:solidFill>
            </a:endParaRPr>
          </a:p>
        </p:txBody>
      </p:sp>
      <p:sp>
        <p:nvSpPr>
          <p:cNvPr id="208944" name="Text Box 48"/>
          <p:cNvSpPr txBox="1">
            <a:spLocks noChangeArrowheads="1"/>
          </p:cNvSpPr>
          <p:nvPr/>
        </p:nvSpPr>
        <p:spPr bwMode="auto">
          <a:xfrm>
            <a:off x="3278188" y="9525"/>
            <a:ext cx="5219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00"/>
                </a:solidFill>
              </a:rPr>
              <a:t>-</a:t>
            </a:r>
            <a:r>
              <a:rPr lang="en-US" sz="4400" b="1" i="1">
                <a:solidFill>
                  <a:srgbClr val="000000"/>
                </a:solidFill>
              </a:rPr>
              <a:t>x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²,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если -2≤х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≤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8945" name="Text Box 49"/>
          <p:cNvSpPr txBox="1">
            <a:spLocks noChangeArrowheads="1"/>
          </p:cNvSpPr>
          <p:nvPr/>
        </p:nvSpPr>
        <p:spPr bwMode="auto">
          <a:xfrm>
            <a:off x="3278188" y="549275"/>
            <a:ext cx="432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0000"/>
                </a:solidFill>
              </a:rPr>
              <a:t>     ,если 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х</a:t>
            </a:r>
            <a:r>
              <a:rPr lang="en-US" sz="4400" b="1" i="1">
                <a:solidFill>
                  <a:srgbClr val="000000"/>
                </a:solidFill>
                <a:cs typeface="Arial" pitchFamily="34" charset="0"/>
              </a:rPr>
              <a:t>&gt;</a:t>
            </a:r>
            <a:r>
              <a:rPr lang="ru-RU" sz="4400" b="1" i="1">
                <a:solidFill>
                  <a:srgbClr val="00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208946" name="Object 50"/>
          <p:cNvGraphicFramePr>
            <a:graphicFrameLocks noChangeAspect="1"/>
          </p:cNvGraphicFramePr>
          <p:nvPr/>
        </p:nvGraphicFramePr>
        <p:xfrm>
          <a:off x="2895600" y="49213"/>
          <a:ext cx="11017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53" name="Формула" r:id="rId3" imgW="164885" imgH="215619" progId="Equation.3">
                  <p:embed/>
                </p:oleObj>
              </mc:Choice>
              <mc:Fallback>
                <p:oleObj name="Формула" r:id="rId3" imgW="164885" imgH="215619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213"/>
                        <a:ext cx="11017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48" name="Freeform 52"/>
          <p:cNvSpPr>
            <a:spLocks/>
          </p:cNvSpPr>
          <p:nvPr/>
        </p:nvSpPr>
        <p:spPr bwMode="auto">
          <a:xfrm>
            <a:off x="5105400" y="3849688"/>
            <a:ext cx="1271588" cy="1590675"/>
          </a:xfrm>
          <a:custGeom>
            <a:avLst/>
            <a:gdLst/>
            <a:ahLst/>
            <a:cxnLst>
              <a:cxn ang="0">
                <a:pos x="801" y="255"/>
              </a:cxn>
              <a:cxn ang="0">
                <a:pos x="693" y="102"/>
              </a:cxn>
              <a:cxn ang="0">
                <a:pos x="543" y="6"/>
              </a:cxn>
              <a:cxn ang="0">
                <a:pos x="411" y="66"/>
              </a:cxn>
              <a:cxn ang="0">
                <a:pos x="282" y="246"/>
              </a:cxn>
              <a:cxn ang="0">
                <a:pos x="120" y="594"/>
              </a:cxn>
              <a:cxn ang="0">
                <a:pos x="0" y="1002"/>
              </a:cxn>
            </a:cxnLst>
            <a:rect l="0" t="0" r="r" b="b"/>
            <a:pathLst>
              <a:path w="801" h="1002">
                <a:moveTo>
                  <a:pt x="801" y="255"/>
                </a:moveTo>
                <a:cubicBezTo>
                  <a:pt x="778" y="230"/>
                  <a:pt x="736" y="144"/>
                  <a:pt x="693" y="102"/>
                </a:cubicBezTo>
                <a:cubicBezTo>
                  <a:pt x="650" y="60"/>
                  <a:pt x="590" y="12"/>
                  <a:pt x="543" y="6"/>
                </a:cubicBezTo>
                <a:cubicBezTo>
                  <a:pt x="496" y="0"/>
                  <a:pt x="455" y="26"/>
                  <a:pt x="411" y="66"/>
                </a:cubicBezTo>
                <a:cubicBezTo>
                  <a:pt x="367" y="106"/>
                  <a:pt x="330" y="158"/>
                  <a:pt x="282" y="246"/>
                </a:cubicBezTo>
                <a:cubicBezTo>
                  <a:pt x="239" y="334"/>
                  <a:pt x="167" y="468"/>
                  <a:pt x="120" y="594"/>
                </a:cubicBezTo>
                <a:cubicBezTo>
                  <a:pt x="73" y="720"/>
                  <a:pt x="25" y="917"/>
                  <a:pt x="0" y="1002"/>
                </a:cubicBezTo>
              </a:path>
            </a:pathLst>
          </a:custGeom>
          <a:noFill/>
          <a:ln w="889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49" name="Freeform 53"/>
          <p:cNvSpPr>
            <a:spLocks/>
          </p:cNvSpPr>
          <p:nvPr/>
        </p:nvSpPr>
        <p:spPr bwMode="auto">
          <a:xfrm>
            <a:off x="6061075" y="1704975"/>
            <a:ext cx="2695575" cy="2043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426"/>
              </a:cxn>
              <a:cxn ang="0">
                <a:pos x="102" y="981"/>
              </a:cxn>
              <a:cxn ang="0">
                <a:pos x="456" y="1236"/>
              </a:cxn>
              <a:cxn ang="0">
                <a:pos x="1698" y="1287"/>
              </a:cxn>
            </a:cxnLst>
            <a:rect l="0" t="0" r="r" b="b"/>
            <a:pathLst>
              <a:path w="1698" h="1287">
                <a:moveTo>
                  <a:pt x="0" y="0"/>
                </a:moveTo>
                <a:cubicBezTo>
                  <a:pt x="4" y="71"/>
                  <a:pt x="7" y="263"/>
                  <a:pt x="24" y="426"/>
                </a:cubicBezTo>
                <a:cubicBezTo>
                  <a:pt x="41" y="589"/>
                  <a:pt x="30" y="846"/>
                  <a:pt x="102" y="981"/>
                </a:cubicBezTo>
                <a:cubicBezTo>
                  <a:pt x="174" y="1116"/>
                  <a:pt x="190" y="1185"/>
                  <a:pt x="456" y="1236"/>
                </a:cubicBezTo>
                <a:cubicBezTo>
                  <a:pt x="722" y="1287"/>
                  <a:pt x="1439" y="1277"/>
                  <a:pt x="1698" y="1287"/>
                </a:cubicBezTo>
              </a:path>
            </a:pathLst>
          </a:custGeom>
          <a:noFill/>
          <a:ln w="88900" cap="flat">
            <a:solidFill>
              <a:srgbClr val="3333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50" name="Freeform 54"/>
          <p:cNvSpPr>
            <a:spLocks/>
          </p:cNvSpPr>
          <p:nvPr/>
        </p:nvSpPr>
        <p:spPr bwMode="auto">
          <a:xfrm>
            <a:off x="3132138" y="3975100"/>
            <a:ext cx="2679700" cy="2154238"/>
          </a:xfrm>
          <a:custGeom>
            <a:avLst/>
            <a:gdLst/>
            <a:ahLst/>
            <a:cxnLst>
              <a:cxn ang="0">
                <a:pos x="1681" y="1357"/>
              </a:cxn>
              <a:cxn ang="0">
                <a:pos x="1674" y="861"/>
              </a:cxn>
              <a:cxn ang="0">
                <a:pos x="1596" y="306"/>
              </a:cxn>
              <a:cxn ang="0">
                <a:pos x="1242" y="51"/>
              </a:cxn>
              <a:cxn ang="0">
                <a:pos x="0" y="0"/>
              </a:cxn>
            </a:cxnLst>
            <a:rect l="0" t="0" r="r" b="b"/>
            <a:pathLst>
              <a:path w="1688" h="1357">
                <a:moveTo>
                  <a:pt x="1681" y="1357"/>
                </a:moveTo>
                <a:cubicBezTo>
                  <a:pt x="1680" y="1275"/>
                  <a:pt x="1688" y="1036"/>
                  <a:pt x="1674" y="861"/>
                </a:cubicBezTo>
                <a:cubicBezTo>
                  <a:pt x="1660" y="686"/>
                  <a:pt x="1668" y="441"/>
                  <a:pt x="1596" y="306"/>
                </a:cubicBezTo>
                <a:cubicBezTo>
                  <a:pt x="1524" y="171"/>
                  <a:pt x="1508" y="102"/>
                  <a:pt x="1242" y="51"/>
                </a:cubicBezTo>
                <a:cubicBezTo>
                  <a:pt x="976" y="0"/>
                  <a:pt x="259" y="10"/>
                  <a:pt x="0" y="0"/>
                </a:cubicBezTo>
              </a:path>
            </a:pathLst>
          </a:custGeom>
          <a:noFill/>
          <a:ln w="88900" cap="flat">
            <a:solidFill>
              <a:srgbClr val="3333CC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51" name="Oval 55"/>
          <p:cNvSpPr>
            <a:spLocks noChangeArrowheads="1"/>
          </p:cNvSpPr>
          <p:nvPr/>
        </p:nvSpPr>
        <p:spPr bwMode="auto">
          <a:xfrm>
            <a:off x="6061075" y="3019425"/>
            <a:ext cx="179388" cy="1793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2" name="Oval 56"/>
          <p:cNvSpPr>
            <a:spLocks noChangeArrowheads="1"/>
          </p:cNvSpPr>
          <p:nvPr/>
        </p:nvSpPr>
        <p:spPr bwMode="auto">
          <a:xfrm>
            <a:off x="6708775" y="3595688"/>
            <a:ext cx="179388" cy="179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3" name="Oval 57"/>
          <p:cNvSpPr>
            <a:spLocks noChangeArrowheads="1"/>
          </p:cNvSpPr>
          <p:nvPr/>
        </p:nvSpPr>
        <p:spPr bwMode="auto">
          <a:xfrm>
            <a:off x="5640388" y="4578350"/>
            <a:ext cx="179387" cy="179388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4" name="Oval 58"/>
          <p:cNvSpPr>
            <a:spLocks noChangeArrowheads="1"/>
          </p:cNvSpPr>
          <p:nvPr/>
        </p:nvSpPr>
        <p:spPr bwMode="auto">
          <a:xfrm>
            <a:off x="5449888" y="4195763"/>
            <a:ext cx="179387" cy="179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5" name="Oval 59"/>
          <p:cNvSpPr>
            <a:spLocks noChangeArrowheads="1"/>
          </p:cNvSpPr>
          <p:nvPr/>
        </p:nvSpPr>
        <p:spPr bwMode="auto">
          <a:xfrm>
            <a:off x="5075238" y="3973513"/>
            <a:ext cx="179387" cy="179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6" name="Freeform 60"/>
          <p:cNvSpPr>
            <a:spLocks/>
          </p:cNvSpPr>
          <p:nvPr/>
        </p:nvSpPr>
        <p:spPr bwMode="auto">
          <a:xfrm>
            <a:off x="6384925" y="3475038"/>
            <a:ext cx="2371725" cy="277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9" y="125"/>
              </a:cxn>
              <a:cxn ang="0">
                <a:pos x="1494" y="175"/>
              </a:cxn>
            </a:cxnLst>
            <a:rect l="0" t="0" r="r" b="b"/>
            <a:pathLst>
              <a:path w="1494" h="175">
                <a:moveTo>
                  <a:pt x="0" y="0"/>
                </a:moveTo>
                <a:cubicBezTo>
                  <a:pt x="45" y="21"/>
                  <a:pt x="20" y="96"/>
                  <a:pt x="269" y="125"/>
                </a:cubicBezTo>
                <a:cubicBezTo>
                  <a:pt x="518" y="154"/>
                  <a:pt x="1239" y="165"/>
                  <a:pt x="1494" y="175"/>
                </a:cubicBezTo>
              </a:path>
            </a:pathLst>
          </a:custGeom>
          <a:noFill/>
          <a:ln w="889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57" name="Oval 61"/>
          <p:cNvSpPr>
            <a:spLocks noChangeArrowheads="1"/>
          </p:cNvSpPr>
          <p:nvPr/>
        </p:nvSpPr>
        <p:spPr bwMode="auto">
          <a:xfrm>
            <a:off x="6294438" y="3408363"/>
            <a:ext cx="179387" cy="179387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8" name="Oval 62"/>
          <p:cNvSpPr>
            <a:spLocks noChangeArrowheads="1"/>
          </p:cNvSpPr>
          <p:nvPr/>
        </p:nvSpPr>
        <p:spPr bwMode="auto">
          <a:xfrm rot="10800000">
            <a:off x="5037138" y="5337175"/>
            <a:ext cx="180975" cy="179388"/>
          </a:xfrm>
          <a:prstGeom prst="ellipse">
            <a:avLst/>
          </a:prstGeom>
          <a:gradFill rotWithShape="1">
            <a:gsLst>
              <a:gs pos="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59" name="Oval 63"/>
          <p:cNvSpPr>
            <a:spLocks noChangeArrowheads="1"/>
          </p:cNvSpPr>
          <p:nvPr/>
        </p:nvSpPr>
        <p:spPr bwMode="auto">
          <a:xfrm rot="10800000">
            <a:off x="6299200" y="4195763"/>
            <a:ext cx="180975" cy="179387"/>
          </a:xfrm>
          <a:prstGeom prst="ellipse">
            <a:avLst/>
          </a:prstGeom>
          <a:gradFill rotWithShape="1">
            <a:gsLst>
              <a:gs pos="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8962" name="Group 66"/>
          <p:cNvGrpSpPr>
            <a:grpSpLocks/>
          </p:cNvGrpSpPr>
          <p:nvPr/>
        </p:nvGrpSpPr>
        <p:grpSpPr bwMode="auto">
          <a:xfrm>
            <a:off x="3492500" y="488950"/>
            <a:ext cx="431800" cy="981075"/>
            <a:chOff x="1202" y="2192"/>
            <a:chExt cx="272" cy="618"/>
          </a:xfrm>
        </p:grpSpPr>
        <p:sp>
          <p:nvSpPr>
            <p:cNvPr id="208963" name="Text Box 67"/>
            <p:cNvSpPr txBox="1">
              <a:spLocks noChangeArrowheads="1"/>
            </p:cNvSpPr>
            <p:nvPr/>
          </p:nvSpPr>
          <p:spPr bwMode="auto">
            <a:xfrm>
              <a:off x="1202" y="240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000000"/>
                  </a:solidFill>
                </a:rPr>
                <a:t>х</a:t>
              </a:r>
              <a:endParaRPr lang="ru-RU" sz="3600" i="1">
                <a:solidFill>
                  <a:srgbClr val="000000"/>
                </a:solidFill>
              </a:endParaRPr>
            </a:p>
          </p:txBody>
        </p:sp>
        <p:sp>
          <p:nvSpPr>
            <p:cNvPr id="208964" name="Text Box 68"/>
            <p:cNvSpPr txBox="1">
              <a:spLocks noChangeArrowheads="1"/>
            </p:cNvSpPr>
            <p:nvPr/>
          </p:nvSpPr>
          <p:spPr bwMode="auto">
            <a:xfrm>
              <a:off x="1202" y="2192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000000"/>
                  </a:solidFill>
                </a:rPr>
                <a:t>1</a:t>
              </a:r>
              <a:endParaRPr lang="ru-RU" sz="3600" i="1">
                <a:solidFill>
                  <a:srgbClr val="000000"/>
                </a:solidFill>
              </a:endParaRPr>
            </a:p>
          </p:txBody>
        </p:sp>
        <p:sp>
          <p:nvSpPr>
            <p:cNvPr id="208965" name="Line 69"/>
            <p:cNvSpPr>
              <a:spLocks noChangeShapeType="1"/>
            </p:cNvSpPr>
            <p:nvPr/>
          </p:nvSpPr>
          <p:spPr bwMode="auto">
            <a:xfrm>
              <a:off x="1247" y="2517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08966" name="Group 70"/>
          <p:cNvGraphicFramePr>
            <a:graphicFrameLocks noGrp="1"/>
          </p:cNvGraphicFramePr>
          <p:nvPr/>
        </p:nvGraphicFramePr>
        <p:xfrm>
          <a:off x="255588" y="2054225"/>
          <a:ext cx="3265487" cy="1270000"/>
        </p:xfrm>
        <a:graphic>
          <a:graphicData uri="http://schemas.openxmlformats.org/drawingml/2006/table">
            <a:tbl>
              <a:tblPr/>
              <a:tblGrid>
                <a:gridCol w="817562"/>
                <a:gridCol w="814388"/>
                <a:gridCol w="817562"/>
                <a:gridCol w="815975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983" name="Text Box 87"/>
          <p:cNvSpPr txBox="1">
            <a:spLocks noChangeArrowheads="1"/>
          </p:cNvSpPr>
          <p:nvPr/>
        </p:nvSpPr>
        <p:spPr bwMode="auto">
          <a:xfrm>
            <a:off x="1093788" y="202882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0</a:t>
            </a:r>
          </a:p>
        </p:txBody>
      </p:sp>
      <p:sp>
        <p:nvSpPr>
          <p:cNvPr id="208984" name="Text Box 88"/>
          <p:cNvSpPr txBox="1">
            <a:spLocks noChangeArrowheads="1"/>
          </p:cNvSpPr>
          <p:nvPr/>
        </p:nvSpPr>
        <p:spPr bwMode="auto">
          <a:xfrm>
            <a:off x="1093788" y="2668588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0</a:t>
            </a:r>
          </a:p>
        </p:txBody>
      </p:sp>
      <p:sp>
        <p:nvSpPr>
          <p:cNvPr id="208985" name="Text Box 89"/>
          <p:cNvSpPr txBox="1">
            <a:spLocks noChangeArrowheads="1"/>
          </p:cNvSpPr>
          <p:nvPr/>
        </p:nvSpPr>
        <p:spPr bwMode="auto">
          <a:xfrm>
            <a:off x="1855788" y="2028825"/>
            <a:ext cx="92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 </a:t>
            </a:r>
            <a:r>
              <a:rPr lang="en-US" sz="3200" b="1">
                <a:solidFill>
                  <a:srgbClr val="6600CC"/>
                </a:solidFill>
                <a:cs typeface="Arial" pitchFamily="34" charset="0"/>
              </a:rPr>
              <a:t>±</a:t>
            </a:r>
            <a:r>
              <a:rPr lang="ru-RU" sz="3200" b="1">
                <a:solidFill>
                  <a:srgbClr val="6600CC"/>
                </a:solidFill>
              </a:rPr>
              <a:t>1</a:t>
            </a:r>
          </a:p>
        </p:txBody>
      </p:sp>
      <p:sp>
        <p:nvSpPr>
          <p:cNvPr id="208986" name="Text Box 90"/>
          <p:cNvSpPr txBox="1">
            <a:spLocks noChangeArrowheads="1"/>
          </p:cNvSpPr>
          <p:nvPr/>
        </p:nvSpPr>
        <p:spPr bwMode="auto">
          <a:xfrm>
            <a:off x="1855788" y="2668588"/>
            <a:ext cx="1100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 -1</a:t>
            </a:r>
          </a:p>
        </p:txBody>
      </p:sp>
      <p:sp>
        <p:nvSpPr>
          <p:cNvPr id="208987" name="Text Box 91"/>
          <p:cNvSpPr txBox="1">
            <a:spLocks noChangeArrowheads="1"/>
          </p:cNvSpPr>
          <p:nvPr/>
        </p:nvSpPr>
        <p:spPr bwMode="auto">
          <a:xfrm>
            <a:off x="2693988" y="1989138"/>
            <a:ext cx="982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 </a:t>
            </a:r>
            <a:r>
              <a:rPr lang="en-US" sz="3200" b="1">
                <a:solidFill>
                  <a:srgbClr val="6600CC"/>
                </a:solidFill>
                <a:cs typeface="Arial" pitchFamily="34" charset="0"/>
              </a:rPr>
              <a:t>±</a:t>
            </a:r>
            <a:r>
              <a:rPr lang="ru-RU" sz="3200" b="1">
                <a:solidFill>
                  <a:srgbClr val="6600CC"/>
                </a:solidFill>
              </a:rPr>
              <a:t>2</a:t>
            </a:r>
          </a:p>
        </p:txBody>
      </p:sp>
      <p:sp>
        <p:nvSpPr>
          <p:cNvPr id="208988" name="Text Box 92"/>
          <p:cNvSpPr txBox="1">
            <a:spLocks noChangeArrowheads="1"/>
          </p:cNvSpPr>
          <p:nvPr/>
        </p:nvSpPr>
        <p:spPr bwMode="auto">
          <a:xfrm>
            <a:off x="2595563" y="2638425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</a:rPr>
              <a:t>  </a:t>
            </a:r>
            <a:r>
              <a:rPr lang="ru-RU" sz="3200" b="1">
                <a:solidFill>
                  <a:srgbClr val="6600CC"/>
                </a:solidFill>
                <a:cs typeface="Arial" pitchFamily="34" charset="0"/>
              </a:rPr>
              <a:t> -4</a:t>
            </a:r>
            <a:endParaRPr lang="en-US" sz="3200" b="1">
              <a:solidFill>
                <a:srgbClr val="6600CC"/>
              </a:solidFill>
              <a:cs typeface="Arial" pitchFamily="34" charset="0"/>
            </a:endParaRPr>
          </a:p>
        </p:txBody>
      </p:sp>
      <p:sp>
        <p:nvSpPr>
          <p:cNvPr id="208989" name="Text Box 93"/>
          <p:cNvSpPr txBox="1">
            <a:spLocks noChangeArrowheads="1"/>
          </p:cNvSpPr>
          <p:nvPr/>
        </p:nvSpPr>
        <p:spPr bwMode="auto">
          <a:xfrm>
            <a:off x="755650" y="3211513"/>
            <a:ext cx="2700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FF0000"/>
                </a:solidFill>
                <a:cs typeface="Arial" pitchFamily="34" charset="0"/>
              </a:rPr>
              <a:t>-2</a:t>
            </a:r>
            <a:r>
              <a:rPr lang="ru-RU" sz="4400" b="1" i="1">
                <a:solidFill>
                  <a:srgbClr val="CC00CC"/>
                </a:solidFill>
                <a:cs typeface="Arial" pitchFamily="34" charset="0"/>
              </a:rPr>
              <a:t> </a:t>
            </a:r>
            <a:r>
              <a:rPr lang="en-US" sz="4400" b="1" i="1">
                <a:cs typeface="Arial" pitchFamily="34" charset="0"/>
              </a:rPr>
              <a:t>≤</a:t>
            </a:r>
            <a:r>
              <a:rPr lang="ru-RU" sz="4400" b="1" i="1">
                <a:cs typeface="Arial" pitchFamily="34" charset="0"/>
              </a:rPr>
              <a:t> х </a:t>
            </a:r>
            <a:r>
              <a:rPr lang="en-US" sz="4400" b="1" i="1">
                <a:cs typeface="Arial" pitchFamily="34" charset="0"/>
              </a:rPr>
              <a:t>≤</a:t>
            </a:r>
            <a:r>
              <a:rPr lang="ru-RU" sz="4400" b="1" i="1">
                <a:cs typeface="Arial" pitchFamily="34" charset="0"/>
              </a:rPr>
              <a:t> </a:t>
            </a:r>
            <a:r>
              <a:rPr lang="ru-RU" sz="4400" b="1" i="1">
                <a:solidFill>
                  <a:srgbClr val="FF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08990" name="Text Box 94"/>
          <p:cNvSpPr txBox="1">
            <a:spLocks noChangeArrowheads="1"/>
          </p:cNvSpPr>
          <p:nvPr/>
        </p:nvSpPr>
        <p:spPr bwMode="auto">
          <a:xfrm>
            <a:off x="971550" y="1268413"/>
            <a:ext cx="287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009900"/>
                </a:solidFill>
              </a:rPr>
              <a:t>у=-х</a:t>
            </a:r>
            <a:r>
              <a:rPr lang="en-US" sz="4400" b="1" i="1">
                <a:solidFill>
                  <a:srgbClr val="009900"/>
                </a:solidFill>
                <a:cs typeface="Arial" pitchFamily="34" charset="0"/>
              </a:rPr>
              <a:t>²</a:t>
            </a:r>
          </a:p>
        </p:txBody>
      </p:sp>
      <p:graphicFrame>
        <p:nvGraphicFramePr>
          <p:cNvPr id="208991" name="Group 95"/>
          <p:cNvGraphicFramePr>
            <a:graphicFrameLocks noGrp="1"/>
          </p:cNvGraphicFramePr>
          <p:nvPr/>
        </p:nvGraphicFramePr>
        <p:xfrm>
          <a:off x="323850" y="4829175"/>
          <a:ext cx="3629025" cy="1036320"/>
        </p:xfrm>
        <a:graphic>
          <a:graphicData uri="http://schemas.openxmlformats.org/drawingml/2006/table">
            <a:tbl>
              <a:tblPr/>
              <a:tblGrid>
                <a:gridCol w="519113"/>
                <a:gridCol w="519112"/>
                <a:gridCol w="519113"/>
                <a:gridCol w="517525"/>
                <a:gridCol w="517525"/>
                <a:gridCol w="517525"/>
                <a:gridCol w="519112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017" name="Text Box 121"/>
          <p:cNvSpPr txBox="1">
            <a:spLocks noChangeArrowheads="1"/>
          </p:cNvSpPr>
          <p:nvPr/>
        </p:nvSpPr>
        <p:spPr bwMode="auto">
          <a:xfrm>
            <a:off x="1423988" y="4752975"/>
            <a:ext cx="719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209018" name="Text Box 122"/>
          <p:cNvSpPr txBox="1">
            <a:spLocks noChangeArrowheads="1"/>
          </p:cNvSpPr>
          <p:nvPr/>
        </p:nvSpPr>
        <p:spPr bwMode="auto">
          <a:xfrm>
            <a:off x="1423988" y="5297488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209019" name="Text Box 123"/>
          <p:cNvSpPr txBox="1">
            <a:spLocks noChangeArrowheads="1"/>
          </p:cNvSpPr>
          <p:nvPr/>
        </p:nvSpPr>
        <p:spPr bwMode="auto">
          <a:xfrm>
            <a:off x="1895475" y="4749800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2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20" name="Text Box 124"/>
          <p:cNvSpPr txBox="1">
            <a:spLocks noChangeArrowheads="1"/>
          </p:cNvSpPr>
          <p:nvPr/>
        </p:nvSpPr>
        <p:spPr bwMode="auto">
          <a:xfrm>
            <a:off x="1797050" y="5299075"/>
            <a:ext cx="935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3333CC"/>
                </a:solidFill>
              </a:rPr>
              <a:t>0,5</a:t>
            </a:r>
          </a:p>
        </p:txBody>
      </p:sp>
      <p:sp>
        <p:nvSpPr>
          <p:cNvPr id="209022" name="Text Box 126"/>
          <p:cNvSpPr txBox="1">
            <a:spLocks noChangeArrowheads="1"/>
          </p:cNvSpPr>
          <p:nvPr/>
        </p:nvSpPr>
        <p:spPr bwMode="auto">
          <a:xfrm>
            <a:off x="2859088" y="53006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-1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23" name="Text Box 127"/>
          <p:cNvSpPr txBox="1">
            <a:spLocks noChangeArrowheads="1"/>
          </p:cNvSpPr>
          <p:nvPr/>
        </p:nvSpPr>
        <p:spPr bwMode="auto">
          <a:xfrm>
            <a:off x="900113" y="53006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209024" name="Text Box 128"/>
          <p:cNvSpPr txBox="1">
            <a:spLocks noChangeArrowheads="1"/>
          </p:cNvSpPr>
          <p:nvPr/>
        </p:nvSpPr>
        <p:spPr bwMode="auto">
          <a:xfrm>
            <a:off x="2384425" y="5286375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</a:rPr>
              <a:t>-2</a:t>
            </a:r>
          </a:p>
        </p:txBody>
      </p:sp>
      <p:grpSp>
        <p:nvGrpSpPr>
          <p:cNvPr id="209025" name="Group 129"/>
          <p:cNvGrpSpPr>
            <a:grpSpLocks/>
          </p:cNvGrpSpPr>
          <p:nvPr/>
        </p:nvGrpSpPr>
        <p:grpSpPr bwMode="auto">
          <a:xfrm>
            <a:off x="1260475" y="3722688"/>
            <a:ext cx="1150938" cy="1173162"/>
            <a:chOff x="431" y="191"/>
            <a:chExt cx="725" cy="739"/>
          </a:xfrm>
        </p:grpSpPr>
        <p:sp>
          <p:nvSpPr>
            <p:cNvPr id="209026" name="Text Box 130"/>
            <p:cNvSpPr txBox="1">
              <a:spLocks noChangeArrowheads="1"/>
            </p:cNvSpPr>
            <p:nvPr/>
          </p:nvSpPr>
          <p:spPr bwMode="auto">
            <a:xfrm>
              <a:off x="884" y="450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>
                  <a:solidFill>
                    <a:srgbClr val="000099"/>
                  </a:solidFill>
                </a:rPr>
                <a:t>х</a:t>
              </a:r>
              <a:endParaRPr lang="ru-RU" sz="4400" i="1">
                <a:solidFill>
                  <a:srgbClr val="000099"/>
                </a:solidFill>
              </a:endParaRPr>
            </a:p>
          </p:txBody>
        </p:sp>
        <p:sp>
          <p:nvSpPr>
            <p:cNvPr id="209027" name="Text Box 131"/>
            <p:cNvSpPr txBox="1">
              <a:spLocks noChangeArrowheads="1"/>
            </p:cNvSpPr>
            <p:nvPr/>
          </p:nvSpPr>
          <p:spPr bwMode="auto">
            <a:xfrm>
              <a:off x="884" y="191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000099"/>
                  </a:solidFill>
                </a:rPr>
                <a:t>1</a:t>
              </a:r>
              <a:endParaRPr lang="ru-RU" sz="4000" i="1">
                <a:solidFill>
                  <a:srgbClr val="000099"/>
                </a:solidFill>
              </a:endParaRPr>
            </a:p>
          </p:txBody>
        </p:sp>
        <p:sp>
          <p:nvSpPr>
            <p:cNvPr id="209028" name="Line 132"/>
            <p:cNvSpPr>
              <a:spLocks noChangeShapeType="1"/>
            </p:cNvSpPr>
            <p:nvPr/>
          </p:nvSpPr>
          <p:spPr bwMode="auto">
            <a:xfrm>
              <a:off x="929" y="579"/>
              <a:ext cx="227" cy="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9029" name="Text Box 133"/>
            <p:cNvSpPr txBox="1">
              <a:spLocks noChangeArrowheads="1"/>
            </p:cNvSpPr>
            <p:nvPr/>
          </p:nvSpPr>
          <p:spPr bwMode="auto">
            <a:xfrm>
              <a:off x="431" y="362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000099"/>
                  </a:solidFill>
                </a:rPr>
                <a:t>У=</a:t>
              </a:r>
              <a:r>
                <a:rPr lang="ru-RU" sz="4000" i="1">
                  <a:solidFill>
                    <a:srgbClr val="000099"/>
                  </a:solidFill>
                </a:rPr>
                <a:t> </a:t>
              </a:r>
            </a:p>
          </p:txBody>
        </p:sp>
      </p:grpSp>
      <p:sp>
        <p:nvSpPr>
          <p:cNvPr id="209030" name="Text Box 134"/>
          <p:cNvSpPr txBox="1">
            <a:spLocks noChangeArrowheads="1"/>
          </p:cNvSpPr>
          <p:nvPr/>
        </p:nvSpPr>
        <p:spPr bwMode="auto">
          <a:xfrm>
            <a:off x="2844800" y="4752975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-1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31" name="Text Box 135"/>
          <p:cNvSpPr txBox="1">
            <a:spLocks noChangeArrowheads="1"/>
          </p:cNvSpPr>
          <p:nvPr/>
        </p:nvSpPr>
        <p:spPr bwMode="auto">
          <a:xfrm>
            <a:off x="3328988" y="5373688"/>
            <a:ext cx="763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3333CC"/>
                </a:solidFill>
                <a:cs typeface="Arial" pitchFamily="34" charset="0"/>
              </a:rPr>
              <a:t>-0,5</a:t>
            </a:r>
            <a:endParaRPr lang="en-US" sz="24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32" name="Text Box 136"/>
          <p:cNvSpPr txBox="1">
            <a:spLocks noChangeArrowheads="1"/>
          </p:cNvSpPr>
          <p:nvPr/>
        </p:nvSpPr>
        <p:spPr bwMode="auto">
          <a:xfrm>
            <a:off x="3378200" y="4767263"/>
            <a:ext cx="719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3333CC"/>
                </a:solidFill>
                <a:cs typeface="Arial" pitchFamily="34" charset="0"/>
              </a:rPr>
              <a:t>-2</a:t>
            </a:r>
            <a:endParaRPr lang="en-US" sz="32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33" name="Text Box 137"/>
          <p:cNvSpPr txBox="1">
            <a:spLocks noChangeArrowheads="1"/>
          </p:cNvSpPr>
          <p:nvPr/>
        </p:nvSpPr>
        <p:spPr bwMode="auto">
          <a:xfrm>
            <a:off x="757238" y="4797425"/>
            <a:ext cx="935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3333CC"/>
                </a:solidFill>
              </a:rPr>
              <a:t>0,5</a:t>
            </a:r>
          </a:p>
        </p:txBody>
      </p:sp>
      <p:sp>
        <p:nvSpPr>
          <p:cNvPr id="209034" name="Text Box 138"/>
          <p:cNvSpPr txBox="1">
            <a:spLocks noChangeArrowheads="1"/>
          </p:cNvSpPr>
          <p:nvPr/>
        </p:nvSpPr>
        <p:spPr bwMode="auto">
          <a:xfrm>
            <a:off x="2298700" y="4868863"/>
            <a:ext cx="76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3333CC"/>
                </a:solidFill>
                <a:cs typeface="Arial" pitchFamily="34" charset="0"/>
              </a:rPr>
              <a:t>-0,5</a:t>
            </a:r>
            <a:endParaRPr lang="en-US" sz="2400" b="1">
              <a:solidFill>
                <a:srgbClr val="3333CC"/>
              </a:solidFill>
              <a:cs typeface="Arial" pitchFamily="34" charset="0"/>
            </a:endParaRPr>
          </a:p>
        </p:txBody>
      </p:sp>
      <p:sp>
        <p:nvSpPr>
          <p:cNvPr id="209035" name="Text Box 139"/>
          <p:cNvSpPr txBox="1">
            <a:spLocks noChangeArrowheads="1"/>
          </p:cNvSpPr>
          <p:nvPr/>
        </p:nvSpPr>
        <p:spPr bwMode="auto">
          <a:xfrm>
            <a:off x="611188" y="5867400"/>
            <a:ext cx="2700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FF0000"/>
                </a:solidFill>
                <a:cs typeface="Arial" pitchFamily="34" charset="0"/>
              </a:rPr>
              <a:t>    </a:t>
            </a:r>
            <a:r>
              <a:rPr lang="ru-RU" sz="4400" b="1" i="1">
                <a:cs typeface="Arial" pitchFamily="34" charset="0"/>
              </a:rPr>
              <a:t> х </a:t>
            </a:r>
            <a:r>
              <a:rPr lang="en-US" sz="4400" b="1" i="1">
                <a:cs typeface="Arial" pitchFamily="34" charset="0"/>
              </a:rPr>
              <a:t>&gt;</a:t>
            </a:r>
            <a:r>
              <a:rPr lang="ru-RU" sz="4400" b="1" i="1">
                <a:cs typeface="Arial" pitchFamily="34" charset="0"/>
              </a:rPr>
              <a:t> </a:t>
            </a:r>
            <a:r>
              <a:rPr lang="ru-RU" sz="4400" b="1" i="1">
                <a:solidFill>
                  <a:srgbClr val="FF0000"/>
                </a:solidFill>
                <a:cs typeface="Arial" pitchFamily="34" charset="0"/>
              </a:rPr>
              <a:t>1</a:t>
            </a:r>
            <a:endParaRPr lang="en-US" sz="4400" b="1" i="1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20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208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208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9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0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09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0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0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0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0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0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09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0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0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2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3000"/>
                                        <p:tgtEl>
                                          <p:spTgt spid="20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3000"/>
                                        <p:tgtEl>
                                          <p:spTgt spid="20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20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208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208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2089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3000"/>
                                        <p:tgtEl>
                                          <p:spTgt spid="20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9" dur="500"/>
                                        <p:tgtEl>
                                          <p:spTgt spid="208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208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5" dur="500"/>
                                        <p:tgtEl>
                                          <p:spTgt spid="208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8" dur="500"/>
                                        <p:tgtEl>
                                          <p:spTgt spid="208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1" dur="500"/>
                                        <p:tgtEl>
                                          <p:spTgt spid="208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4" dur="500"/>
                                        <p:tgtEl>
                                          <p:spTgt spid="208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7" dur="500"/>
                                        <p:tgtEl>
                                          <p:spTgt spid="208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nimBg="1"/>
      <p:bldP spid="208898" grpId="1" animBg="1"/>
      <p:bldP spid="208899" grpId="0" animBg="1"/>
      <p:bldP spid="208899" grpId="1" animBg="1"/>
      <p:bldP spid="208934" grpId="0" animBg="1"/>
      <p:bldP spid="208935" grpId="0" animBg="1"/>
      <p:bldP spid="208936" grpId="0" animBg="1"/>
      <p:bldP spid="208936" grpId="1" animBg="1"/>
      <p:bldP spid="208937" grpId="0" animBg="1"/>
      <p:bldP spid="208937" grpId="1" animBg="1"/>
      <p:bldP spid="208948" grpId="0" animBg="1"/>
      <p:bldP spid="208949" grpId="0" animBg="1"/>
      <p:bldP spid="208949" grpId="1" animBg="1"/>
      <p:bldP spid="208950" grpId="0" animBg="1"/>
      <p:bldP spid="208950" grpId="1" animBg="1"/>
      <p:bldP spid="208951" grpId="0" animBg="1"/>
      <p:bldP spid="208951" grpId="1" animBg="1"/>
      <p:bldP spid="208952" grpId="0" animBg="1"/>
      <p:bldP spid="208952" grpId="1" animBg="1"/>
      <p:bldP spid="208953" grpId="0" animBg="1"/>
      <p:bldP spid="208953" grpId="1" animBg="1"/>
      <p:bldP spid="208954" grpId="0" animBg="1"/>
      <p:bldP spid="208954" grpId="1" animBg="1"/>
      <p:bldP spid="208955" grpId="0" animBg="1"/>
      <p:bldP spid="208955" grpId="1" animBg="1"/>
      <p:bldP spid="208956" grpId="0" animBg="1"/>
      <p:bldP spid="208957" grpId="0" animBg="1"/>
      <p:bldP spid="208958" grpId="0" animBg="1"/>
      <p:bldP spid="208959" grpId="0" animBg="1"/>
      <p:bldP spid="208983" grpId="0"/>
      <p:bldP spid="208984" grpId="0"/>
      <p:bldP spid="208985" grpId="0"/>
      <p:bldP spid="208986" grpId="0"/>
      <p:bldP spid="208987" grpId="0"/>
      <p:bldP spid="208988" grpId="0"/>
      <p:bldP spid="208989" grpId="0"/>
      <p:bldP spid="208990" grpId="0"/>
      <p:bldP spid="209017" grpId="0"/>
      <p:bldP spid="209018" grpId="0"/>
      <p:bldP spid="209019" grpId="0"/>
      <p:bldP spid="209020" grpId="0"/>
      <p:bldP spid="209022" grpId="0"/>
      <p:bldP spid="209023" grpId="0"/>
      <p:bldP spid="209024" grpId="0"/>
      <p:bldP spid="209030" grpId="0"/>
      <p:bldP spid="209031" grpId="0"/>
      <p:bldP spid="209032" grpId="0"/>
      <p:bldP spid="209033" grpId="0"/>
      <p:bldP spid="209034" grpId="0"/>
      <p:bldP spid="2090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5508625" y="2708275"/>
            <a:ext cx="1260475" cy="2414588"/>
          </a:xfrm>
          <a:prstGeom prst="rect">
            <a:avLst/>
          </a:prstGeom>
          <a:solidFill>
            <a:srgbClr val="66FF33">
              <a:alpha val="44000"/>
            </a:srgbClr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6769100" y="117475"/>
            <a:ext cx="2374900" cy="2590800"/>
          </a:xfrm>
          <a:prstGeom prst="rect">
            <a:avLst/>
          </a:prstGeom>
          <a:solidFill>
            <a:srgbClr val="66FF33">
              <a:alpha val="34000"/>
            </a:srgbClr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8596" name="Group 4"/>
          <p:cNvGrpSpPr>
            <a:grpSpLocks/>
          </p:cNvGrpSpPr>
          <p:nvPr/>
        </p:nvGrpSpPr>
        <p:grpSpPr bwMode="auto">
          <a:xfrm>
            <a:off x="3851275" y="261938"/>
            <a:ext cx="4997450" cy="4803775"/>
            <a:chOff x="2409" y="203"/>
            <a:chExt cx="3148" cy="3026"/>
          </a:xfrm>
        </p:grpSpPr>
        <p:sp>
          <p:nvSpPr>
            <p:cNvPr id="238597" name="Freeform 5"/>
            <p:cNvSpPr>
              <a:spLocks/>
            </p:cNvSpPr>
            <p:nvPr/>
          </p:nvSpPr>
          <p:spPr bwMode="auto">
            <a:xfrm>
              <a:off x="2426" y="211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598" name="Freeform 6"/>
            <p:cNvSpPr>
              <a:spLocks/>
            </p:cNvSpPr>
            <p:nvPr/>
          </p:nvSpPr>
          <p:spPr bwMode="auto">
            <a:xfrm>
              <a:off x="2409" y="2945"/>
              <a:ext cx="312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599" name="Freeform 7"/>
            <p:cNvSpPr>
              <a:spLocks/>
            </p:cNvSpPr>
            <p:nvPr/>
          </p:nvSpPr>
          <p:spPr bwMode="auto">
            <a:xfrm>
              <a:off x="2677" y="211"/>
              <a:ext cx="8" cy="29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2994"/>
                </a:cxn>
              </a:cxnLst>
              <a:rect l="0" t="0" r="r" b="b"/>
              <a:pathLst>
                <a:path w="8" h="2994">
                  <a:moveTo>
                    <a:pt x="0" y="0"/>
                  </a:moveTo>
                  <a:lnTo>
                    <a:pt x="8" y="299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0" name="Line 8"/>
            <p:cNvSpPr>
              <a:spLocks noChangeShapeType="1"/>
            </p:cNvSpPr>
            <p:nvPr/>
          </p:nvSpPr>
          <p:spPr bwMode="auto">
            <a:xfrm>
              <a:off x="2426" y="2704"/>
              <a:ext cx="3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1" name="Freeform 9"/>
            <p:cNvSpPr>
              <a:spLocks/>
            </p:cNvSpPr>
            <p:nvPr/>
          </p:nvSpPr>
          <p:spPr bwMode="auto">
            <a:xfrm>
              <a:off x="2426" y="3203"/>
              <a:ext cx="312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4" y="8"/>
                </a:cxn>
              </a:cxnLst>
              <a:rect l="0" t="0" r="r" b="b"/>
              <a:pathLst>
                <a:path w="3124" h="8">
                  <a:moveTo>
                    <a:pt x="0" y="0"/>
                  </a:moveTo>
                  <a:lnTo>
                    <a:pt x="3124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2" name="Freeform 10"/>
            <p:cNvSpPr>
              <a:spLocks/>
            </p:cNvSpPr>
            <p:nvPr/>
          </p:nvSpPr>
          <p:spPr bwMode="auto">
            <a:xfrm>
              <a:off x="2418" y="2450"/>
              <a:ext cx="313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3" name="Freeform 11"/>
            <p:cNvSpPr>
              <a:spLocks/>
            </p:cNvSpPr>
            <p:nvPr/>
          </p:nvSpPr>
          <p:spPr bwMode="auto">
            <a:xfrm>
              <a:off x="2426" y="2205"/>
              <a:ext cx="313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31" y="0"/>
                </a:cxn>
              </a:cxnLst>
              <a:rect l="0" t="0" r="r" b="b"/>
              <a:pathLst>
                <a:path w="3131" h="8">
                  <a:moveTo>
                    <a:pt x="0" y="8"/>
                  </a:moveTo>
                  <a:lnTo>
                    <a:pt x="3131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4" name="Freeform 12"/>
            <p:cNvSpPr>
              <a:spLocks/>
            </p:cNvSpPr>
            <p:nvPr/>
          </p:nvSpPr>
          <p:spPr bwMode="auto">
            <a:xfrm>
              <a:off x="2409" y="1955"/>
              <a:ext cx="3132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32" y="8"/>
                </a:cxn>
              </a:cxnLst>
              <a:rect l="0" t="0" r="r" b="b"/>
              <a:pathLst>
                <a:path w="3132" h="8">
                  <a:moveTo>
                    <a:pt x="0" y="0"/>
                  </a:moveTo>
                  <a:lnTo>
                    <a:pt x="3132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5" name="Freeform 13"/>
            <p:cNvSpPr>
              <a:spLocks/>
            </p:cNvSpPr>
            <p:nvPr/>
          </p:nvSpPr>
          <p:spPr bwMode="auto">
            <a:xfrm>
              <a:off x="2434" y="1444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6" name="Freeform 14"/>
            <p:cNvSpPr>
              <a:spLocks/>
            </p:cNvSpPr>
            <p:nvPr/>
          </p:nvSpPr>
          <p:spPr bwMode="auto">
            <a:xfrm>
              <a:off x="2426" y="1207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7" name="Freeform 15"/>
            <p:cNvSpPr>
              <a:spLocks/>
            </p:cNvSpPr>
            <p:nvPr/>
          </p:nvSpPr>
          <p:spPr bwMode="auto">
            <a:xfrm>
              <a:off x="2426" y="949"/>
              <a:ext cx="3123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23" y="8"/>
                </a:cxn>
              </a:cxnLst>
              <a:rect l="0" t="0" r="r" b="b"/>
              <a:pathLst>
                <a:path w="3123" h="8">
                  <a:moveTo>
                    <a:pt x="0" y="0"/>
                  </a:moveTo>
                  <a:lnTo>
                    <a:pt x="3123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8" name="Freeform 16"/>
            <p:cNvSpPr>
              <a:spLocks/>
            </p:cNvSpPr>
            <p:nvPr/>
          </p:nvSpPr>
          <p:spPr bwMode="auto">
            <a:xfrm>
              <a:off x="2426" y="708"/>
              <a:ext cx="310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7" y="0"/>
                </a:cxn>
              </a:cxnLst>
              <a:rect l="0" t="0" r="r" b="b"/>
              <a:pathLst>
                <a:path w="3107" h="8">
                  <a:moveTo>
                    <a:pt x="0" y="8"/>
                  </a:moveTo>
                  <a:lnTo>
                    <a:pt x="3107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09" name="Freeform 17"/>
            <p:cNvSpPr>
              <a:spLocks/>
            </p:cNvSpPr>
            <p:nvPr/>
          </p:nvSpPr>
          <p:spPr bwMode="auto">
            <a:xfrm>
              <a:off x="2434" y="446"/>
              <a:ext cx="3115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0" name="Freeform 18"/>
            <p:cNvSpPr>
              <a:spLocks/>
            </p:cNvSpPr>
            <p:nvPr/>
          </p:nvSpPr>
          <p:spPr bwMode="auto">
            <a:xfrm>
              <a:off x="2426" y="210"/>
              <a:ext cx="3115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5" y="8"/>
                </a:cxn>
              </a:cxnLst>
              <a:rect l="0" t="0" r="r" b="b"/>
              <a:pathLst>
                <a:path w="3115" h="8">
                  <a:moveTo>
                    <a:pt x="0" y="0"/>
                  </a:moveTo>
                  <a:lnTo>
                    <a:pt x="3115" y="8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1" name="Freeform 19"/>
            <p:cNvSpPr>
              <a:spLocks/>
            </p:cNvSpPr>
            <p:nvPr/>
          </p:nvSpPr>
          <p:spPr bwMode="auto">
            <a:xfrm>
              <a:off x="2937" y="203"/>
              <a:ext cx="8" cy="302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026"/>
                </a:cxn>
              </a:cxnLst>
              <a:rect l="0" t="0" r="r" b="b"/>
              <a:pathLst>
                <a:path w="8" h="3026">
                  <a:moveTo>
                    <a:pt x="8" y="0"/>
                  </a:moveTo>
                  <a:lnTo>
                    <a:pt x="0" y="302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2" name="Freeform 20"/>
            <p:cNvSpPr>
              <a:spLocks/>
            </p:cNvSpPr>
            <p:nvPr/>
          </p:nvSpPr>
          <p:spPr bwMode="auto">
            <a:xfrm>
              <a:off x="3198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3" name="Freeform 21"/>
            <p:cNvSpPr>
              <a:spLocks/>
            </p:cNvSpPr>
            <p:nvPr/>
          </p:nvSpPr>
          <p:spPr bwMode="auto">
            <a:xfrm>
              <a:off x="3470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4" name="Freeform 22"/>
            <p:cNvSpPr>
              <a:spLocks/>
            </p:cNvSpPr>
            <p:nvPr/>
          </p:nvSpPr>
          <p:spPr bwMode="auto">
            <a:xfrm>
              <a:off x="3707" y="219"/>
              <a:ext cx="9" cy="301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3010"/>
                </a:cxn>
              </a:cxnLst>
              <a:rect l="0" t="0" r="r" b="b"/>
              <a:pathLst>
                <a:path w="9" h="3010">
                  <a:moveTo>
                    <a:pt x="9" y="0"/>
                  </a:moveTo>
                  <a:lnTo>
                    <a:pt x="0" y="301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5" name="Freeform 23"/>
            <p:cNvSpPr>
              <a:spLocks/>
            </p:cNvSpPr>
            <p:nvPr/>
          </p:nvSpPr>
          <p:spPr bwMode="auto">
            <a:xfrm>
              <a:off x="4241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6" name="Freeform 24"/>
            <p:cNvSpPr>
              <a:spLocks/>
            </p:cNvSpPr>
            <p:nvPr/>
          </p:nvSpPr>
          <p:spPr bwMode="auto">
            <a:xfrm>
              <a:off x="4494" y="203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7" name="Freeform 25"/>
            <p:cNvSpPr>
              <a:spLocks/>
            </p:cNvSpPr>
            <p:nvPr/>
          </p:nvSpPr>
          <p:spPr bwMode="auto">
            <a:xfrm>
              <a:off x="4762" y="219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8" name="Freeform 26"/>
            <p:cNvSpPr>
              <a:spLocks/>
            </p:cNvSpPr>
            <p:nvPr/>
          </p:nvSpPr>
          <p:spPr bwMode="auto">
            <a:xfrm>
              <a:off x="5012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19" name="Freeform 27"/>
            <p:cNvSpPr>
              <a:spLocks/>
            </p:cNvSpPr>
            <p:nvPr/>
          </p:nvSpPr>
          <p:spPr bwMode="auto">
            <a:xfrm>
              <a:off x="5284" y="210"/>
              <a:ext cx="1" cy="30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02"/>
                </a:cxn>
              </a:cxnLst>
              <a:rect l="0" t="0" r="r" b="b"/>
              <a:pathLst>
                <a:path w="1" h="3002">
                  <a:moveTo>
                    <a:pt x="0" y="0"/>
                  </a:moveTo>
                  <a:lnTo>
                    <a:pt x="0" y="300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8620" name="Text Box 28"/>
          <p:cNvSpPr txBox="1">
            <a:spLocks noChangeArrowheads="1"/>
          </p:cNvSpPr>
          <p:nvPr/>
        </p:nvSpPr>
        <p:spPr bwMode="auto">
          <a:xfrm>
            <a:off x="6296025" y="19891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sp>
        <p:nvSpPr>
          <p:cNvPr id="238621" name="Text Box 29"/>
          <p:cNvSpPr txBox="1">
            <a:spLocks noChangeArrowheads="1"/>
          </p:cNvSpPr>
          <p:nvPr/>
        </p:nvSpPr>
        <p:spPr bwMode="auto">
          <a:xfrm>
            <a:off x="8531225" y="27082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х</a:t>
            </a:r>
          </a:p>
        </p:txBody>
      </p:sp>
      <p:sp>
        <p:nvSpPr>
          <p:cNvPr id="238622" name="Text Box 30"/>
          <p:cNvSpPr txBox="1">
            <a:spLocks noChangeArrowheads="1"/>
          </p:cNvSpPr>
          <p:nvPr/>
        </p:nvSpPr>
        <p:spPr bwMode="auto">
          <a:xfrm>
            <a:off x="5967413" y="1889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у</a:t>
            </a:r>
          </a:p>
        </p:txBody>
      </p:sp>
      <p:sp>
        <p:nvSpPr>
          <p:cNvPr id="238623" name="Line 31"/>
          <p:cNvSpPr>
            <a:spLocks noChangeShapeType="1"/>
          </p:cNvSpPr>
          <p:nvPr/>
        </p:nvSpPr>
        <p:spPr bwMode="auto">
          <a:xfrm flipH="1" flipV="1">
            <a:off x="6327775" y="261938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24" name="Text Box 32"/>
          <p:cNvSpPr txBox="1">
            <a:spLocks noChangeArrowheads="1"/>
          </p:cNvSpPr>
          <p:nvPr/>
        </p:nvSpPr>
        <p:spPr bwMode="auto">
          <a:xfrm>
            <a:off x="6297613" y="27003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38625" name="Line 33"/>
          <p:cNvSpPr>
            <a:spLocks noChangeShapeType="1"/>
          </p:cNvSpPr>
          <p:nvPr/>
        </p:nvSpPr>
        <p:spPr bwMode="auto">
          <a:xfrm>
            <a:off x="3851275" y="2697163"/>
            <a:ext cx="50403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26" name="Text Box 34"/>
          <p:cNvSpPr txBox="1">
            <a:spLocks noChangeArrowheads="1"/>
          </p:cNvSpPr>
          <p:nvPr/>
        </p:nvSpPr>
        <p:spPr bwMode="auto">
          <a:xfrm>
            <a:off x="360363" y="0"/>
            <a:ext cx="3851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8000"/>
                </a:solidFill>
              </a:rPr>
              <a:t>Свойства функции:</a:t>
            </a:r>
          </a:p>
        </p:txBody>
      </p:sp>
      <p:sp>
        <p:nvSpPr>
          <p:cNvPr id="238627" name="Text Box 35"/>
          <p:cNvSpPr txBox="1">
            <a:spLocks noChangeArrowheads="1"/>
          </p:cNvSpPr>
          <p:nvPr/>
        </p:nvSpPr>
        <p:spPr bwMode="auto">
          <a:xfrm>
            <a:off x="250825" y="368300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1.</a:t>
            </a:r>
            <a:r>
              <a:rPr lang="ru-RU" sz="2400" b="1" i="1">
                <a:solidFill>
                  <a:srgbClr val="6600CC"/>
                </a:solidFill>
              </a:rPr>
              <a:t>Область определения</a:t>
            </a:r>
          </a:p>
        </p:txBody>
      </p:sp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541338" y="368300"/>
          <a:ext cx="28178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75" name="Формула" r:id="rId3" imgW="35178120" imgH="6490440" progId="Equation.3">
                  <p:embed/>
                </p:oleObj>
              </mc:Choice>
              <mc:Fallback>
                <p:oleObj name="Формула" r:id="rId3" imgW="35178120" imgH="6490440" progId="Equation.3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68300"/>
                        <a:ext cx="281781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29" name="Text Box 37"/>
          <p:cNvSpPr txBox="1">
            <a:spLocks noChangeArrowheads="1"/>
          </p:cNvSpPr>
          <p:nvPr/>
        </p:nvSpPr>
        <p:spPr bwMode="auto">
          <a:xfrm>
            <a:off x="7812088" y="27098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4</a:t>
            </a:r>
          </a:p>
        </p:txBody>
      </p:sp>
      <p:sp>
        <p:nvSpPr>
          <p:cNvPr id="238630" name="Text Box 38"/>
          <p:cNvSpPr txBox="1">
            <a:spLocks noChangeArrowheads="1"/>
          </p:cNvSpPr>
          <p:nvPr/>
        </p:nvSpPr>
        <p:spPr bwMode="auto">
          <a:xfrm>
            <a:off x="6372225" y="7286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4</a:t>
            </a:r>
          </a:p>
        </p:txBody>
      </p:sp>
      <p:sp>
        <p:nvSpPr>
          <p:cNvPr id="238631" name="Line 39"/>
          <p:cNvSpPr>
            <a:spLocks noChangeShapeType="1"/>
          </p:cNvSpPr>
          <p:nvPr/>
        </p:nvSpPr>
        <p:spPr bwMode="auto">
          <a:xfrm>
            <a:off x="3922713" y="2673350"/>
            <a:ext cx="50419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8632" name="Group 40"/>
          <p:cNvGrpSpPr>
            <a:grpSpLocks/>
          </p:cNvGrpSpPr>
          <p:nvPr/>
        </p:nvGrpSpPr>
        <p:grpSpPr bwMode="auto">
          <a:xfrm>
            <a:off x="6261100" y="188913"/>
            <a:ext cx="5041900" cy="900112"/>
            <a:chOff x="4467" y="686"/>
            <a:chExt cx="3176" cy="567"/>
          </a:xfrm>
        </p:grpSpPr>
        <p:sp>
          <p:nvSpPr>
            <p:cNvPr id="238633" name="Text Box 41"/>
            <p:cNvSpPr txBox="1">
              <a:spLocks noChangeArrowheads="1"/>
            </p:cNvSpPr>
            <p:nvPr/>
          </p:nvSpPr>
          <p:spPr bwMode="auto">
            <a:xfrm>
              <a:off x="4921" y="686"/>
              <a:ext cx="27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/>
                <a:t>-</a:t>
              </a:r>
              <a:r>
                <a:rPr lang="en-US" b="1" i="1"/>
                <a:t>x</a:t>
              </a:r>
              <a:r>
                <a:rPr lang="en-US" b="1" i="1">
                  <a:cs typeface="Arial" pitchFamily="34" charset="0"/>
                </a:rPr>
                <a:t>²,</a:t>
              </a:r>
              <a:r>
                <a:rPr lang="ru-RU" b="1" i="1">
                  <a:cs typeface="Arial" pitchFamily="34" charset="0"/>
                </a:rPr>
                <a:t>если -2≤х≤1</a:t>
              </a:r>
              <a:endParaRPr lang="en-US" b="1" i="1">
                <a:cs typeface="Arial" pitchFamily="34" charset="0"/>
              </a:endParaRPr>
            </a:p>
          </p:txBody>
        </p:sp>
        <p:grpSp>
          <p:nvGrpSpPr>
            <p:cNvPr id="238634" name="Group 42"/>
            <p:cNvGrpSpPr>
              <a:grpSpLocks/>
            </p:cNvGrpSpPr>
            <p:nvPr/>
          </p:nvGrpSpPr>
          <p:grpSpPr bwMode="auto">
            <a:xfrm>
              <a:off x="4467" y="711"/>
              <a:ext cx="3176" cy="542"/>
              <a:chOff x="1519" y="119"/>
              <a:chExt cx="3176" cy="542"/>
            </a:xfrm>
          </p:grpSpPr>
          <p:sp>
            <p:nvSpPr>
              <p:cNvPr id="238635" name="Text Box 43"/>
              <p:cNvSpPr txBox="1">
                <a:spLocks noChangeArrowheads="1"/>
              </p:cNvSpPr>
              <p:nvPr/>
            </p:nvSpPr>
            <p:spPr bwMode="auto">
              <a:xfrm>
                <a:off x="1519" y="232"/>
                <a:ext cx="136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/>
                  <a:t>f</a:t>
                </a:r>
                <a:r>
                  <a:rPr lang="en-US" i="1"/>
                  <a:t>(x)=</a:t>
                </a:r>
                <a:endParaRPr lang="ru-RU" b="1" i="1"/>
              </a:p>
            </p:txBody>
          </p:sp>
          <p:sp>
            <p:nvSpPr>
              <p:cNvPr id="238636" name="Text Box 44"/>
              <p:cNvSpPr txBox="1">
                <a:spLocks noChangeArrowheads="1"/>
              </p:cNvSpPr>
              <p:nvPr/>
            </p:nvSpPr>
            <p:spPr bwMode="auto">
              <a:xfrm>
                <a:off x="1973" y="346"/>
                <a:ext cx="272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 i="1"/>
                  <a:t>1</a:t>
                </a:r>
                <a:r>
                  <a:rPr lang="en-US" b="1" i="1">
                    <a:cs typeface="Arial" pitchFamily="34" charset="0"/>
                  </a:rPr>
                  <a:t>/</a:t>
                </a:r>
                <a:r>
                  <a:rPr lang="ru-RU" b="1" i="1"/>
                  <a:t>х,если </a:t>
                </a:r>
                <a:r>
                  <a:rPr lang="ru-RU" b="1" i="1">
                    <a:cs typeface="Arial" pitchFamily="34" charset="0"/>
                  </a:rPr>
                  <a:t>х</a:t>
                </a:r>
                <a:r>
                  <a:rPr lang="en-US" b="1" i="1">
                    <a:cs typeface="Arial" pitchFamily="34" charset="0"/>
                  </a:rPr>
                  <a:t>&gt;</a:t>
                </a:r>
                <a:r>
                  <a:rPr lang="ru-RU" b="1" i="1">
                    <a:cs typeface="Arial" pitchFamily="34" charset="0"/>
                  </a:rPr>
                  <a:t>1</a:t>
                </a:r>
                <a:endParaRPr lang="en-US" b="1" i="1">
                  <a:cs typeface="Arial" pitchFamily="34" charset="0"/>
                </a:endParaRPr>
              </a:p>
            </p:txBody>
          </p:sp>
          <p:graphicFrame>
            <p:nvGraphicFramePr>
              <p:cNvPr id="238637" name="Object 45"/>
              <p:cNvGraphicFramePr>
                <a:graphicFrameLocks noChangeAspect="1"/>
              </p:cNvGraphicFramePr>
              <p:nvPr/>
            </p:nvGraphicFramePr>
            <p:xfrm>
              <a:off x="1859" y="119"/>
              <a:ext cx="279" cy="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8776" name="Формула" r:id="rId5" imgW="164885" imgH="215619" progId="Equation.3">
                      <p:embed/>
                    </p:oleObj>
                  </mc:Choice>
                  <mc:Fallback>
                    <p:oleObj name="Формула" r:id="rId5" imgW="164885" imgH="215619" progId="Equation.3">
                      <p:embed/>
                      <p:pic>
                        <p:nvPicPr>
                          <p:cNvPr id="0" name="Picture 17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9" y="119"/>
                            <a:ext cx="279" cy="54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38638" name="Text Box 46"/>
          <p:cNvSpPr txBox="1">
            <a:spLocks noChangeArrowheads="1"/>
          </p:cNvSpPr>
          <p:nvPr/>
        </p:nvSpPr>
        <p:spPr bwMode="auto">
          <a:xfrm>
            <a:off x="6300788" y="315118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-2</a:t>
            </a:r>
          </a:p>
        </p:txBody>
      </p:sp>
      <p:sp>
        <p:nvSpPr>
          <p:cNvPr id="238641" name="Text Box 49"/>
          <p:cNvSpPr txBox="1">
            <a:spLocks noChangeArrowheads="1"/>
          </p:cNvSpPr>
          <p:nvPr/>
        </p:nvSpPr>
        <p:spPr bwMode="auto">
          <a:xfrm>
            <a:off x="6372225" y="3968750"/>
            <a:ext cx="54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-4</a:t>
            </a:r>
          </a:p>
        </p:txBody>
      </p:sp>
      <p:sp>
        <p:nvSpPr>
          <p:cNvPr id="238642" name="Text Box 50"/>
          <p:cNvSpPr txBox="1">
            <a:spLocks noChangeArrowheads="1"/>
          </p:cNvSpPr>
          <p:nvPr/>
        </p:nvSpPr>
        <p:spPr bwMode="auto">
          <a:xfrm>
            <a:off x="250825" y="1089025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2.</a:t>
            </a:r>
            <a:r>
              <a:rPr lang="ru-RU" sz="2400" b="1" i="1">
                <a:solidFill>
                  <a:srgbClr val="6600CC"/>
                </a:solidFill>
              </a:rPr>
              <a:t>Область значений</a:t>
            </a: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1058863" y="908050"/>
          <a:ext cx="280828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77" name="Формула" r:id="rId7" imgW="31353120" imgH="6490440" progId="Equation.3">
                  <p:embed/>
                </p:oleObj>
              </mc:Choice>
              <mc:Fallback>
                <p:oleObj name="Формула" r:id="rId7" imgW="31353120" imgH="6490440" progId="Equation.3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908050"/>
                        <a:ext cx="2808287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44" name="Text Box 52"/>
          <p:cNvSpPr txBox="1">
            <a:spLocks noChangeArrowheads="1"/>
          </p:cNvSpPr>
          <p:nvPr/>
        </p:nvSpPr>
        <p:spPr bwMode="auto">
          <a:xfrm>
            <a:off x="250825" y="1449388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3.</a:t>
            </a:r>
            <a:r>
              <a:rPr lang="ru-RU" sz="2800" b="1" i="1">
                <a:solidFill>
                  <a:srgbClr val="6600CC"/>
                </a:solidFill>
              </a:rPr>
              <a:t>  у=0, если х=</a:t>
            </a:r>
          </a:p>
        </p:txBody>
      </p:sp>
      <p:sp>
        <p:nvSpPr>
          <p:cNvPr id="238645" name="Text Box 53"/>
          <p:cNvSpPr txBox="1">
            <a:spLocks noChangeArrowheads="1"/>
          </p:cNvSpPr>
          <p:nvPr/>
        </p:nvSpPr>
        <p:spPr bwMode="auto">
          <a:xfrm>
            <a:off x="2951163" y="1449388"/>
            <a:ext cx="1260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8646" name="Freeform 54"/>
          <p:cNvSpPr>
            <a:spLocks/>
          </p:cNvSpPr>
          <p:nvPr/>
        </p:nvSpPr>
        <p:spPr bwMode="auto">
          <a:xfrm>
            <a:off x="5513388" y="2667000"/>
            <a:ext cx="4206875" cy="42863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2650" y="0"/>
              </a:cxn>
            </a:cxnLst>
            <a:rect l="0" t="0" r="r" b="b"/>
            <a:pathLst>
              <a:path w="2650" h="27">
                <a:moveTo>
                  <a:pt x="0" y="27"/>
                </a:moveTo>
                <a:lnTo>
                  <a:pt x="2650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oval" w="sm" len="sm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47" name="Text Box 55"/>
          <p:cNvSpPr txBox="1">
            <a:spLocks noChangeArrowheads="1"/>
          </p:cNvSpPr>
          <p:nvPr/>
        </p:nvSpPr>
        <p:spPr bwMode="auto">
          <a:xfrm>
            <a:off x="6192838" y="2709863"/>
            <a:ext cx="485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   1   2   3  </a:t>
            </a:r>
          </a:p>
        </p:txBody>
      </p:sp>
      <p:sp>
        <p:nvSpPr>
          <p:cNvPr id="238648" name="Text Box 56"/>
          <p:cNvSpPr txBox="1">
            <a:spLocks noChangeArrowheads="1"/>
          </p:cNvSpPr>
          <p:nvPr/>
        </p:nvSpPr>
        <p:spPr bwMode="auto">
          <a:xfrm>
            <a:off x="-107950" y="1809750"/>
            <a:ext cx="306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 </a:t>
            </a:r>
            <a:r>
              <a:rPr lang="ru-RU" sz="2800" b="1" i="1">
                <a:solidFill>
                  <a:srgbClr val="6600CC"/>
                </a:solidFill>
              </a:rPr>
              <a:t> у</a:t>
            </a:r>
            <a:r>
              <a:rPr lang="en-US" sz="2800" b="1" i="1">
                <a:solidFill>
                  <a:srgbClr val="6600CC"/>
                </a:solidFill>
                <a:latin typeface=""/>
              </a:rPr>
              <a:t>&gt;</a:t>
            </a:r>
            <a:r>
              <a:rPr lang="ru-RU" sz="2800" b="1" i="1">
                <a:solidFill>
                  <a:srgbClr val="6600CC"/>
                </a:solidFill>
              </a:rPr>
              <a:t>0, если                          </a:t>
            </a:r>
          </a:p>
        </p:txBody>
      </p:sp>
      <p:grpSp>
        <p:nvGrpSpPr>
          <p:cNvPr id="238649" name="Group 57"/>
          <p:cNvGrpSpPr>
            <a:grpSpLocks/>
          </p:cNvGrpSpPr>
          <p:nvPr/>
        </p:nvGrpSpPr>
        <p:grpSpPr bwMode="auto">
          <a:xfrm>
            <a:off x="71438" y="2332038"/>
            <a:ext cx="3060700" cy="609600"/>
            <a:chOff x="45" y="2262"/>
            <a:chExt cx="1928" cy="384"/>
          </a:xfrm>
        </p:grpSpPr>
        <p:sp>
          <p:nvSpPr>
            <p:cNvPr id="238650" name="Text Box 58"/>
            <p:cNvSpPr txBox="1">
              <a:spLocks noChangeArrowheads="1"/>
            </p:cNvSpPr>
            <p:nvPr/>
          </p:nvSpPr>
          <p:spPr bwMode="auto">
            <a:xfrm>
              <a:off x="45" y="2273"/>
              <a:ext cx="19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FF0000"/>
                  </a:solidFill>
                </a:rPr>
                <a:t>   </a:t>
              </a:r>
              <a:r>
                <a:rPr lang="ru-RU" sz="2800" b="1" i="1">
                  <a:solidFill>
                    <a:srgbClr val="6600CC"/>
                  </a:solidFill>
                </a:rPr>
                <a:t> у</a:t>
              </a:r>
              <a:r>
                <a:rPr lang="en-US" sz="2800" b="1" i="1">
                  <a:solidFill>
                    <a:srgbClr val="6600CC"/>
                  </a:solidFill>
                  <a:latin typeface=""/>
                </a:rPr>
                <a:t>&lt;</a:t>
              </a:r>
              <a:r>
                <a:rPr lang="ru-RU" sz="2800" b="1" i="1">
                  <a:solidFill>
                    <a:srgbClr val="6600CC"/>
                  </a:solidFill>
                </a:rPr>
                <a:t>0, если </a:t>
              </a:r>
            </a:p>
          </p:txBody>
        </p:sp>
        <p:graphicFrame>
          <p:nvGraphicFramePr>
            <p:cNvPr id="238651" name="Object 59"/>
            <p:cNvGraphicFramePr>
              <a:graphicFrameLocks noChangeAspect="1"/>
            </p:cNvGraphicFramePr>
            <p:nvPr/>
          </p:nvGraphicFramePr>
          <p:xfrm>
            <a:off x="1644" y="2262"/>
            <a:ext cx="20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78" name="Формула" r:id="rId9" imgW="131400" imgH="262800" progId="Equation.3">
                    <p:embed/>
                  </p:oleObj>
                </mc:Choice>
                <mc:Fallback>
                  <p:oleObj name="Формула" r:id="rId9" imgW="131400" imgH="262800" progId="Equation.3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4" y="2262"/>
                          <a:ext cx="203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2951163" y="1841500"/>
          <a:ext cx="9810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79" name="Формула" r:id="rId11" imgW="494870" imgH="215713" progId="Equation.3">
                  <p:embed/>
                </p:oleObj>
              </mc:Choice>
              <mc:Fallback>
                <p:oleObj name="Формула" r:id="rId11" imgW="494870" imgH="215713" progId="Equation.3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1841500"/>
                        <a:ext cx="9810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8653" name="Group 61"/>
          <p:cNvGrpSpPr>
            <a:grpSpLocks/>
          </p:cNvGrpSpPr>
          <p:nvPr/>
        </p:nvGrpSpPr>
        <p:grpSpPr bwMode="auto">
          <a:xfrm>
            <a:off x="2257425" y="1808163"/>
            <a:ext cx="792163" cy="519112"/>
            <a:chOff x="272" y="1970"/>
            <a:chExt cx="499" cy="327"/>
          </a:xfrm>
        </p:grpSpPr>
        <p:graphicFrame>
          <p:nvGraphicFramePr>
            <p:cNvPr id="238654" name="Object 62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80" name="Формула" r:id="rId13" imgW="143280" imgH="143280" progId="Equation.3">
                    <p:embed/>
                  </p:oleObj>
                </mc:Choice>
                <mc:Fallback>
                  <p:oleObj name="Формула" r:id="rId13" imgW="143280" imgH="143280" progId="Equation.3">
                    <p:embed/>
                    <p:pic>
                      <p:nvPicPr>
                        <p:cNvPr id="0" name="Picture 1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655" name="Text Box 63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3" name="Object 33"/>
          <p:cNvGraphicFramePr>
            <a:graphicFrameLocks noChangeAspect="1"/>
          </p:cNvGraphicFramePr>
          <p:nvPr/>
        </p:nvGraphicFramePr>
        <p:xfrm>
          <a:off x="1220788" y="2708275"/>
          <a:ext cx="19875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81" name="Формула" r:id="rId15" imgW="1002865" imgH="253890" progId="Equation.3">
                  <p:embed/>
                </p:oleObj>
              </mc:Choice>
              <mc:Fallback>
                <p:oleObj name="Формула" r:id="rId15" imgW="1002865" imgH="253890" progId="Equation.3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2708275"/>
                        <a:ext cx="198755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57" name="Text Box 65"/>
          <p:cNvSpPr txBox="1">
            <a:spLocks noChangeArrowheads="1"/>
          </p:cNvSpPr>
          <p:nvPr/>
        </p:nvSpPr>
        <p:spPr bwMode="auto">
          <a:xfrm>
            <a:off x="250825" y="3270250"/>
            <a:ext cx="4500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4.</a:t>
            </a:r>
            <a:r>
              <a:rPr lang="ru-RU" sz="2800" b="1" i="1">
                <a:solidFill>
                  <a:srgbClr val="6600CC"/>
                </a:solidFill>
              </a:rPr>
              <a:t>  Функция убывает при </a:t>
            </a:r>
          </a:p>
        </p:txBody>
      </p:sp>
      <p:grpSp>
        <p:nvGrpSpPr>
          <p:cNvPr id="238658" name="Group 66"/>
          <p:cNvGrpSpPr>
            <a:grpSpLocks/>
          </p:cNvGrpSpPr>
          <p:nvPr/>
        </p:nvGrpSpPr>
        <p:grpSpPr bwMode="auto">
          <a:xfrm>
            <a:off x="1079500" y="3700463"/>
            <a:ext cx="792163" cy="519112"/>
            <a:chOff x="272" y="1970"/>
            <a:chExt cx="499" cy="327"/>
          </a:xfrm>
        </p:grpSpPr>
        <p:graphicFrame>
          <p:nvGraphicFramePr>
            <p:cNvPr id="238659" name="Object 67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82" name="Формула" r:id="rId17" imgW="143280" imgH="143280" progId="Equation.3">
                    <p:embed/>
                  </p:oleObj>
                </mc:Choice>
                <mc:Fallback>
                  <p:oleObj name="Формула" r:id="rId17" imgW="143280" imgH="143280" progId="Equation.3">
                    <p:embed/>
                    <p:pic>
                      <p:nvPicPr>
                        <p:cNvPr id="0" name="Picture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660" name="Text Box 68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692275" y="3806825"/>
          <a:ext cx="7540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83" name="Формула" r:id="rId19" imgW="380835" imgH="215806" progId="Equation.3">
                  <p:embed/>
                </p:oleObj>
              </mc:Choice>
              <mc:Fallback>
                <p:oleObj name="Формула" r:id="rId19" imgW="380835" imgH="215806" progId="Equation.3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06825"/>
                        <a:ext cx="75406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1871663" y="4551363"/>
          <a:ext cx="8794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84" name="Формула" r:id="rId21" imgW="444114" imgH="215713" progId="Equation.3">
                  <p:embed/>
                </p:oleObj>
              </mc:Choice>
              <mc:Fallback>
                <p:oleObj name="Формула" r:id="rId21" imgW="444114" imgH="215713" progId="Equation.3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4551363"/>
                        <a:ext cx="8794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63" name="Text Box 71"/>
          <p:cNvSpPr txBox="1">
            <a:spLocks noChangeArrowheads="1"/>
          </p:cNvSpPr>
          <p:nvPr/>
        </p:nvSpPr>
        <p:spPr bwMode="auto">
          <a:xfrm>
            <a:off x="250825" y="4121150"/>
            <a:ext cx="4500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CC"/>
                </a:solidFill>
              </a:rPr>
              <a:t>   Функция возрастает при </a:t>
            </a:r>
          </a:p>
        </p:txBody>
      </p:sp>
      <p:grpSp>
        <p:nvGrpSpPr>
          <p:cNvPr id="238664" name="Group 72"/>
          <p:cNvGrpSpPr>
            <a:grpSpLocks/>
          </p:cNvGrpSpPr>
          <p:nvPr/>
        </p:nvGrpSpPr>
        <p:grpSpPr bwMode="auto">
          <a:xfrm>
            <a:off x="1079500" y="4530725"/>
            <a:ext cx="792163" cy="519113"/>
            <a:chOff x="272" y="1970"/>
            <a:chExt cx="499" cy="327"/>
          </a:xfrm>
        </p:grpSpPr>
        <p:graphicFrame>
          <p:nvGraphicFramePr>
            <p:cNvPr id="238665" name="Object 73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85" name="Формула" r:id="rId23" imgW="143280" imgH="143280" progId="Equation.3">
                    <p:embed/>
                  </p:oleObj>
                </mc:Choice>
                <mc:Fallback>
                  <p:oleObj name="Формула" r:id="rId23" imgW="143280" imgH="143280" progId="Equation.3">
                    <p:embed/>
                    <p:pic>
                      <p:nvPicPr>
                        <p:cNvPr id="0" name="Picture 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666" name="Text Box 74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sp>
        <p:nvSpPr>
          <p:cNvPr id="238667" name="Text Box 75"/>
          <p:cNvSpPr txBox="1">
            <a:spLocks noChangeArrowheads="1"/>
          </p:cNvSpPr>
          <p:nvPr/>
        </p:nvSpPr>
        <p:spPr bwMode="auto">
          <a:xfrm>
            <a:off x="250825" y="48895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5.</a:t>
            </a:r>
            <a:r>
              <a:rPr lang="ru-RU" sz="2800" b="1" i="1">
                <a:solidFill>
                  <a:srgbClr val="6600CC"/>
                </a:solidFill>
              </a:rPr>
              <a:t>  Ограниченность  </a:t>
            </a:r>
          </a:p>
        </p:txBody>
      </p:sp>
      <p:sp>
        <p:nvSpPr>
          <p:cNvPr id="238668" name="Text Box 76"/>
          <p:cNvSpPr txBox="1">
            <a:spLocks noChangeArrowheads="1"/>
          </p:cNvSpPr>
          <p:nvPr/>
        </p:nvSpPr>
        <p:spPr bwMode="auto">
          <a:xfrm>
            <a:off x="250825" y="40163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238669" name="Text Box 77"/>
          <p:cNvSpPr txBox="1">
            <a:spLocks noChangeArrowheads="1"/>
          </p:cNvSpPr>
          <p:nvPr/>
        </p:nvSpPr>
        <p:spPr bwMode="auto">
          <a:xfrm>
            <a:off x="252413" y="10144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238670" name="Text Box 78"/>
          <p:cNvSpPr txBox="1">
            <a:spLocks noChangeArrowheads="1"/>
          </p:cNvSpPr>
          <p:nvPr/>
        </p:nvSpPr>
        <p:spPr bwMode="auto">
          <a:xfrm>
            <a:off x="250825" y="48895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5.</a:t>
            </a:r>
          </a:p>
        </p:txBody>
      </p:sp>
      <p:sp>
        <p:nvSpPr>
          <p:cNvPr id="238671" name="Line 79"/>
          <p:cNvSpPr>
            <a:spLocks noChangeShapeType="1"/>
          </p:cNvSpPr>
          <p:nvPr/>
        </p:nvSpPr>
        <p:spPr bwMode="auto">
          <a:xfrm>
            <a:off x="4211638" y="2241550"/>
            <a:ext cx="4860925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72" name="Text Box 80"/>
          <p:cNvSpPr txBox="1">
            <a:spLocks noChangeArrowheads="1"/>
          </p:cNvSpPr>
          <p:nvPr/>
        </p:nvSpPr>
        <p:spPr bwMode="auto">
          <a:xfrm>
            <a:off x="430213" y="486886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CC"/>
                </a:solidFill>
              </a:rPr>
              <a:t> Функция ограничена сверху и снизу. </a:t>
            </a:r>
          </a:p>
        </p:txBody>
      </p:sp>
      <p:sp>
        <p:nvSpPr>
          <p:cNvPr id="238673" name="Text Box 81"/>
          <p:cNvSpPr txBox="1">
            <a:spLocks noChangeArrowheads="1"/>
          </p:cNvSpPr>
          <p:nvPr/>
        </p:nvSpPr>
        <p:spPr bwMode="auto">
          <a:xfrm>
            <a:off x="250825" y="5610225"/>
            <a:ext cx="306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6.</a:t>
            </a:r>
            <a:r>
              <a:rPr lang="ru-RU" sz="2800" b="1" i="1">
                <a:solidFill>
                  <a:srgbClr val="6600CC"/>
                </a:solidFill>
              </a:rPr>
              <a:t>  у</a:t>
            </a:r>
            <a:r>
              <a:rPr lang="ru-RU" sz="2800" b="1" i="1" baseline="-25000">
                <a:solidFill>
                  <a:srgbClr val="6600CC"/>
                </a:solidFill>
              </a:rPr>
              <a:t>наим.</a:t>
            </a:r>
            <a:r>
              <a:rPr lang="ru-RU" sz="2800" b="1" i="1">
                <a:solidFill>
                  <a:srgbClr val="6600CC"/>
                </a:solidFill>
              </a:rPr>
              <a:t>=</a:t>
            </a:r>
          </a:p>
        </p:txBody>
      </p:sp>
      <p:sp>
        <p:nvSpPr>
          <p:cNvPr id="238674" name="Text Box 82"/>
          <p:cNvSpPr txBox="1">
            <a:spLocks noChangeArrowheads="1"/>
          </p:cNvSpPr>
          <p:nvPr/>
        </p:nvSpPr>
        <p:spPr bwMode="auto">
          <a:xfrm>
            <a:off x="3311525" y="5589588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</a:t>
            </a:r>
            <a:r>
              <a:rPr lang="ru-RU" sz="2800" b="1" i="1">
                <a:solidFill>
                  <a:srgbClr val="6600CC"/>
                </a:solidFill>
              </a:rPr>
              <a:t>  у</a:t>
            </a:r>
            <a:r>
              <a:rPr lang="ru-RU" sz="2800" b="1" i="1" baseline="-25000">
                <a:solidFill>
                  <a:srgbClr val="6600CC"/>
                </a:solidFill>
              </a:rPr>
              <a:t>наиб.</a:t>
            </a:r>
            <a:r>
              <a:rPr lang="ru-RU" sz="2800" b="1" i="1">
                <a:solidFill>
                  <a:srgbClr val="6600CC"/>
                </a:solidFill>
              </a:rPr>
              <a:t>=</a:t>
            </a:r>
          </a:p>
        </p:txBody>
      </p:sp>
      <p:sp>
        <p:nvSpPr>
          <p:cNvPr id="238675" name="Text Box 83"/>
          <p:cNvSpPr txBox="1">
            <a:spLocks noChangeArrowheads="1"/>
          </p:cNvSpPr>
          <p:nvPr/>
        </p:nvSpPr>
        <p:spPr bwMode="auto">
          <a:xfrm>
            <a:off x="2051050" y="5610225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- 4</a:t>
            </a:r>
          </a:p>
        </p:txBody>
      </p:sp>
      <p:sp>
        <p:nvSpPr>
          <p:cNvPr id="238676" name="Text Box 84"/>
          <p:cNvSpPr txBox="1">
            <a:spLocks noChangeArrowheads="1"/>
          </p:cNvSpPr>
          <p:nvPr/>
        </p:nvSpPr>
        <p:spPr bwMode="auto">
          <a:xfrm>
            <a:off x="5111750" y="5610225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НЕТ</a:t>
            </a:r>
          </a:p>
        </p:txBody>
      </p:sp>
      <p:sp>
        <p:nvSpPr>
          <p:cNvPr id="238677" name="Text Box 85"/>
          <p:cNvSpPr txBox="1">
            <a:spLocks noChangeArrowheads="1"/>
          </p:cNvSpPr>
          <p:nvPr/>
        </p:nvSpPr>
        <p:spPr bwMode="auto">
          <a:xfrm>
            <a:off x="250825" y="6211888"/>
            <a:ext cx="4500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7.</a:t>
            </a:r>
            <a:r>
              <a:rPr lang="ru-RU" sz="2800" b="1" i="1">
                <a:solidFill>
                  <a:srgbClr val="6600CC"/>
                </a:solidFill>
              </a:rPr>
              <a:t> Непрерывность</a:t>
            </a:r>
          </a:p>
        </p:txBody>
      </p:sp>
      <p:sp>
        <p:nvSpPr>
          <p:cNvPr id="238678" name="Text Box 86"/>
          <p:cNvSpPr txBox="1">
            <a:spLocks noChangeArrowheads="1"/>
          </p:cNvSpPr>
          <p:nvPr/>
        </p:nvSpPr>
        <p:spPr bwMode="auto">
          <a:xfrm>
            <a:off x="250825" y="61499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7.</a:t>
            </a:r>
          </a:p>
        </p:txBody>
      </p:sp>
      <p:sp>
        <p:nvSpPr>
          <p:cNvPr id="238679" name="Text Box 87"/>
          <p:cNvSpPr txBox="1">
            <a:spLocks noChangeArrowheads="1"/>
          </p:cNvSpPr>
          <p:nvPr/>
        </p:nvSpPr>
        <p:spPr bwMode="auto">
          <a:xfrm>
            <a:off x="609600" y="618966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CC"/>
                </a:solidFill>
              </a:rPr>
              <a:t> Претерпевает разрыв при х = </a:t>
            </a:r>
            <a:r>
              <a:rPr lang="ru-RU" sz="2800" b="1" i="1">
                <a:solidFill>
                  <a:srgbClr val="FF0000"/>
                </a:solidFill>
              </a:rPr>
              <a:t>1</a:t>
            </a:r>
            <a:r>
              <a:rPr lang="ru-RU" sz="2800" b="1" i="1">
                <a:solidFill>
                  <a:srgbClr val="6600CC"/>
                </a:solidFill>
              </a:rPr>
              <a:t>. </a:t>
            </a:r>
          </a:p>
        </p:txBody>
      </p:sp>
      <p:sp>
        <p:nvSpPr>
          <p:cNvPr id="238680" name="Freeform 88"/>
          <p:cNvSpPr>
            <a:spLocks/>
          </p:cNvSpPr>
          <p:nvPr/>
        </p:nvSpPr>
        <p:spPr bwMode="auto">
          <a:xfrm>
            <a:off x="5491163" y="2698750"/>
            <a:ext cx="1271587" cy="1590675"/>
          </a:xfrm>
          <a:custGeom>
            <a:avLst/>
            <a:gdLst/>
            <a:ahLst/>
            <a:cxnLst>
              <a:cxn ang="0">
                <a:pos x="801" y="255"/>
              </a:cxn>
              <a:cxn ang="0">
                <a:pos x="693" y="102"/>
              </a:cxn>
              <a:cxn ang="0">
                <a:pos x="543" y="6"/>
              </a:cxn>
              <a:cxn ang="0">
                <a:pos x="411" y="66"/>
              </a:cxn>
              <a:cxn ang="0">
                <a:pos x="282" y="246"/>
              </a:cxn>
              <a:cxn ang="0">
                <a:pos x="120" y="594"/>
              </a:cxn>
              <a:cxn ang="0">
                <a:pos x="0" y="1002"/>
              </a:cxn>
            </a:cxnLst>
            <a:rect l="0" t="0" r="r" b="b"/>
            <a:pathLst>
              <a:path w="801" h="1002">
                <a:moveTo>
                  <a:pt x="801" y="255"/>
                </a:moveTo>
                <a:cubicBezTo>
                  <a:pt x="778" y="230"/>
                  <a:pt x="736" y="144"/>
                  <a:pt x="693" y="102"/>
                </a:cubicBezTo>
                <a:cubicBezTo>
                  <a:pt x="650" y="60"/>
                  <a:pt x="590" y="12"/>
                  <a:pt x="543" y="6"/>
                </a:cubicBezTo>
                <a:cubicBezTo>
                  <a:pt x="496" y="0"/>
                  <a:pt x="455" y="26"/>
                  <a:pt x="411" y="66"/>
                </a:cubicBezTo>
                <a:cubicBezTo>
                  <a:pt x="367" y="106"/>
                  <a:pt x="330" y="158"/>
                  <a:pt x="282" y="246"/>
                </a:cubicBezTo>
                <a:cubicBezTo>
                  <a:pt x="239" y="334"/>
                  <a:pt x="167" y="468"/>
                  <a:pt x="120" y="594"/>
                </a:cubicBezTo>
                <a:cubicBezTo>
                  <a:pt x="73" y="720"/>
                  <a:pt x="25" y="917"/>
                  <a:pt x="0" y="1002"/>
                </a:cubicBezTo>
              </a:path>
            </a:pathLst>
          </a:custGeom>
          <a:noFill/>
          <a:ln w="889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81" name="Freeform 89"/>
          <p:cNvSpPr>
            <a:spLocks/>
          </p:cNvSpPr>
          <p:nvPr/>
        </p:nvSpPr>
        <p:spPr bwMode="auto">
          <a:xfrm>
            <a:off x="6764338" y="2252663"/>
            <a:ext cx="2378075" cy="257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6" y="111"/>
              </a:cxn>
              <a:cxn ang="0">
                <a:pos x="1498" y="162"/>
              </a:cxn>
            </a:cxnLst>
            <a:rect l="0" t="0" r="r" b="b"/>
            <a:pathLst>
              <a:path w="1498" h="162">
                <a:moveTo>
                  <a:pt x="0" y="0"/>
                </a:moveTo>
                <a:cubicBezTo>
                  <a:pt x="43" y="18"/>
                  <a:pt x="6" y="84"/>
                  <a:pt x="256" y="111"/>
                </a:cubicBezTo>
                <a:cubicBezTo>
                  <a:pt x="506" y="138"/>
                  <a:pt x="1239" y="152"/>
                  <a:pt x="1498" y="162"/>
                </a:cubicBezTo>
              </a:path>
            </a:pathLst>
          </a:custGeom>
          <a:noFill/>
          <a:ln w="889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82" name="Oval 90"/>
          <p:cNvSpPr>
            <a:spLocks noChangeArrowheads="1"/>
          </p:cNvSpPr>
          <p:nvPr/>
        </p:nvSpPr>
        <p:spPr bwMode="auto">
          <a:xfrm rot="10800000">
            <a:off x="6650038" y="2971800"/>
            <a:ext cx="180975" cy="179388"/>
          </a:xfrm>
          <a:prstGeom prst="ellipse">
            <a:avLst/>
          </a:prstGeom>
          <a:gradFill rotWithShape="1">
            <a:gsLst>
              <a:gs pos="0">
                <a:srgbClr val="6666FF">
                  <a:gamma/>
                  <a:shade val="4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8683" name="Oval 91"/>
          <p:cNvSpPr>
            <a:spLocks noChangeArrowheads="1"/>
          </p:cNvSpPr>
          <p:nvPr/>
        </p:nvSpPr>
        <p:spPr bwMode="auto">
          <a:xfrm rot="10800000">
            <a:off x="5422900" y="4149725"/>
            <a:ext cx="180975" cy="179388"/>
          </a:xfrm>
          <a:prstGeom prst="ellipse">
            <a:avLst/>
          </a:prstGeom>
          <a:gradFill rotWithShape="1">
            <a:gsLst>
              <a:gs pos="0">
                <a:srgbClr val="6666FF">
                  <a:gamma/>
                  <a:shade val="46275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8684" name="Line 92"/>
          <p:cNvSpPr>
            <a:spLocks noChangeShapeType="1"/>
          </p:cNvSpPr>
          <p:nvPr/>
        </p:nvSpPr>
        <p:spPr bwMode="auto">
          <a:xfrm flipV="1">
            <a:off x="5508625" y="2709863"/>
            <a:ext cx="0" cy="1547812"/>
          </a:xfrm>
          <a:prstGeom prst="line">
            <a:avLst/>
          </a:prstGeom>
          <a:noFill/>
          <a:ln w="69850">
            <a:solidFill>
              <a:srgbClr val="00FF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85" name="Oval 93"/>
          <p:cNvSpPr>
            <a:spLocks noChangeArrowheads="1"/>
          </p:cNvSpPr>
          <p:nvPr/>
        </p:nvSpPr>
        <p:spPr bwMode="auto">
          <a:xfrm>
            <a:off x="6229350" y="2601913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8686" name="Group 94"/>
          <p:cNvGrpSpPr>
            <a:grpSpLocks/>
          </p:cNvGrpSpPr>
          <p:nvPr/>
        </p:nvGrpSpPr>
        <p:grpSpPr bwMode="auto">
          <a:xfrm>
            <a:off x="539750" y="2708275"/>
            <a:ext cx="792163" cy="519113"/>
            <a:chOff x="272" y="1970"/>
            <a:chExt cx="499" cy="327"/>
          </a:xfrm>
        </p:grpSpPr>
        <p:graphicFrame>
          <p:nvGraphicFramePr>
            <p:cNvPr id="238687" name="Object 95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86" name="Формула" r:id="rId25" imgW="143280" imgH="143280" progId="Equation.3">
                    <p:embed/>
                  </p:oleObj>
                </mc:Choice>
                <mc:Fallback>
                  <p:oleObj name="Формула" r:id="rId25" imgW="143280" imgH="143280" progId="Equation.3">
                    <p:embed/>
                    <p:pic>
                      <p:nvPicPr>
                        <p:cNvPr id="0" name="Picture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688" name="Text Box 96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sp>
        <p:nvSpPr>
          <p:cNvPr id="238689" name="Line 97"/>
          <p:cNvSpPr>
            <a:spLocks noChangeShapeType="1"/>
          </p:cNvSpPr>
          <p:nvPr/>
        </p:nvSpPr>
        <p:spPr bwMode="auto">
          <a:xfrm>
            <a:off x="4032250" y="4221163"/>
            <a:ext cx="4860925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90" name="Freeform 98"/>
          <p:cNvSpPr>
            <a:spLocks/>
          </p:cNvSpPr>
          <p:nvPr/>
        </p:nvSpPr>
        <p:spPr bwMode="auto">
          <a:xfrm>
            <a:off x="5514975" y="4224338"/>
            <a:ext cx="8128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2" y="0"/>
              </a:cxn>
            </a:cxnLst>
            <a:rect l="0" t="0" r="r" b="b"/>
            <a:pathLst>
              <a:path w="512" h="1">
                <a:moveTo>
                  <a:pt x="0" y="0"/>
                </a:moveTo>
                <a:lnTo>
                  <a:pt x="512" y="0"/>
                </a:lnTo>
              </a:path>
            </a:pathLst>
          </a:custGeom>
          <a:noFill/>
          <a:ln w="76200">
            <a:solidFill>
              <a:srgbClr val="00FF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691" name="Oval 99"/>
          <p:cNvSpPr>
            <a:spLocks noChangeArrowheads="1"/>
          </p:cNvSpPr>
          <p:nvPr/>
        </p:nvSpPr>
        <p:spPr bwMode="auto">
          <a:xfrm>
            <a:off x="5437188" y="4149725"/>
            <a:ext cx="179387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8693" name="Group 101"/>
          <p:cNvGrpSpPr>
            <a:grpSpLocks/>
          </p:cNvGrpSpPr>
          <p:nvPr/>
        </p:nvGrpSpPr>
        <p:grpSpPr bwMode="auto">
          <a:xfrm>
            <a:off x="6697663" y="2601913"/>
            <a:ext cx="2914650" cy="179387"/>
            <a:chOff x="4241" y="1639"/>
            <a:chExt cx="1836" cy="113"/>
          </a:xfrm>
        </p:grpSpPr>
        <p:sp>
          <p:nvSpPr>
            <p:cNvPr id="238694" name="Freeform 102"/>
            <p:cNvSpPr>
              <a:spLocks/>
            </p:cNvSpPr>
            <p:nvPr/>
          </p:nvSpPr>
          <p:spPr bwMode="auto">
            <a:xfrm>
              <a:off x="4304" y="1684"/>
              <a:ext cx="1773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773" y="0"/>
                </a:cxn>
              </a:cxnLst>
              <a:rect l="0" t="0" r="r" b="b"/>
              <a:pathLst>
                <a:path w="1773" h="6">
                  <a:moveTo>
                    <a:pt x="0" y="6"/>
                  </a:moveTo>
                  <a:lnTo>
                    <a:pt x="1773" y="0"/>
                  </a:lnTo>
                </a:path>
              </a:pathLst>
            </a:custGeom>
            <a:noFill/>
            <a:ln w="76200">
              <a:solidFill>
                <a:srgbClr val="00FF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95" name="Oval 103"/>
            <p:cNvSpPr>
              <a:spLocks noChangeArrowheads="1"/>
            </p:cNvSpPr>
            <p:nvPr/>
          </p:nvSpPr>
          <p:spPr bwMode="auto">
            <a:xfrm>
              <a:off x="4241" y="1639"/>
              <a:ext cx="113" cy="1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6" name="Object 33"/>
          <p:cNvGraphicFramePr>
            <a:graphicFrameLocks noChangeAspect="1"/>
          </p:cNvGraphicFramePr>
          <p:nvPr/>
        </p:nvGraphicFramePr>
        <p:xfrm>
          <a:off x="2454275" y="3789363"/>
          <a:ext cx="14589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87" name="Формула" r:id="rId27" imgW="736280" imgH="253890" progId="Equation.3">
                  <p:embed/>
                </p:oleObj>
              </mc:Choice>
              <mc:Fallback>
                <p:oleObj name="Формула" r:id="rId27" imgW="736280" imgH="253890" progId="Equation.3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3789363"/>
                        <a:ext cx="145891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8697" name="Group 105"/>
          <p:cNvGrpSpPr>
            <a:grpSpLocks/>
          </p:cNvGrpSpPr>
          <p:nvPr/>
        </p:nvGrpSpPr>
        <p:grpSpPr bwMode="auto">
          <a:xfrm>
            <a:off x="6264275" y="2601913"/>
            <a:ext cx="566738" cy="549275"/>
            <a:chOff x="3946" y="1639"/>
            <a:chExt cx="357" cy="346"/>
          </a:xfrm>
        </p:grpSpPr>
        <p:sp>
          <p:nvSpPr>
            <p:cNvPr id="238698" name="Freeform 106"/>
            <p:cNvSpPr>
              <a:spLocks/>
            </p:cNvSpPr>
            <p:nvPr/>
          </p:nvSpPr>
          <p:spPr bwMode="auto">
            <a:xfrm>
              <a:off x="4013" y="1712"/>
              <a:ext cx="258" cy="249"/>
            </a:xfrm>
            <a:custGeom>
              <a:avLst/>
              <a:gdLst/>
              <a:ahLst/>
              <a:cxnLst>
                <a:cxn ang="0">
                  <a:pos x="258" y="249"/>
                </a:cxn>
                <a:cxn ang="0">
                  <a:pos x="150" y="96"/>
                </a:cxn>
                <a:cxn ang="0">
                  <a:pos x="0" y="0"/>
                </a:cxn>
              </a:cxnLst>
              <a:rect l="0" t="0" r="r" b="b"/>
              <a:pathLst>
                <a:path w="258" h="249">
                  <a:moveTo>
                    <a:pt x="258" y="249"/>
                  </a:moveTo>
                  <a:cubicBezTo>
                    <a:pt x="235" y="224"/>
                    <a:pt x="193" y="138"/>
                    <a:pt x="150" y="96"/>
                  </a:cubicBezTo>
                  <a:cubicBezTo>
                    <a:pt x="107" y="54"/>
                    <a:pt x="25" y="16"/>
                    <a:pt x="0" y="0"/>
                  </a:cubicBezTo>
                </a:path>
              </a:pathLst>
            </a:custGeom>
            <a:noFill/>
            <a:ln w="889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699" name="Oval 107"/>
            <p:cNvSpPr>
              <a:spLocks noChangeArrowheads="1"/>
            </p:cNvSpPr>
            <p:nvPr/>
          </p:nvSpPr>
          <p:spPr bwMode="auto">
            <a:xfrm rot="10800000">
              <a:off x="4189" y="1872"/>
              <a:ext cx="114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8700" name="Oval 108"/>
            <p:cNvSpPr>
              <a:spLocks noChangeArrowheads="1"/>
            </p:cNvSpPr>
            <p:nvPr/>
          </p:nvSpPr>
          <p:spPr bwMode="auto">
            <a:xfrm rot="10800000">
              <a:off x="3946" y="1639"/>
              <a:ext cx="114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8701" name="Freeform 109"/>
          <p:cNvSpPr>
            <a:spLocks/>
          </p:cNvSpPr>
          <p:nvPr/>
        </p:nvSpPr>
        <p:spPr bwMode="auto">
          <a:xfrm>
            <a:off x="6764338" y="2252663"/>
            <a:ext cx="2378075" cy="257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6" y="111"/>
              </a:cxn>
              <a:cxn ang="0">
                <a:pos x="1498" y="162"/>
              </a:cxn>
            </a:cxnLst>
            <a:rect l="0" t="0" r="r" b="b"/>
            <a:pathLst>
              <a:path w="1498" h="162">
                <a:moveTo>
                  <a:pt x="0" y="0"/>
                </a:moveTo>
                <a:cubicBezTo>
                  <a:pt x="43" y="18"/>
                  <a:pt x="6" y="84"/>
                  <a:pt x="256" y="111"/>
                </a:cubicBezTo>
                <a:cubicBezTo>
                  <a:pt x="506" y="138"/>
                  <a:pt x="1239" y="152"/>
                  <a:pt x="1498" y="162"/>
                </a:cubicBezTo>
              </a:path>
            </a:pathLst>
          </a:custGeom>
          <a:noFill/>
          <a:ln w="889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2" name="Freeform 110"/>
          <p:cNvSpPr>
            <a:spLocks/>
          </p:cNvSpPr>
          <p:nvPr/>
        </p:nvSpPr>
        <p:spPr bwMode="auto">
          <a:xfrm>
            <a:off x="5500688" y="2708275"/>
            <a:ext cx="852487" cy="1544638"/>
          </a:xfrm>
          <a:custGeom>
            <a:avLst/>
            <a:gdLst/>
            <a:ahLst/>
            <a:cxnLst>
              <a:cxn ang="0">
                <a:pos x="537" y="0"/>
              </a:cxn>
              <a:cxn ang="0">
                <a:pos x="405" y="60"/>
              </a:cxn>
              <a:cxn ang="0">
                <a:pos x="276" y="240"/>
              </a:cxn>
              <a:cxn ang="0">
                <a:pos x="114" y="588"/>
              </a:cxn>
              <a:cxn ang="0">
                <a:pos x="0" y="973"/>
              </a:cxn>
            </a:cxnLst>
            <a:rect l="0" t="0" r="r" b="b"/>
            <a:pathLst>
              <a:path w="537" h="973">
                <a:moveTo>
                  <a:pt x="537" y="0"/>
                </a:moveTo>
                <a:cubicBezTo>
                  <a:pt x="515" y="10"/>
                  <a:pt x="449" y="20"/>
                  <a:pt x="405" y="60"/>
                </a:cubicBezTo>
                <a:cubicBezTo>
                  <a:pt x="361" y="100"/>
                  <a:pt x="324" y="152"/>
                  <a:pt x="276" y="240"/>
                </a:cubicBezTo>
                <a:cubicBezTo>
                  <a:pt x="233" y="328"/>
                  <a:pt x="161" y="462"/>
                  <a:pt x="114" y="588"/>
                </a:cubicBezTo>
                <a:cubicBezTo>
                  <a:pt x="68" y="710"/>
                  <a:pt x="24" y="893"/>
                  <a:pt x="0" y="973"/>
                </a:cubicBezTo>
              </a:path>
            </a:pathLst>
          </a:custGeom>
          <a:noFill/>
          <a:ln w="88900">
            <a:solidFill>
              <a:srgbClr val="FF0000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3" name="Text Box 111"/>
          <p:cNvSpPr txBox="1">
            <a:spLocks noChangeArrowheads="1"/>
          </p:cNvSpPr>
          <p:nvPr/>
        </p:nvSpPr>
        <p:spPr bwMode="auto">
          <a:xfrm>
            <a:off x="2411413" y="2709863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                                   </a:t>
            </a:r>
            <a:r>
              <a:rPr lang="ru-RU" sz="2400" b="1"/>
              <a:t>-3  -2  -1</a:t>
            </a:r>
          </a:p>
        </p:txBody>
      </p:sp>
      <p:sp>
        <p:nvSpPr>
          <p:cNvPr id="238704" name="Freeform 112"/>
          <p:cNvSpPr>
            <a:spLocks/>
          </p:cNvSpPr>
          <p:nvPr/>
        </p:nvSpPr>
        <p:spPr bwMode="auto">
          <a:xfrm>
            <a:off x="6342063" y="2684463"/>
            <a:ext cx="436562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5" y="10"/>
              </a:cxn>
            </a:cxnLst>
            <a:rect l="0" t="0" r="r" b="b"/>
            <a:pathLst>
              <a:path w="275" h="10">
                <a:moveTo>
                  <a:pt x="0" y="0"/>
                </a:moveTo>
                <a:lnTo>
                  <a:pt x="275" y="10"/>
                </a:lnTo>
              </a:path>
            </a:pathLst>
          </a:custGeom>
          <a:noFill/>
          <a:ln w="76200">
            <a:solidFill>
              <a:srgbClr val="00FF00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5" name="Freeform 113"/>
          <p:cNvSpPr>
            <a:spLocks/>
          </p:cNvSpPr>
          <p:nvPr/>
        </p:nvSpPr>
        <p:spPr bwMode="auto">
          <a:xfrm>
            <a:off x="5534025" y="2708275"/>
            <a:ext cx="812800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12" y="0"/>
              </a:cxn>
            </a:cxnLst>
            <a:rect l="0" t="0" r="r" b="b"/>
            <a:pathLst>
              <a:path w="512" h="4">
                <a:moveTo>
                  <a:pt x="0" y="4"/>
                </a:moveTo>
                <a:lnTo>
                  <a:pt x="512" y="0"/>
                </a:lnTo>
              </a:path>
            </a:pathLst>
          </a:custGeom>
          <a:noFill/>
          <a:ln w="76200">
            <a:solidFill>
              <a:srgbClr val="00FF00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6" name="Freeform 114"/>
          <p:cNvSpPr>
            <a:spLocks/>
          </p:cNvSpPr>
          <p:nvPr/>
        </p:nvSpPr>
        <p:spPr bwMode="auto">
          <a:xfrm>
            <a:off x="5513388" y="4224338"/>
            <a:ext cx="8128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12" y="0"/>
              </a:cxn>
            </a:cxnLst>
            <a:rect l="0" t="0" r="r" b="b"/>
            <a:pathLst>
              <a:path w="512" h="1">
                <a:moveTo>
                  <a:pt x="0" y="0"/>
                </a:moveTo>
                <a:lnTo>
                  <a:pt x="512" y="0"/>
                </a:lnTo>
              </a:path>
            </a:pathLst>
          </a:custGeom>
          <a:noFill/>
          <a:ln w="76200" cap="flat">
            <a:solidFill>
              <a:srgbClr val="00FF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7" name="Freeform 115"/>
          <p:cNvSpPr>
            <a:spLocks/>
          </p:cNvSpPr>
          <p:nvPr/>
        </p:nvSpPr>
        <p:spPr bwMode="auto">
          <a:xfrm>
            <a:off x="6270625" y="2235200"/>
            <a:ext cx="5222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9" y="0"/>
              </a:cxn>
            </a:cxnLst>
            <a:rect l="0" t="0" r="r" b="b"/>
            <a:pathLst>
              <a:path w="329" h="1">
                <a:moveTo>
                  <a:pt x="0" y="0"/>
                </a:moveTo>
                <a:lnTo>
                  <a:pt x="329" y="0"/>
                </a:lnTo>
              </a:path>
            </a:pathLst>
          </a:custGeom>
          <a:noFill/>
          <a:ln w="76200" cap="flat">
            <a:solidFill>
              <a:srgbClr val="00FF00"/>
            </a:solidFill>
            <a:prstDash val="solid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8708" name="Oval 116"/>
          <p:cNvSpPr>
            <a:spLocks noChangeArrowheads="1"/>
          </p:cNvSpPr>
          <p:nvPr/>
        </p:nvSpPr>
        <p:spPr bwMode="auto">
          <a:xfrm>
            <a:off x="6681788" y="2147888"/>
            <a:ext cx="179387" cy="179387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8716" name="Group 124"/>
          <p:cNvGrpSpPr>
            <a:grpSpLocks/>
          </p:cNvGrpSpPr>
          <p:nvPr/>
        </p:nvGrpSpPr>
        <p:grpSpPr bwMode="auto">
          <a:xfrm>
            <a:off x="6229350" y="2205038"/>
            <a:ext cx="179388" cy="2124075"/>
            <a:chOff x="3924" y="1389"/>
            <a:chExt cx="113" cy="1338"/>
          </a:xfrm>
        </p:grpSpPr>
        <p:sp>
          <p:nvSpPr>
            <p:cNvPr id="238692" name="Oval 100"/>
            <p:cNvSpPr>
              <a:spLocks noChangeArrowheads="1"/>
            </p:cNvSpPr>
            <p:nvPr/>
          </p:nvSpPr>
          <p:spPr bwMode="auto">
            <a:xfrm>
              <a:off x="3924" y="2614"/>
              <a:ext cx="113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8713" name="Freeform 121"/>
            <p:cNvSpPr>
              <a:spLocks/>
            </p:cNvSpPr>
            <p:nvPr/>
          </p:nvSpPr>
          <p:spPr bwMode="auto">
            <a:xfrm>
              <a:off x="3986" y="1389"/>
              <a:ext cx="3" cy="124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240"/>
                </a:cxn>
              </a:cxnLst>
              <a:rect l="0" t="0" r="r" b="b"/>
              <a:pathLst>
                <a:path w="3" h="1240">
                  <a:moveTo>
                    <a:pt x="3" y="0"/>
                  </a:moveTo>
                  <a:lnTo>
                    <a:pt x="0" y="124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8714" name="Oval 122"/>
            <p:cNvSpPr>
              <a:spLocks noChangeArrowheads="1"/>
            </p:cNvSpPr>
            <p:nvPr/>
          </p:nvSpPr>
          <p:spPr bwMode="auto">
            <a:xfrm>
              <a:off x="3943" y="1389"/>
              <a:ext cx="91" cy="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3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3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3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23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3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20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3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3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23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23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23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3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23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23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3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2000"/>
                                        <p:tgtEl>
                                          <p:spTgt spid="23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3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23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23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23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23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3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3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23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3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3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500"/>
                                        <p:tgtEl>
                                          <p:spTgt spid="23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3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3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23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3" dur="1000" fill="hold"/>
                                        <p:tgtEl>
                                          <p:spTgt spid="23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23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 animBg="1"/>
      <p:bldP spid="238594" grpId="1" animBg="1"/>
      <p:bldP spid="238595" grpId="0" animBg="1"/>
      <p:bldP spid="238595" grpId="1" animBg="1"/>
      <p:bldP spid="238627" grpId="0" build="allAtOnce"/>
      <p:bldP spid="238627" grpId="1" build="allAtOnce"/>
      <p:bldP spid="238642" grpId="0"/>
      <p:bldP spid="238642" grpId="1"/>
      <p:bldP spid="238644" grpId="0"/>
      <p:bldP spid="238645" grpId="0"/>
      <p:bldP spid="238646" grpId="0" animBg="1"/>
      <p:bldP spid="238646" grpId="1" animBg="1"/>
      <p:bldP spid="238648" grpId="0"/>
      <p:bldP spid="238657" grpId="0"/>
      <p:bldP spid="238663" grpId="0"/>
      <p:bldP spid="238667" grpId="0"/>
      <p:bldP spid="238667" grpId="1"/>
      <p:bldP spid="238668" grpId="0"/>
      <p:bldP spid="238669" grpId="0"/>
      <p:bldP spid="238670" grpId="0"/>
      <p:bldP spid="238671" grpId="0" animBg="1"/>
      <p:bldP spid="238671" grpId="1" animBg="1"/>
      <p:bldP spid="238672" grpId="0"/>
      <p:bldP spid="238674" grpId="0"/>
      <p:bldP spid="238675" grpId="0"/>
      <p:bldP spid="238676" grpId="0"/>
      <p:bldP spid="238677" grpId="0"/>
      <p:bldP spid="238677" grpId="1"/>
      <p:bldP spid="238678" grpId="0"/>
      <p:bldP spid="238679" grpId="0"/>
      <p:bldP spid="238684" grpId="0" animBg="1"/>
      <p:bldP spid="238684" grpId="1" animBg="1"/>
      <p:bldP spid="238685" grpId="0" animBg="1"/>
      <p:bldP spid="238685" grpId="1" animBg="1"/>
      <p:bldP spid="238689" grpId="0" animBg="1"/>
      <p:bldP spid="238689" grpId="1" animBg="1"/>
      <p:bldP spid="238690" grpId="0" animBg="1"/>
      <p:bldP spid="238690" grpId="1" animBg="1"/>
      <p:bldP spid="238690" grpId="2" animBg="1"/>
      <p:bldP spid="238691" grpId="0" animBg="1"/>
      <p:bldP spid="238691" grpId="1" animBg="1"/>
      <p:bldP spid="238701" grpId="0" animBg="1"/>
      <p:bldP spid="238701" grpId="1" animBg="1"/>
      <p:bldP spid="238702" grpId="0" animBg="1"/>
      <p:bldP spid="238702" grpId="1" animBg="1"/>
      <p:bldP spid="238704" grpId="0" animBg="1"/>
      <p:bldP spid="238704" grpId="1" animBg="1"/>
      <p:bldP spid="238705" grpId="0" animBg="1"/>
      <p:bldP spid="238705" grpId="1" animBg="1"/>
      <p:bldP spid="238706" grpId="0" animBg="1"/>
      <p:bldP spid="238706" grpId="1" animBg="1"/>
      <p:bldP spid="238707" grpId="0" animBg="1"/>
      <p:bldP spid="238707" grpId="1" animBg="1"/>
      <p:bldP spid="2387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Домашнее задание: Теория в конспектах</a:t>
            </a:r>
          </a:p>
          <a:p>
            <a:r>
              <a:rPr lang="ru-RU" sz="3200" dirty="0" smtClean="0"/>
              <a:t> 9.03,9.08,9.12</a:t>
            </a:r>
          </a:p>
          <a:p>
            <a:r>
              <a:rPr lang="ru-RU" sz="3200" dirty="0" smtClean="0"/>
              <a:t>На дополнительную оценку в журнал №9.15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102331" y="404580"/>
            <a:ext cx="8363272" cy="6985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Установить соответствие между графиками функций и формулами</a:t>
            </a:r>
            <a:endParaRPr lang="ru-RU" sz="2800" dirty="0"/>
          </a:p>
        </p:txBody>
      </p:sp>
      <p:pic>
        <p:nvPicPr>
          <p:cNvPr id="266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752850" y="3348831"/>
            <a:ext cx="1562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69888" y="2420938"/>
          <a:ext cx="2273300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3" name="Формула" r:id="rId4" imgW="723900" imgH="1244600" progId="Equation.3">
                  <p:embed/>
                </p:oleObj>
              </mc:Choice>
              <mc:Fallback>
                <p:oleObj name="Формула" r:id="rId4" imgW="723900" imgH="1244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2420938"/>
                        <a:ext cx="2273300" cy="409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9" name="Picture 5" descr="Картинка 0 из 519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56066" t="48306"/>
          <a:stretch>
            <a:fillRect/>
          </a:stretch>
        </p:blipFill>
        <p:spPr bwMode="auto">
          <a:xfrm>
            <a:off x="2483710" y="1438344"/>
            <a:ext cx="2109242" cy="1771556"/>
          </a:xfrm>
          <a:prstGeom prst="rect">
            <a:avLst/>
          </a:prstGeom>
          <a:noFill/>
        </p:spPr>
      </p:pic>
      <p:pic>
        <p:nvPicPr>
          <p:cNvPr id="26633" name="Picture 9" descr="http://atom.cityline.lv/assets/images/functions/kvadratnijkorenj.jpg"/>
          <p:cNvPicPr>
            <a:picLocks noChangeAspect="1" noChangeArrowheads="1"/>
          </p:cNvPicPr>
          <p:nvPr/>
        </p:nvPicPr>
        <p:blipFill>
          <a:blip r:embed="rId8" cstate="print"/>
          <a:srcRect b="17255"/>
          <a:stretch>
            <a:fillRect/>
          </a:stretch>
        </p:blipFill>
        <p:spPr bwMode="auto">
          <a:xfrm>
            <a:off x="4283967" y="4653136"/>
            <a:ext cx="3117273" cy="1728192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395420" y="2492870"/>
            <a:ext cx="2232310" cy="136819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6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3200" b="1" i="1" dirty="0" smtClean="0">
              <a:latin typeface="Georgia" pitchFamily="18" charset="0"/>
            </a:endParaRPr>
          </a:p>
        </p:txBody>
      </p:sp>
      <p:graphicFrame>
        <p:nvGraphicFramePr>
          <p:cNvPr id="3191" name="Group 119"/>
          <p:cNvGraphicFramePr>
            <a:graphicFrameLocks noGrp="1"/>
          </p:cNvGraphicFramePr>
          <p:nvPr>
            <p:ph type="tbl" idx="1"/>
          </p:nvPr>
        </p:nvGraphicFramePr>
        <p:xfrm>
          <a:off x="250825" y="4365625"/>
          <a:ext cx="8653463" cy="1473200"/>
        </p:xfrm>
        <a:graphic>
          <a:graphicData uri="http://schemas.openxmlformats.org/drawingml/2006/table">
            <a:tbl>
              <a:tblPr/>
              <a:tblGrid>
                <a:gridCol w="1082675"/>
                <a:gridCol w="1081088"/>
                <a:gridCol w="1081087"/>
                <a:gridCol w="1081088"/>
                <a:gridCol w="1081087"/>
                <a:gridCol w="1081088"/>
                <a:gridCol w="1082675"/>
                <a:gridCol w="1082675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95420" y="188550"/>
            <a:ext cx="7703825" cy="18002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FFFFF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Пешеход путь </a:t>
            </a:r>
            <a:r>
              <a:rPr lang="en-US" sz="2400" b="1" i="1">
                <a:latin typeface="Georgia" pitchFamily="18" charset="0"/>
              </a:rPr>
              <a:t>S</a:t>
            </a:r>
            <a:r>
              <a:rPr lang="ru-RU" sz="2400" b="1" i="1">
                <a:latin typeface="Georgia" pitchFamily="18" charset="0"/>
              </a:rPr>
              <a:t> проходит со скоростью </a:t>
            </a:r>
            <a:r>
              <a:rPr lang="en-US" sz="2400" b="1" i="1">
                <a:latin typeface="Georgia" pitchFamily="18" charset="0"/>
              </a:rPr>
              <a:t>v</a:t>
            </a:r>
            <a:endParaRPr lang="ru-RU" sz="2400" b="1" i="1">
              <a:latin typeface="Georgia" pitchFamily="18" charset="0"/>
            </a:endParaRPr>
          </a:p>
          <a:p>
            <a:pPr algn="ctr"/>
            <a:r>
              <a:rPr lang="ru-RU" sz="2400" b="1" i="1">
                <a:latin typeface="Georgia" pitchFamily="18" charset="0"/>
              </a:rPr>
              <a:t>за </a:t>
            </a:r>
            <a:r>
              <a:rPr lang="en-US" sz="2400" b="1" i="1">
                <a:latin typeface="Georgia" pitchFamily="18" charset="0"/>
              </a:rPr>
              <a:t>t</a:t>
            </a:r>
            <a:r>
              <a:rPr lang="ru-RU" sz="2400" b="1" i="1">
                <a:latin typeface="Georgia" pitchFamily="18" charset="0"/>
              </a:rPr>
              <a:t> часов. Выразите время пешехода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через путь и скорость.</a:t>
            </a:r>
          </a:p>
        </p:txBody>
      </p:sp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7092950" y="2636838"/>
            <a:ext cx="1439863" cy="1317625"/>
            <a:chOff x="4468" y="1661"/>
            <a:chExt cx="907" cy="830"/>
          </a:xfrm>
        </p:grpSpPr>
        <p:sp>
          <p:nvSpPr>
            <p:cNvPr id="108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118" y="1661"/>
              <a:ext cx="256" cy="3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i="1" kern="10" dirty="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118" y="2192"/>
              <a:ext cx="2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i="1" kern="10" dirty="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5061" y="2095"/>
              <a:ext cx="314" cy="3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 dirty="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468" y="1884"/>
              <a:ext cx="245" cy="5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i="1" kern="10" dirty="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8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677" y="2071"/>
              <a:ext cx="313" cy="11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 dirty="0">
                  <a:ln w="19050">
                    <a:solidFill>
                      <a:srgbClr val="969696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</a:t>
              </a:r>
            </a:p>
          </p:txBody>
        </p:sp>
      </p:grp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3781190" y="2781300"/>
          <a:ext cx="12954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5" name="Формула" r:id="rId3" imgW="431613" imgH="393529" progId="Equation.3">
                  <p:embed/>
                </p:oleObj>
              </mc:Choice>
              <mc:Fallback>
                <p:oleObj name="Формула" r:id="rId3" imgW="431613" imgH="393529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190" y="2781300"/>
                        <a:ext cx="12954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179388" y="3141663"/>
            <a:ext cx="3559175" cy="512762"/>
            <a:chOff x="113" y="1979"/>
            <a:chExt cx="2242" cy="323"/>
          </a:xfrm>
        </p:grpSpPr>
        <p:sp>
          <p:nvSpPr>
            <p:cNvPr id="1078" name="Text Box 6"/>
            <p:cNvSpPr txBox="1">
              <a:spLocks noChangeArrowheads="1"/>
            </p:cNvSpPr>
            <p:nvPr/>
          </p:nvSpPr>
          <p:spPr bwMode="auto">
            <a:xfrm>
              <a:off x="113" y="1979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 b="1" i="1" dirty="0">
                <a:latin typeface="Georgia" pitchFamily="18" charset="0"/>
              </a:endParaRPr>
            </a:p>
          </p:txBody>
        </p:sp>
        <p:sp>
          <p:nvSpPr>
            <p:cNvPr id="1079" name="Text Box 15"/>
            <p:cNvSpPr txBox="1">
              <a:spLocks noChangeArrowheads="1"/>
            </p:cNvSpPr>
            <p:nvPr/>
          </p:nvSpPr>
          <p:spPr bwMode="auto">
            <a:xfrm>
              <a:off x="385" y="1979"/>
              <a:ext cx="19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Georgia" pitchFamily="18" charset="0"/>
                </a:rPr>
                <a:t>Если </a:t>
              </a:r>
              <a:r>
                <a:rPr lang="en-US" sz="2400" b="1" i="1" dirty="0">
                  <a:latin typeface="Georgia" pitchFamily="18" charset="0"/>
                </a:rPr>
                <a:t>           </a:t>
              </a:r>
              <a:r>
                <a:rPr lang="ru-RU" sz="2400" b="1" i="1" dirty="0">
                  <a:latin typeface="Georgia" pitchFamily="18" charset="0"/>
                </a:rPr>
                <a:t>      ,</a:t>
              </a:r>
              <a:r>
                <a:rPr lang="en-US" sz="2400" b="1" i="1" dirty="0">
                  <a:latin typeface="Georgia" pitchFamily="18" charset="0"/>
                </a:rPr>
                <a:t> </a:t>
              </a:r>
              <a:r>
                <a:rPr lang="ru-RU" sz="2400" b="1" i="1" dirty="0">
                  <a:latin typeface="Georgia" pitchFamily="18" charset="0"/>
                </a:rPr>
                <a:t>то </a:t>
              </a:r>
            </a:p>
          </p:txBody>
        </p:sp>
        <p:graphicFrame>
          <p:nvGraphicFramePr>
            <p:cNvPr id="1027" name="Object 18"/>
            <p:cNvGraphicFramePr>
              <a:graphicFrameLocks noChangeAspect="1"/>
            </p:cNvGraphicFramePr>
            <p:nvPr/>
          </p:nvGraphicFramePr>
          <p:xfrm>
            <a:off x="1020" y="1979"/>
            <a:ext cx="816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976" name="Формула" r:id="rId5" imgW="457002" imgH="177723" progId="Equation.3">
                    <p:embed/>
                  </p:oleObj>
                </mc:Choice>
                <mc:Fallback>
                  <p:oleObj name="Формула" r:id="rId5" imgW="457002" imgH="177723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1979"/>
                          <a:ext cx="816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80" name="WordArt 108"/>
          <p:cNvSpPr>
            <a:spLocks noChangeArrowheads="1" noChangeShapeType="1" noTextEdit="1"/>
          </p:cNvSpPr>
          <p:nvPr/>
        </p:nvSpPr>
        <p:spPr bwMode="auto">
          <a:xfrm>
            <a:off x="683978" y="4508500"/>
            <a:ext cx="40798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i="1" kern="10" dirty="0" smtClean="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</a:t>
            </a:r>
            <a:endParaRPr lang="ru-RU" sz="3600" b="1" i="1" kern="10" dirty="0">
              <a:ln w="19050">
                <a:solidFill>
                  <a:srgbClr val="969696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81" name="WordArt 109"/>
          <p:cNvSpPr>
            <a:spLocks noChangeArrowheads="1" noChangeShapeType="1" noTextEdit="1"/>
          </p:cNvSpPr>
          <p:nvPr/>
        </p:nvSpPr>
        <p:spPr bwMode="auto">
          <a:xfrm>
            <a:off x="684213" y="5157788"/>
            <a:ext cx="287337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</a:t>
            </a:r>
            <a:endParaRPr lang="ru-RU" sz="3600" b="1" i="1" kern="10">
              <a:ln w="19050">
                <a:solidFill>
                  <a:srgbClr val="C0C0C0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82" name="WordArt 110"/>
          <p:cNvSpPr>
            <a:spLocks noChangeArrowheads="1" noChangeShapeType="1" noTextEdit="1"/>
          </p:cNvSpPr>
          <p:nvPr/>
        </p:nvSpPr>
        <p:spPr bwMode="auto">
          <a:xfrm>
            <a:off x="1547578" y="4508500"/>
            <a:ext cx="7921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0,5</a:t>
            </a:r>
          </a:p>
        </p:txBody>
      </p:sp>
      <p:sp>
        <p:nvSpPr>
          <p:cNvPr id="3183" name="WordArt 111"/>
          <p:cNvSpPr>
            <a:spLocks noChangeArrowheads="1" noChangeShapeType="1" noTextEdit="1"/>
          </p:cNvSpPr>
          <p:nvPr/>
        </p:nvSpPr>
        <p:spPr bwMode="auto">
          <a:xfrm>
            <a:off x="2844565" y="4508500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184" name="WordArt 112"/>
          <p:cNvSpPr>
            <a:spLocks noChangeArrowheads="1" noChangeShapeType="1" noTextEdit="1"/>
          </p:cNvSpPr>
          <p:nvPr/>
        </p:nvSpPr>
        <p:spPr bwMode="auto">
          <a:xfrm>
            <a:off x="3924065" y="4508500"/>
            <a:ext cx="288925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3185" name="WordArt 113"/>
          <p:cNvSpPr>
            <a:spLocks noChangeArrowheads="1" noChangeShapeType="1" noTextEdit="1"/>
          </p:cNvSpPr>
          <p:nvPr/>
        </p:nvSpPr>
        <p:spPr bwMode="auto">
          <a:xfrm>
            <a:off x="5076590" y="4508500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186" name="WordArt 114"/>
          <p:cNvSpPr>
            <a:spLocks noChangeArrowheads="1" noChangeShapeType="1" noTextEdit="1"/>
          </p:cNvSpPr>
          <p:nvPr/>
        </p:nvSpPr>
        <p:spPr bwMode="auto">
          <a:xfrm>
            <a:off x="5940190" y="4508500"/>
            <a:ext cx="62388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</a:t>
            </a:r>
          </a:p>
        </p:txBody>
      </p:sp>
      <p:sp>
        <p:nvSpPr>
          <p:cNvPr id="3192" name="WordArt 120"/>
          <p:cNvSpPr>
            <a:spLocks noChangeArrowheads="1" noChangeShapeType="1" noTextEdit="1"/>
          </p:cNvSpPr>
          <p:nvPr/>
        </p:nvSpPr>
        <p:spPr bwMode="auto">
          <a:xfrm>
            <a:off x="6948488" y="4508500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3193" name="WordArt 121"/>
          <p:cNvSpPr>
            <a:spLocks noChangeArrowheads="1" noChangeShapeType="1" noTextEdit="1"/>
          </p:cNvSpPr>
          <p:nvPr/>
        </p:nvSpPr>
        <p:spPr bwMode="auto">
          <a:xfrm>
            <a:off x="7885113" y="4508500"/>
            <a:ext cx="93503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120</a:t>
            </a:r>
          </a:p>
        </p:txBody>
      </p:sp>
      <p:sp>
        <p:nvSpPr>
          <p:cNvPr id="3194" name="WordArt 122"/>
          <p:cNvSpPr>
            <a:spLocks noChangeArrowheads="1" noChangeShapeType="1" noTextEdit="1"/>
          </p:cNvSpPr>
          <p:nvPr/>
        </p:nvSpPr>
        <p:spPr bwMode="auto">
          <a:xfrm>
            <a:off x="1403350" y="5229225"/>
            <a:ext cx="9350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120</a:t>
            </a:r>
          </a:p>
        </p:txBody>
      </p:sp>
      <p:sp>
        <p:nvSpPr>
          <p:cNvPr id="3195" name="WordArt 123"/>
          <p:cNvSpPr>
            <a:spLocks noChangeArrowheads="1" noChangeShapeType="1" noTextEdit="1"/>
          </p:cNvSpPr>
          <p:nvPr/>
        </p:nvSpPr>
        <p:spPr bwMode="auto">
          <a:xfrm>
            <a:off x="2700338" y="5229225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3196" name="WordArt 124"/>
          <p:cNvSpPr>
            <a:spLocks noChangeArrowheads="1" noChangeShapeType="1" noTextEdit="1"/>
          </p:cNvSpPr>
          <p:nvPr/>
        </p:nvSpPr>
        <p:spPr bwMode="auto">
          <a:xfrm>
            <a:off x="4859338" y="5229225"/>
            <a:ext cx="62388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</a:t>
            </a:r>
          </a:p>
        </p:txBody>
      </p:sp>
      <p:sp>
        <p:nvSpPr>
          <p:cNvPr id="3197" name="WordArt 125"/>
          <p:cNvSpPr>
            <a:spLocks noChangeArrowheads="1" noChangeShapeType="1" noTextEdit="1"/>
          </p:cNvSpPr>
          <p:nvPr/>
        </p:nvSpPr>
        <p:spPr bwMode="auto">
          <a:xfrm>
            <a:off x="3779838" y="5229225"/>
            <a:ext cx="576262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3198" name="WordArt 126"/>
          <p:cNvSpPr>
            <a:spLocks noChangeArrowheads="1" noChangeShapeType="1" noTextEdit="1"/>
          </p:cNvSpPr>
          <p:nvPr/>
        </p:nvSpPr>
        <p:spPr bwMode="auto">
          <a:xfrm>
            <a:off x="6084888" y="5229225"/>
            <a:ext cx="287337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199" name="WordArt 127"/>
          <p:cNvSpPr>
            <a:spLocks noChangeArrowheads="1" noChangeShapeType="1" noTextEdit="1"/>
          </p:cNvSpPr>
          <p:nvPr/>
        </p:nvSpPr>
        <p:spPr bwMode="auto">
          <a:xfrm>
            <a:off x="7092950" y="5229225"/>
            <a:ext cx="287338" cy="47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200" name="WordArt 128"/>
          <p:cNvSpPr>
            <a:spLocks noChangeArrowheads="1" noChangeShapeType="1" noTextEdit="1"/>
          </p:cNvSpPr>
          <p:nvPr/>
        </p:nvSpPr>
        <p:spPr bwMode="auto">
          <a:xfrm>
            <a:off x="7956550" y="5229225"/>
            <a:ext cx="7921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69696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0,5</a:t>
            </a:r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6973888" y="2492375"/>
          <a:ext cx="148272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7" name="Формула" r:id="rId7" imgW="368140" imgH="393529" progId="Equation.3">
                  <p:embed/>
                </p:oleObj>
              </mc:Choice>
              <mc:Fallback>
                <p:oleObj name="Формула" r:id="rId7" imgW="368140" imgH="393529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2492375"/>
                        <a:ext cx="1482725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4"/>
                  </p:tgtEl>
                </p:cond>
              </p:nextCondLst>
            </p:seq>
          </p:childTnLst>
        </p:cTn>
      </p:par>
    </p:tnLst>
    <p:bldLst>
      <p:bldP spid="3077" grpId="0" animBg="1"/>
      <p:bldP spid="3180" grpId="0"/>
      <p:bldP spid="3181" grpId="0"/>
      <p:bldP spid="3182" grpId="0"/>
      <p:bldP spid="3183" grpId="0"/>
      <p:bldP spid="3184" grpId="0"/>
      <p:bldP spid="3185" grpId="0"/>
      <p:bldP spid="3186" grpId="0"/>
      <p:bldP spid="3192" grpId="0"/>
      <p:bldP spid="3193" grpId="0"/>
      <p:bldP spid="3194" grpId="0" animBg="1"/>
      <p:bldP spid="3195" grpId="0" animBg="1"/>
      <p:bldP spid="3196" grpId="0" animBg="1"/>
      <p:bldP spid="3197" grpId="0" animBg="1"/>
      <p:bldP spid="3198" grpId="0" animBg="1"/>
      <p:bldP spid="3199" grpId="0" animBg="1"/>
      <p:bldP spid="32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3203810" y="0"/>
            <a:ext cx="86405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00964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</a:t>
            </a:r>
            <a:r>
              <a:rPr lang="en-GB" sz="4000" b="1" i="1" dirty="0" smtClean="0">
                <a:solidFill>
                  <a:srgbClr val="00964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обратная </a:t>
            </a:r>
          </a:p>
          <a:p>
            <a:endParaRPr lang="ru-RU" sz="4000" b="1" i="1" dirty="0">
              <a:solidFill>
                <a:srgbClr val="00964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sz="4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425968" y="679450"/>
            <a:ext cx="124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   </a:t>
            </a:r>
            <a:r>
              <a:rPr 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rPr>
              <a:t>x</a:t>
            </a:r>
            <a:endParaRPr lang="ru-RU" sz="60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827480" y="0"/>
            <a:ext cx="2082801" cy="1325563"/>
            <a:chOff x="827480" y="0"/>
            <a:chExt cx="2082801" cy="1325563"/>
          </a:xfrm>
        </p:grpSpPr>
        <p:sp>
          <p:nvSpPr>
            <p:cNvPr id="195589" name="Text Box 5"/>
            <p:cNvSpPr txBox="1">
              <a:spLocks noChangeArrowheads="1"/>
            </p:cNvSpPr>
            <p:nvPr/>
          </p:nvSpPr>
          <p:spPr bwMode="auto">
            <a:xfrm>
              <a:off x="827480" y="319088"/>
              <a:ext cx="104775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y</a:t>
              </a:r>
              <a:r>
                <a:rPr lang="en-US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itchFamily="34" charset="0"/>
                </a:rPr>
                <a:t> =</a:t>
              </a:r>
              <a:endPara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95590" name="Text Box 6"/>
            <p:cNvSpPr txBox="1">
              <a:spLocks noChangeArrowheads="1"/>
            </p:cNvSpPr>
            <p:nvPr/>
          </p:nvSpPr>
          <p:spPr bwMode="auto">
            <a:xfrm>
              <a:off x="1784743" y="0"/>
              <a:ext cx="75565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Arial" pitchFamily="34" charset="0"/>
                </a:rPr>
                <a:t> k</a:t>
              </a:r>
              <a:endParaRPr lang="ru-RU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5591" name="Freeform 7"/>
            <p:cNvSpPr>
              <a:spLocks/>
            </p:cNvSpPr>
            <p:nvPr/>
          </p:nvSpPr>
          <p:spPr bwMode="auto">
            <a:xfrm>
              <a:off x="1835543" y="936625"/>
              <a:ext cx="107473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7" y="1"/>
                </a:cxn>
              </a:cxnLst>
              <a:rect l="0" t="0" r="r" b="b"/>
              <a:pathLst>
                <a:path w="677" h="1">
                  <a:moveTo>
                    <a:pt x="0" y="0"/>
                  </a:moveTo>
                  <a:lnTo>
                    <a:pt x="677" y="1"/>
                  </a:lnTo>
                </a:path>
              </a:pathLst>
            </a:custGeom>
            <a:noFill/>
            <a:ln w="57150" cmpd="sng">
              <a:solidFill>
                <a:schemeClr val="bg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95604" name="Text Box 20"/>
          <p:cNvSpPr txBox="1">
            <a:spLocks noChangeArrowheads="1"/>
          </p:cNvSpPr>
          <p:nvPr/>
        </p:nvSpPr>
        <p:spPr bwMode="auto">
          <a:xfrm>
            <a:off x="466725" y="974725"/>
            <a:ext cx="90741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4000" b="1" i="1" dirty="0">
                <a:solidFill>
                  <a:srgbClr val="00964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пропорциональность</a:t>
            </a:r>
            <a:r>
              <a:rPr lang="ru-RU" sz="4000" b="1" i="1" dirty="0">
                <a:solidFill>
                  <a:schemeClr val="bg1"/>
                </a:solidFill>
              </a:rPr>
              <a:t>,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где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≠ 0 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заданное число.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10" name="Group 2"/>
          <p:cNvGrpSpPr>
            <a:grpSpLocks/>
          </p:cNvGrpSpPr>
          <p:nvPr/>
        </p:nvGrpSpPr>
        <p:grpSpPr bwMode="auto">
          <a:xfrm>
            <a:off x="1520825" y="676275"/>
            <a:ext cx="8640763" cy="6424613"/>
            <a:chOff x="509" y="417"/>
            <a:chExt cx="5443" cy="4047"/>
          </a:xfrm>
        </p:grpSpPr>
        <p:grpSp>
          <p:nvGrpSpPr>
            <p:cNvPr id="196611" name="Group 3"/>
            <p:cNvGrpSpPr>
              <a:grpSpLocks/>
            </p:cNvGrpSpPr>
            <p:nvPr/>
          </p:nvGrpSpPr>
          <p:grpSpPr bwMode="auto">
            <a:xfrm>
              <a:off x="509" y="417"/>
              <a:ext cx="5443" cy="4047"/>
              <a:chOff x="509" y="417"/>
              <a:chExt cx="5443" cy="4047"/>
            </a:xfrm>
          </p:grpSpPr>
          <p:grpSp>
            <p:nvGrpSpPr>
              <p:cNvPr id="196612" name="Group 4"/>
              <p:cNvGrpSpPr>
                <a:grpSpLocks/>
              </p:cNvGrpSpPr>
              <p:nvPr/>
            </p:nvGrpSpPr>
            <p:grpSpPr bwMode="auto">
              <a:xfrm>
                <a:off x="509" y="417"/>
                <a:ext cx="5443" cy="4047"/>
                <a:chOff x="1229" y="240"/>
                <a:chExt cx="5443" cy="4047"/>
              </a:xfrm>
            </p:grpSpPr>
            <p:grpSp>
              <p:nvGrpSpPr>
                <p:cNvPr id="196613" name="Group 5"/>
                <p:cNvGrpSpPr>
                  <a:grpSpLocks/>
                </p:cNvGrpSpPr>
                <p:nvPr/>
              </p:nvGrpSpPr>
              <p:grpSpPr bwMode="auto">
                <a:xfrm>
                  <a:off x="1967" y="271"/>
                  <a:ext cx="3617" cy="4016"/>
                  <a:chOff x="1823" y="271"/>
                  <a:chExt cx="3617" cy="4016"/>
                </a:xfrm>
              </p:grpSpPr>
              <p:sp>
                <p:nvSpPr>
                  <p:cNvPr id="196614" name="Freeform 6"/>
                  <p:cNvSpPr>
                    <a:spLocks/>
                  </p:cNvSpPr>
                  <p:nvPr/>
                </p:nvSpPr>
                <p:spPr bwMode="auto">
                  <a:xfrm>
                    <a:off x="2306" y="279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15" name="Freeform 7"/>
                  <p:cNvSpPr>
                    <a:spLocks/>
                  </p:cNvSpPr>
                  <p:nvPr/>
                </p:nvSpPr>
                <p:spPr bwMode="auto">
                  <a:xfrm>
                    <a:off x="1824" y="301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16" name="Freeform 8"/>
                  <p:cNvSpPr>
                    <a:spLocks/>
                  </p:cNvSpPr>
                  <p:nvPr/>
                </p:nvSpPr>
                <p:spPr bwMode="auto">
                  <a:xfrm>
                    <a:off x="2557" y="279"/>
                    <a:ext cx="8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2994"/>
                      </a:cxn>
                    </a:cxnLst>
                    <a:rect l="0" t="0" r="r" b="b"/>
                    <a:pathLst>
                      <a:path w="8" h="2994">
                        <a:moveTo>
                          <a:pt x="0" y="0"/>
                        </a:moveTo>
                        <a:lnTo>
                          <a:pt x="8" y="2994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1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841" y="2772"/>
                    <a:ext cx="35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18" name="Freeform 10"/>
                  <p:cNvSpPr>
                    <a:spLocks/>
                  </p:cNvSpPr>
                  <p:nvPr/>
                </p:nvSpPr>
                <p:spPr bwMode="auto">
                  <a:xfrm>
                    <a:off x="1841" y="3271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19" name="Freeform 11"/>
                  <p:cNvSpPr>
                    <a:spLocks/>
                  </p:cNvSpPr>
                  <p:nvPr/>
                </p:nvSpPr>
                <p:spPr bwMode="auto">
                  <a:xfrm>
                    <a:off x="1833" y="2518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0" name="Freeform 12"/>
                  <p:cNvSpPr>
                    <a:spLocks/>
                  </p:cNvSpPr>
                  <p:nvPr/>
                </p:nvSpPr>
                <p:spPr bwMode="auto">
                  <a:xfrm>
                    <a:off x="1841" y="227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1" name="Freeform 13"/>
                  <p:cNvSpPr>
                    <a:spLocks/>
                  </p:cNvSpPr>
                  <p:nvPr/>
                </p:nvSpPr>
                <p:spPr bwMode="auto">
                  <a:xfrm>
                    <a:off x="1824" y="202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32" y="8"/>
                      </a:cxn>
                    </a:cxnLst>
                    <a:rect l="0" t="0" r="r" b="b"/>
                    <a:pathLst>
                      <a:path w="3132" h="8">
                        <a:moveTo>
                          <a:pt x="0" y="0"/>
                        </a:moveTo>
                        <a:lnTo>
                          <a:pt x="3132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2" name="Freeform 14"/>
                  <p:cNvSpPr>
                    <a:spLocks/>
                  </p:cNvSpPr>
                  <p:nvPr/>
                </p:nvSpPr>
                <p:spPr bwMode="auto">
                  <a:xfrm>
                    <a:off x="1849" y="1512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3" name="Freeform 15"/>
                  <p:cNvSpPr>
                    <a:spLocks/>
                  </p:cNvSpPr>
                  <p:nvPr/>
                </p:nvSpPr>
                <p:spPr bwMode="auto">
                  <a:xfrm>
                    <a:off x="1841" y="1275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4" name="Freeform 16"/>
                  <p:cNvSpPr>
                    <a:spLocks/>
                  </p:cNvSpPr>
                  <p:nvPr/>
                </p:nvSpPr>
                <p:spPr bwMode="auto">
                  <a:xfrm>
                    <a:off x="1841" y="1017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3" y="8"/>
                      </a:cxn>
                    </a:cxnLst>
                    <a:rect l="0" t="0" r="r" b="b"/>
                    <a:pathLst>
                      <a:path w="3123" h="8">
                        <a:moveTo>
                          <a:pt x="0" y="0"/>
                        </a:moveTo>
                        <a:lnTo>
                          <a:pt x="3123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5" name="Freeform 17"/>
                  <p:cNvSpPr>
                    <a:spLocks/>
                  </p:cNvSpPr>
                  <p:nvPr/>
                </p:nvSpPr>
                <p:spPr bwMode="auto">
                  <a:xfrm>
                    <a:off x="1841" y="776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6" name="Freeform 18"/>
                  <p:cNvSpPr>
                    <a:spLocks/>
                  </p:cNvSpPr>
                  <p:nvPr/>
                </p:nvSpPr>
                <p:spPr bwMode="auto">
                  <a:xfrm>
                    <a:off x="1824" y="514"/>
                    <a:ext cx="3591" cy="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15" y="8"/>
                      </a:cxn>
                    </a:cxnLst>
                    <a:rect l="0" t="0" r="r" b="b"/>
                    <a:pathLst>
                      <a:path w="3115" h="8">
                        <a:moveTo>
                          <a:pt x="0" y="0"/>
                        </a:moveTo>
                        <a:lnTo>
                          <a:pt x="3115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7" name="Freeform 19"/>
                  <p:cNvSpPr>
                    <a:spLocks/>
                  </p:cNvSpPr>
                  <p:nvPr/>
                </p:nvSpPr>
                <p:spPr bwMode="auto">
                  <a:xfrm>
                    <a:off x="1841" y="278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15" y="8"/>
                      </a:cxn>
                    </a:cxnLst>
                    <a:rect l="0" t="0" r="r" b="b"/>
                    <a:pathLst>
                      <a:path w="3115" h="8">
                        <a:moveTo>
                          <a:pt x="0" y="0"/>
                        </a:moveTo>
                        <a:lnTo>
                          <a:pt x="3115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8" name="Freeform 20"/>
                  <p:cNvSpPr>
                    <a:spLocks/>
                  </p:cNvSpPr>
                  <p:nvPr/>
                </p:nvSpPr>
                <p:spPr bwMode="auto">
                  <a:xfrm>
                    <a:off x="2817" y="271"/>
                    <a:ext cx="8" cy="3999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0" y="3026"/>
                      </a:cxn>
                    </a:cxnLst>
                    <a:rect l="0" t="0" r="r" b="b"/>
                    <a:pathLst>
                      <a:path w="8" h="3026">
                        <a:moveTo>
                          <a:pt x="8" y="0"/>
                        </a:moveTo>
                        <a:lnTo>
                          <a:pt x="0" y="3026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29" name="Freeform 21"/>
                  <p:cNvSpPr>
                    <a:spLocks/>
                  </p:cNvSpPr>
                  <p:nvPr/>
                </p:nvSpPr>
                <p:spPr bwMode="auto">
                  <a:xfrm>
                    <a:off x="3078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0" name="Freeform 22"/>
                  <p:cNvSpPr>
                    <a:spLocks/>
                  </p:cNvSpPr>
                  <p:nvPr/>
                </p:nvSpPr>
                <p:spPr bwMode="auto">
                  <a:xfrm>
                    <a:off x="3350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1" name="Freeform 23"/>
                  <p:cNvSpPr>
                    <a:spLocks/>
                  </p:cNvSpPr>
                  <p:nvPr/>
                </p:nvSpPr>
                <p:spPr bwMode="auto">
                  <a:xfrm>
                    <a:off x="3587" y="287"/>
                    <a:ext cx="9" cy="3990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0" y="3010"/>
                      </a:cxn>
                    </a:cxnLst>
                    <a:rect l="0" t="0" r="r" b="b"/>
                    <a:pathLst>
                      <a:path w="9" h="3010">
                        <a:moveTo>
                          <a:pt x="9" y="0"/>
                        </a:moveTo>
                        <a:lnTo>
                          <a:pt x="0" y="301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2" name="Freeform 24"/>
                  <p:cNvSpPr>
                    <a:spLocks/>
                  </p:cNvSpPr>
                  <p:nvPr/>
                </p:nvSpPr>
                <p:spPr bwMode="auto">
                  <a:xfrm>
                    <a:off x="4121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3" name="Freeform 25"/>
                  <p:cNvSpPr>
                    <a:spLocks/>
                  </p:cNvSpPr>
                  <p:nvPr/>
                </p:nvSpPr>
                <p:spPr bwMode="auto">
                  <a:xfrm>
                    <a:off x="4374" y="271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4" name="Freeform 26"/>
                  <p:cNvSpPr>
                    <a:spLocks/>
                  </p:cNvSpPr>
                  <p:nvPr/>
                </p:nvSpPr>
                <p:spPr bwMode="auto">
                  <a:xfrm>
                    <a:off x="4642" y="287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5" name="Freeform 27"/>
                  <p:cNvSpPr>
                    <a:spLocks/>
                  </p:cNvSpPr>
                  <p:nvPr/>
                </p:nvSpPr>
                <p:spPr bwMode="auto">
                  <a:xfrm>
                    <a:off x="4892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6" name="Freeform 28"/>
                  <p:cNvSpPr>
                    <a:spLocks/>
                  </p:cNvSpPr>
                  <p:nvPr/>
                </p:nvSpPr>
                <p:spPr bwMode="auto">
                  <a:xfrm>
                    <a:off x="5164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774"/>
                    <a:ext cx="359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666699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8" name="Freeform 30"/>
                  <p:cNvSpPr>
                    <a:spLocks/>
                  </p:cNvSpPr>
                  <p:nvPr/>
                </p:nvSpPr>
                <p:spPr bwMode="auto">
                  <a:xfrm>
                    <a:off x="1824" y="4006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39" name="Freeform 31"/>
                  <p:cNvSpPr>
                    <a:spLocks/>
                  </p:cNvSpPr>
                  <p:nvPr/>
                </p:nvSpPr>
                <p:spPr bwMode="auto">
                  <a:xfrm>
                    <a:off x="1841" y="4264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0" name="Freeform 32"/>
                  <p:cNvSpPr>
                    <a:spLocks/>
                  </p:cNvSpPr>
                  <p:nvPr/>
                </p:nvSpPr>
                <p:spPr bwMode="auto">
                  <a:xfrm>
                    <a:off x="1833" y="3511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1" name="Freeform 33"/>
                  <p:cNvSpPr>
                    <a:spLocks/>
                  </p:cNvSpPr>
                  <p:nvPr/>
                </p:nvSpPr>
                <p:spPr bwMode="auto">
                  <a:xfrm>
                    <a:off x="1841" y="3744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2" name="Freeform 34"/>
                  <p:cNvSpPr>
                    <a:spLocks/>
                  </p:cNvSpPr>
                  <p:nvPr/>
                </p:nvSpPr>
                <p:spPr bwMode="auto">
                  <a:xfrm>
                    <a:off x="5423" y="28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3" name="Freeform 35"/>
                  <p:cNvSpPr>
                    <a:spLocks/>
                  </p:cNvSpPr>
                  <p:nvPr/>
                </p:nvSpPr>
                <p:spPr bwMode="auto">
                  <a:xfrm>
                    <a:off x="3840" y="28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4" name="Freeform 36"/>
                  <p:cNvSpPr>
                    <a:spLocks/>
                  </p:cNvSpPr>
                  <p:nvPr/>
                </p:nvSpPr>
                <p:spPr bwMode="auto">
                  <a:xfrm>
                    <a:off x="2063" y="273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45" name="Freeform 37"/>
                  <p:cNvSpPr>
                    <a:spLocks/>
                  </p:cNvSpPr>
                  <p:nvPr/>
                </p:nvSpPr>
                <p:spPr bwMode="auto">
                  <a:xfrm>
                    <a:off x="1823" y="273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646" name="Group 38"/>
                <p:cNvGrpSpPr>
                  <a:grpSpLocks/>
                </p:cNvGrpSpPr>
                <p:nvPr/>
              </p:nvGrpSpPr>
              <p:grpSpPr bwMode="auto">
                <a:xfrm>
                  <a:off x="1229" y="949"/>
                  <a:ext cx="5443" cy="3275"/>
                  <a:chOff x="1229" y="720"/>
                  <a:chExt cx="5443" cy="3275"/>
                </a:xfrm>
              </p:grpSpPr>
              <p:sp>
                <p:nvSpPr>
                  <p:cNvPr id="19664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11" y="1872"/>
                    <a:ext cx="227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ru-RU" sz="2400" b="1"/>
                  </a:p>
                </p:txBody>
              </p:sp>
              <p:sp>
                <p:nvSpPr>
                  <p:cNvPr id="19664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104"/>
                    <a:ext cx="227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ru-RU" sz="2400" b="1"/>
                  </a:p>
                </p:txBody>
              </p:sp>
              <p:sp>
                <p:nvSpPr>
                  <p:cNvPr id="196649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11" y="1392"/>
                    <a:ext cx="227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lang="ru-RU" sz="2400" b="1"/>
                  </a:p>
                </p:txBody>
              </p:sp>
              <p:sp>
                <p:nvSpPr>
                  <p:cNvPr id="196650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81" y="2256"/>
                    <a:ext cx="22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i="1"/>
                      <a:t>х</a:t>
                    </a:r>
                  </a:p>
                </p:txBody>
              </p:sp>
              <p:sp>
                <p:nvSpPr>
                  <p:cNvPr id="196651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61" y="720"/>
                    <a:ext cx="22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i="1"/>
                      <a:t>у</a:t>
                    </a:r>
                  </a:p>
                </p:txBody>
              </p:sp>
              <p:sp>
                <p:nvSpPr>
                  <p:cNvPr id="196652" name="Freeform 44"/>
                  <p:cNvSpPr>
                    <a:spLocks/>
                  </p:cNvSpPr>
                  <p:nvPr/>
                </p:nvSpPr>
                <p:spPr bwMode="auto">
                  <a:xfrm>
                    <a:off x="3739" y="817"/>
                    <a:ext cx="5" cy="3178"/>
                  </a:xfrm>
                  <a:custGeom>
                    <a:avLst/>
                    <a:gdLst/>
                    <a:ahLst/>
                    <a:cxnLst>
                      <a:cxn ang="0">
                        <a:pos x="0" y="3178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5" h="3178">
                        <a:moveTo>
                          <a:pt x="0" y="3178"/>
                        </a:moveTo>
                        <a:lnTo>
                          <a:pt x="5" y="0"/>
                        </a:lnTo>
                      </a:path>
                    </a:pathLst>
                  </a:custGeom>
                  <a:noFill/>
                  <a:ln w="38100">
                    <a:solidFill>
                      <a:srgbClr val="333333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53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1" y="2256"/>
                    <a:ext cx="306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     1   2   3   4        6  </a:t>
                    </a:r>
                  </a:p>
                </p:txBody>
              </p:sp>
              <p:sp>
                <p:nvSpPr>
                  <p:cNvPr id="196654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2" y="2256"/>
                    <a:ext cx="227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0</a:t>
                    </a:r>
                  </a:p>
                </p:txBody>
              </p:sp>
              <p:sp>
                <p:nvSpPr>
                  <p:cNvPr id="196655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29" y="2256"/>
                    <a:ext cx="2880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ru-RU" sz="2000" b="1"/>
                      <a:t>                       </a:t>
                    </a:r>
                    <a:endParaRPr lang="ru-RU" sz="2400" b="1"/>
                  </a:p>
                </p:txBody>
              </p:sp>
              <p:sp>
                <p:nvSpPr>
                  <p:cNvPr id="19665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2280"/>
                    <a:ext cx="35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333333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57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352"/>
                    <a:ext cx="32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-1</a:t>
                    </a:r>
                  </a:p>
                </p:txBody>
              </p:sp>
              <p:sp>
                <p:nvSpPr>
                  <p:cNvPr id="196658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640"/>
                    <a:ext cx="32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-2</a:t>
                    </a:r>
                  </a:p>
                </p:txBody>
              </p:sp>
              <p:sp>
                <p:nvSpPr>
                  <p:cNvPr id="196659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880"/>
                    <a:ext cx="32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-3</a:t>
                    </a:r>
                  </a:p>
                </p:txBody>
              </p:sp>
              <p:sp>
                <p:nvSpPr>
                  <p:cNvPr id="19666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3120"/>
                    <a:ext cx="32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-4</a:t>
                    </a:r>
                  </a:p>
                </p:txBody>
              </p:sp>
              <p:sp>
                <p:nvSpPr>
                  <p:cNvPr id="196661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00" y="158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/>
                      <a:t>  </a:t>
                    </a:r>
                  </a:p>
                </p:txBody>
              </p:sp>
            </p:grpSp>
            <p:sp>
              <p:nvSpPr>
                <p:cNvPr id="196662" name="Rectangle 54"/>
                <p:cNvSpPr>
                  <a:spLocks noChangeArrowheads="1"/>
                </p:cNvSpPr>
                <p:nvPr/>
              </p:nvSpPr>
              <p:spPr bwMode="auto">
                <a:xfrm>
                  <a:off x="1968" y="240"/>
                  <a:ext cx="3600" cy="76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96663" name="Group 55"/>
              <p:cNvGrpSpPr>
                <a:grpSpLocks/>
              </p:cNvGrpSpPr>
              <p:nvPr/>
            </p:nvGrpSpPr>
            <p:grpSpPr bwMode="auto">
              <a:xfrm>
                <a:off x="2688" y="1536"/>
                <a:ext cx="432" cy="1104"/>
                <a:chOff x="2688" y="1536"/>
                <a:chExt cx="432" cy="1104"/>
              </a:xfrm>
            </p:grpSpPr>
            <p:sp>
              <p:nvSpPr>
                <p:cNvPr id="19666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799" y="2352"/>
                  <a:ext cx="22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i="1"/>
                    <a:t>1</a:t>
                  </a:r>
                </a:p>
              </p:txBody>
            </p:sp>
            <p:sp>
              <p:nvSpPr>
                <p:cNvPr id="19666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784" y="1536"/>
                  <a:ext cx="22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i="1"/>
                    <a:t>4</a:t>
                  </a:r>
                </a:p>
              </p:txBody>
            </p:sp>
            <p:sp>
              <p:nvSpPr>
                <p:cNvPr id="19666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799" y="1824"/>
                  <a:ext cx="22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i="1"/>
                    <a:t>3</a:t>
                  </a:r>
                </a:p>
              </p:txBody>
            </p:sp>
            <p:sp>
              <p:nvSpPr>
                <p:cNvPr id="19666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688" y="2064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i="1"/>
                    <a:t>  2</a:t>
                  </a:r>
                </a:p>
              </p:txBody>
            </p:sp>
          </p:grpSp>
        </p:grpSp>
        <p:sp>
          <p:nvSpPr>
            <p:cNvPr id="196668" name="Text Box 60"/>
            <p:cNvSpPr txBox="1">
              <a:spLocks noChangeArrowheads="1"/>
            </p:cNvSpPr>
            <p:nvPr/>
          </p:nvSpPr>
          <p:spPr bwMode="auto">
            <a:xfrm>
              <a:off x="528" y="2448"/>
              <a:ext cx="28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i="1"/>
                <a:t>                  </a:t>
              </a:r>
              <a:r>
                <a:rPr lang="ru-RU" sz="2400" i="1"/>
                <a:t>-6</a:t>
              </a:r>
              <a:r>
                <a:rPr lang="ru-RU" sz="2000" i="1"/>
                <a:t>       </a:t>
              </a:r>
              <a:r>
                <a:rPr lang="ru-RU" sz="2400" i="1"/>
                <a:t>-4</a:t>
              </a:r>
              <a:r>
                <a:rPr lang="ru-RU" sz="2000" i="1"/>
                <a:t>  </a:t>
              </a:r>
              <a:r>
                <a:rPr lang="ru-RU" sz="2400" i="1"/>
                <a:t>-3  -2  -1</a:t>
              </a:r>
            </a:p>
          </p:txBody>
        </p:sp>
      </p:grpSp>
      <p:graphicFrame>
        <p:nvGraphicFramePr>
          <p:cNvPr id="196669" name="Group 61"/>
          <p:cNvGraphicFramePr>
            <a:graphicFrameLocks noGrp="1"/>
          </p:cNvGraphicFramePr>
          <p:nvPr/>
        </p:nvGraphicFramePr>
        <p:xfrm>
          <a:off x="3362325" y="463550"/>
          <a:ext cx="4978400" cy="1441450"/>
        </p:xfrm>
        <a:graphic>
          <a:graphicData uri="http://schemas.openxmlformats.org/drawingml/2006/table">
            <a:tbl>
              <a:tblPr/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6695" name="Object 87"/>
          <p:cNvGraphicFramePr>
            <a:graphicFrameLocks noChangeAspect="1"/>
          </p:cNvGraphicFramePr>
          <p:nvPr/>
        </p:nvGraphicFramePr>
        <p:xfrm>
          <a:off x="4352925" y="457200"/>
          <a:ext cx="3508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58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5" y="457200"/>
                        <a:ext cx="3508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96" name="Object 88"/>
          <p:cNvGraphicFramePr>
            <a:graphicFrameLocks noChangeAspect="1"/>
          </p:cNvGraphicFramePr>
          <p:nvPr/>
        </p:nvGraphicFramePr>
        <p:xfrm>
          <a:off x="4962525" y="457200"/>
          <a:ext cx="3508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59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5" y="457200"/>
                        <a:ext cx="3508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97" name="Text Box 89"/>
          <p:cNvSpPr txBox="1">
            <a:spLocks noChangeArrowheads="1"/>
          </p:cNvSpPr>
          <p:nvPr/>
        </p:nvSpPr>
        <p:spPr bwMode="auto">
          <a:xfrm>
            <a:off x="5648325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sp>
        <p:nvSpPr>
          <p:cNvPr id="196698" name="Text Box 90"/>
          <p:cNvSpPr txBox="1">
            <a:spLocks noChangeArrowheads="1"/>
          </p:cNvSpPr>
          <p:nvPr/>
        </p:nvSpPr>
        <p:spPr bwMode="auto">
          <a:xfrm>
            <a:off x="6410325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</a:p>
        </p:txBody>
      </p:sp>
      <p:sp>
        <p:nvSpPr>
          <p:cNvPr id="196699" name="Text Box 91"/>
          <p:cNvSpPr txBox="1">
            <a:spLocks noChangeArrowheads="1"/>
          </p:cNvSpPr>
          <p:nvPr/>
        </p:nvSpPr>
        <p:spPr bwMode="auto">
          <a:xfrm>
            <a:off x="7096125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4</a:t>
            </a:r>
          </a:p>
        </p:txBody>
      </p:sp>
      <p:sp>
        <p:nvSpPr>
          <p:cNvPr id="196700" name="Text Box 92"/>
          <p:cNvSpPr txBox="1">
            <a:spLocks noChangeArrowheads="1"/>
          </p:cNvSpPr>
          <p:nvPr/>
        </p:nvSpPr>
        <p:spPr bwMode="auto">
          <a:xfrm>
            <a:off x="7781925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6</a:t>
            </a:r>
          </a:p>
        </p:txBody>
      </p:sp>
      <p:sp>
        <p:nvSpPr>
          <p:cNvPr id="196701" name="Text Box 93"/>
          <p:cNvSpPr txBox="1">
            <a:spLocks noChangeArrowheads="1"/>
          </p:cNvSpPr>
          <p:nvPr/>
        </p:nvSpPr>
        <p:spPr bwMode="auto">
          <a:xfrm>
            <a:off x="4276725" y="121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4</a:t>
            </a:r>
          </a:p>
        </p:txBody>
      </p:sp>
      <p:sp>
        <p:nvSpPr>
          <p:cNvPr id="196702" name="Text Box 94"/>
          <p:cNvSpPr txBox="1">
            <a:spLocks noChangeArrowheads="1"/>
          </p:cNvSpPr>
          <p:nvPr/>
        </p:nvSpPr>
        <p:spPr bwMode="auto">
          <a:xfrm>
            <a:off x="4962525" y="121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</a:p>
        </p:txBody>
      </p:sp>
      <p:sp>
        <p:nvSpPr>
          <p:cNvPr id="196703" name="Text Box 95"/>
          <p:cNvSpPr txBox="1">
            <a:spLocks noChangeArrowheads="1"/>
          </p:cNvSpPr>
          <p:nvPr/>
        </p:nvSpPr>
        <p:spPr bwMode="auto">
          <a:xfrm>
            <a:off x="5724525" y="11731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graphicFrame>
        <p:nvGraphicFramePr>
          <p:cNvPr id="196704" name="Object 96"/>
          <p:cNvGraphicFramePr>
            <a:graphicFrameLocks noChangeAspect="1"/>
          </p:cNvGraphicFramePr>
          <p:nvPr/>
        </p:nvGraphicFramePr>
        <p:xfrm>
          <a:off x="6440488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0" name="Формула" r:id="rId7" imgW="152334" imgH="393529" progId="Equation.3">
                  <p:embed/>
                </p:oleObj>
              </mc:Choice>
              <mc:Fallback>
                <p:oleObj name="Формула" r:id="rId7" imgW="152334" imgH="393529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705" name="Object 97"/>
          <p:cNvGraphicFramePr>
            <a:graphicFrameLocks noChangeAspect="1"/>
          </p:cNvGraphicFramePr>
          <p:nvPr/>
        </p:nvGraphicFramePr>
        <p:xfrm>
          <a:off x="7151688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1" name="Формула" r:id="rId8" imgW="152334" imgH="393529" progId="Equation.3">
                  <p:embed/>
                </p:oleObj>
              </mc:Choice>
              <mc:Fallback>
                <p:oleObj name="Формула" r:id="rId8" imgW="152334" imgH="393529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706" name="Object 98"/>
          <p:cNvGraphicFramePr>
            <a:graphicFrameLocks noChangeAspect="1"/>
          </p:cNvGraphicFramePr>
          <p:nvPr/>
        </p:nvGraphicFramePr>
        <p:xfrm>
          <a:off x="7837488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2" name="Формула" r:id="rId9" imgW="152334" imgH="393529" progId="Equation.3">
                  <p:embed/>
                </p:oleObj>
              </mc:Choice>
              <mc:Fallback>
                <p:oleObj name="Формула" r:id="rId9" imgW="152334" imgH="393529" progId="Equation.3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707" name="Object 99"/>
          <p:cNvGraphicFramePr>
            <a:graphicFrameLocks noChangeAspect="1"/>
          </p:cNvGraphicFramePr>
          <p:nvPr/>
        </p:nvGraphicFramePr>
        <p:xfrm>
          <a:off x="727075" y="304800"/>
          <a:ext cx="18288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3" name="Формула" r:id="rId11" imgW="11845440" imgH="11845440" progId="Equation.3">
                  <p:embed/>
                </p:oleObj>
              </mc:Choice>
              <mc:Fallback>
                <p:oleObj name="Формула" r:id="rId11" imgW="11845440" imgH="11845440" progId="Equation.3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304800"/>
                        <a:ext cx="1828800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708" name="Freeform 100"/>
          <p:cNvSpPr>
            <a:spLocks/>
          </p:cNvSpPr>
          <p:nvPr/>
        </p:nvSpPr>
        <p:spPr bwMode="auto">
          <a:xfrm>
            <a:off x="5602288" y="2114550"/>
            <a:ext cx="2695575" cy="2043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426"/>
              </a:cxn>
              <a:cxn ang="0">
                <a:pos x="102" y="981"/>
              </a:cxn>
              <a:cxn ang="0">
                <a:pos x="456" y="1236"/>
              </a:cxn>
              <a:cxn ang="0">
                <a:pos x="1698" y="1287"/>
              </a:cxn>
            </a:cxnLst>
            <a:rect l="0" t="0" r="r" b="b"/>
            <a:pathLst>
              <a:path w="1698" h="1287">
                <a:moveTo>
                  <a:pt x="0" y="0"/>
                </a:moveTo>
                <a:cubicBezTo>
                  <a:pt x="4" y="71"/>
                  <a:pt x="7" y="263"/>
                  <a:pt x="24" y="426"/>
                </a:cubicBezTo>
                <a:cubicBezTo>
                  <a:pt x="41" y="589"/>
                  <a:pt x="30" y="846"/>
                  <a:pt x="102" y="981"/>
                </a:cubicBezTo>
                <a:cubicBezTo>
                  <a:pt x="174" y="1116"/>
                  <a:pt x="190" y="1185"/>
                  <a:pt x="456" y="1236"/>
                </a:cubicBezTo>
                <a:cubicBezTo>
                  <a:pt x="722" y="1287"/>
                  <a:pt x="1439" y="1277"/>
                  <a:pt x="1698" y="1287"/>
                </a:cubicBezTo>
              </a:path>
            </a:pathLst>
          </a:custGeom>
          <a:noFill/>
          <a:ln w="76200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709" name="Text Box 101"/>
          <p:cNvSpPr txBox="1">
            <a:spLocks noChangeArrowheads="1"/>
          </p:cNvSpPr>
          <p:nvPr/>
        </p:nvSpPr>
        <p:spPr bwMode="auto">
          <a:xfrm>
            <a:off x="4073525" y="3810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96710" name="Text Box 102"/>
          <p:cNvSpPr txBox="1">
            <a:spLocks noChangeArrowheads="1"/>
          </p:cNvSpPr>
          <p:nvPr/>
        </p:nvSpPr>
        <p:spPr bwMode="auto">
          <a:xfrm>
            <a:off x="4073525" y="1081088"/>
            <a:ext cx="381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96711" name="Text Box 103"/>
          <p:cNvSpPr txBox="1">
            <a:spLocks noChangeArrowheads="1"/>
          </p:cNvSpPr>
          <p:nvPr/>
        </p:nvSpPr>
        <p:spPr bwMode="auto">
          <a:xfrm>
            <a:off x="4683125" y="381000"/>
            <a:ext cx="419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   -   -   -   -</a:t>
            </a:r>
          </a:p>
        </p:txBody>
      </p:sp>
      <p:sp>
        <p:nvSpPr>
          <p:cNvPr id="196712" name="Text Box 104"/>
          <p:cNvSpPr txBox="1">
            <a:spLocks noChangeArrowheads="1"/>
          </p:cNvSpPr>
          <p:nvPr/>
        </p:nvSpPr>
        <p:spPr bwMode="auto">
          <a:xfrm>
            <a:off x="4683125" y="1066800"/>
            <a:ext cx="419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   -   -   -   -</a:t>
            </a:r>
          </a:p>
        </p:txBody>
      </p:sp>
      <p:sp>
        <p:nvSpPr>
          <p:cNvPr id="196713" name="Freeform 105"/>
          <p:cNvSpPr>
            <a:spLocks/>
          </p:cNvSpPr>
          <p:nvPr/>
        </p:nvSpPr>
        <p:spPr bwMode="auto">
          <a:xfrm>
            <a:off x="2743200" y="4384675"/>
            <a:ext cx="2679700" cy="2154238"/>
          </a:xfrm>
          <a:custGeom>
            <a:avLst/>
            <a:gdLst/>
            <a:ahLst/>
            <a:cxnLst>
              <a:cxn ang="0">
                <a:pos x="1681" y="1357"/>
              </a:cxn>
              <a:cxn ang="0">
                <a:pos x="1674" y="861"/>
              </a:cxn>
              <a:cxn ang="0">
                <a:pos x="1596" y="306"/>
              </a:cxn>
              <a:cxn ang="0">
                <a:pos x="1242" y="51"/>
              </a:cxn>
              <a:cxn ang="0">
                <a:pos x="0" y="0"/>
              </a:cxn>
            </a:cxnLst>
            <a:rect l="0" t="0" r="r" b="b"/>
            <a:pathLst>
              <a:path w="1688" h="1357">
                <a:moveTo>
                  <a:pt x="1681" y="1357"/>
                </a:moveTo>
                <a:cubicBezTo>
                  <a:pt x="1680" y="1275"/>
                  <a:pt x="1688" y="1036"/>
                  <a:pt x="1674" y="861"/>
                </a:cubicBezTo>
                <a:cubicBezTo>
                  <a:pt x="1660" y="686"/>
                  <a:pt x="1668" y="441"/>
                  <a:pt x="1596" y="306"/>
                </a:cubicBezTo>
                <a:cubicBezTo>
                  <a:pt x="1524" y="171"/>
                  <a:pt x="1508" y="102"/>
                  <a:pt x="1242" y="51"/>
                </a:cubicBezTo>
                <a:cubicBezTo>
                  <a:pt x="976" y="0"/>
                  <a:pt x="259" y="10"/>
                  <a:pt x="0" y="0"/>
                </a:cubicBezTo>
              </a:path>
            </a:pathLst>
          </a:custGeom>
          <a:noFill/>
          <a:ln w="76200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714" name="Oval 106"/>
          <p:cNvSpPr>
            <a:spLocks noChangeArrowheads="1"/>
          </p:cNvSpPr>
          <p:nvPr/>
        </p:nvSpPr>
        <p:spPr bwMode="auto">
          <a:xfrm>
            <a:off x="1879600" y="1371600"/>
            <a:ext cx="6096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6715" name="Object 107"/>
          <p:cNvGraphicFramePr>
            <a:graphicFrameLocks noChangeAspect="1"/>
          </p:cNvGraphicFramePr>
          <p:nvPr/>
        </p:nvGraphicFramePr>
        <p:xfrm>
          <a:off x="801688" y="1752600"/>
          <a:ext cx="1219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4" name="Формула" r:id="rId13" imgW="355138" imgH="177569" progId="Equation.3">
                  <p:embed/>
                </p:oleObj>
              </mc:Choice>
              <mc:Fallback>
                <p:oleObj name="Формула" r:id="rId13" imgW="355138" imgH="177569" progId="Equation.3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1752600"/>
                        <a:ext cx="12192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716" name="Text Box 108"/>
          <p:cNvSpPr txBox="1">
            <a:spLocks noChangeArrowheads="1"/>
          </p:cNvSpPr>
          <p:nvPr/>
        </p:nvSpPr>
        <p:spPr bwMode="auto">
          <a:xfrm>
            <a:off x="5978525" y="2257425"/>
            <a:ext cx="259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Гипербола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 в  </a:t>
            </a:r>
            <a:r>
              <a:rPr lang="en-US" sz="2400" b="1" i="1" dirty="0">
                <a:solidFill>
                  <a:schemeClr val="bg1"/>
                </a:solidFill>
              </a:rPr>
              <a:t>I</a:t>
            </a:r>
            <a:r>
              <a:rPr lang="ru-RU" sz="2400" b="1" i="1" dirty="0">
                <a:solidFill>
                  <a:schemeClr val="bg1"/>
                </a:solidFill>
              </a:rPr>
              <a:t> и </a:t>
            </a:r>
            <a:r>
              <a:rPr lang="en-US" sz="2400" b="1" i="1" dirty="0">
                <a:solidFill>
                  <a:schemeClr val="bg1"/>
                </a:solidFill>
              </a:rPr>
              <a:t> III</a:t>
            </a:r>
            <a:r>
              <a:rPr lang="ru-RU" sz="2400" b="1" i="1" dirty="0">
                <a:solidFill>
                  <a:schemeClr val="bg1"/>
                </a:solidFill>
              </a:rPr>
              <a:t>         координатных четвертях. </a:t>
            </a:r>
          </a:p>
        </p:txBody>
      </p:sp>
      <p:sp>
        <p:nvSpPr>
          <p:cNvPr id="196717" name="Oval 109"/>
          <p:cNvSpPr>
            <a:spLocks noChangeArrowheads="1"/>
          </p:cNvSpPr>
          <p:nvPr/>
        </p:nvSpPr>
        <p:spPr bwMode="auto">
          <a:xfrm>
            <a:off x="5561013" y="2590800"/>
            <a:ext cx="144462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18" name="Oval 110"/>
          <p:cNvSpPr>
            <a:spLocks noChangeArrowheads="1"/>
          </p:cNvSpPr>
          <p:nvPr/>
        </p:nvSpPr>
        <p:spPr bwMode="auto">
          <a:xfrm>
            <a:off x="5635625" y="3429000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0" name="Oval 112"/>
          <p:cNvSpPr>
            <a:spLocks noChangeArrowheads="1"/>
          </p:cNvSpPr>
          <p:nvPr/>
        </p:nvSpPr>
        <p:spPr bwMode="auto">
          <a:xfrm>
            <a:off x="6283325" y="4005263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1" name="Oval 113"/>
          <p:cNvSpPr>
            <a:spLocks noChangeArrowheads="1"/>
          </p:cNvSpPr>
          <p:nvPr/>
        </p:nvSpPr>
        <p:spPr bwMode="auto">
          <a:xfrm>
            <a:off x="7086600" y="405923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2" name="Oval 114"/>
          <p:cNvSpPr>
            <a:spLocks noChangeArrowheads="1"/>
          </p:cNvSpPr>
          <p:nvPr/>
        </p:nvSpPr>
        <p:spPr bwMode="auto">
          <a:xfrm>
            <a:off x="7924800" y="4079875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3" name="Oval 115"/>
          <p:cNvSpPr>
            <a:spLocks noChangeArrowheads="1"/>
          </p:cNvSpPr>
          <p:nvPr/>
        </p:nvSpPr>
        <p:spPr bwMode="auto">
          <a:xfrm>
            <a:off x="5326063" y="5791200"/>
            <a:ext cx="144462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4" name="Oval 116"/>
          <p:cNvSpPr>
            <a:spLocks noChangeArrowheads="1"/>
          </p:cNvSpPr>
          <p:nvPr/>
        </p:nvSpPr>
        <p:spPr bwMode="auto">
          <a:xfrm>
            <a:off x="5251450" y="4987925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6" name="Oval 118"/>
          <p:cNvSpPr>
            <a:spLocks noChangeArrowheads="1"/>
          </p:cNvSpPr>
          <p:nvPr/>
        </p:nvSpPr>
        <p:spPr bwMode="auto">
          <a:xfrm>
            <a:off x="4606925" y="438308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7" name="Oval 119"/>
          <p:cNvSpPr>
            <a:spLocks noChangeArrowheads="1"/>
          </p:cNvSpPr>
          <p:nvPr/>
        </p:nvSpPr>
        <p:spPr bwMode="auto">
          <a:xfrm>
            <a:off x="3803650" y="4343400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8" name="Oval 120"/>
          <p:cNvSpPr>
            <a:spLocks noChangeArrowheads="1"/>
          </p:cNvSpPr>
          <p:nvPr/>
        </p:nvSpPr>
        <p:spPr bwMode="auto">
          <a:xfrm>
            <a:off x="3006725" y="430688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29" name="Text Box 121"/>
          <p:cNvSpPr txBox="1">
            <a:spLocks noChangeArrowheads="1"/>
          </p:cNvSpPr>
          <p:nvPr/>
        </p:nvSpPr>
        <p:spPr bwMode="auto">
          <a:xfrm>
            <a:off x="2397125" y="44450"/>
            <a:ext cx="829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339933"/>
                </a:solidFill>
              </a:rPr>
              <a:t>Построим график функции:</a:t>
            </a:r>
          </a:p>
        </p:txBody>
      </p:sp>
      <p:sp>
        <p:nvSpPr>
          <p:cNvPr id="196735" name="Freeform 127"/>
          <p:cNvSpPr>
            <a:spLocks/>
          </p:cNvSpPr>
          <p:nvPr/>
        </p:nvSpPr>
        <p:spPr bwMode="auto">
          <a:xfrm>
            <a:off x="2709863" y="4262438"/>
            <a:ext cx="5721350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04" y="11"/>
              </a:cxn>
            </a:cxnLst>
            <a:rect l="0" t="0" r="r" b="b"/>
            <a:pathLst>
              <a:path w="3604" h="11">
                <a:moveTo>
                  <a:pt x="0" y="0"/>
                </a:moveTo>
                <a:lnTo>
                  <a:pt x="3604" y="11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736" name="Freeform 128"/>
          <p:cNvSpPr>
            <a:spLocks/>
          </p:cNvSpPr>
          <p:nvPr/>
        </p:nvSpPr>
        <p:spPr bwMode="auto">
          <a:xfrm>
            <a:off x="5499100" y="1844675"/>
            <a:ext cx="12700" cy="5043488"/>
          </a:xfrm>
          <a:custGeom>
            <a:avLst/>
            <a:gdLst/>
            <a:ahLst/>
            <a:cxnLst>
              <a:cxn ang="0">
                <a:pos x="0" y="3177"/>
              </a:cxn>
              <a:cxn ang="0">
                <a:pos x="8" y="0"/>
              </a:cxn>
            </a:cxnLst>
            <a:rect l="0" t="0" r="r" b="b"/>
            <a:pathLst>
              <a:path w="8" h="3177">
                <a:moveTo>
                  <a:pt x="0" y="3177"/>
                </a:moveTo>
                <a:lnTo>
                  <a:pt x="8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737" name="Text Box 129"/>
          <p:cNvSpPr txBox="1">
            <a:spLocks noChangeArrowheads="1"/>
          </p:cNvSpPr>
          <p:nvPr/>
        </p:nvSpPr>
        <p:spPr bwMode="auto">
          <a:xfrm>
            <a:off x="288925" y="4833938"/>
            <a:ext cx="24114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Ось </a:t>
            </a:r>
            <a:r>
              <a:rPr lang="ru-RU" sz="2400" b="1" i="1" dirty="0" err="1">
                <a:solidFill>
                  <a:srgbClr val="000000"/>
                </a:solidFill>
                <a:latin typeface="Times New Roman" pitchFamily="18" charset="0"/>
              </a:rPr>
              <a:t>х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 и ось у –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асимптоты 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гиперболы.</a:t>
            </a:r>
          </a:p>
        </p:txBody>
      </p:sp>
      <p:sp>
        <p:nvSpPr>
          <p:cNvPr id="196738" name="Freeform 130"/>
          <p:cNvSpPr>
            <a:spLocks/>
          </p:cNvSpPr>
          <p:nvPr/>
        </p:nvSpPr>
        <p:spPr bwMode="auto">
          <a:xfrm>
            <a:off x="4098925" y="2759075"/>
            <a:ext cx="2941638" cy="2940050"/>
          </a:xfrm>
          <a:custGeom>
            <a:avLst/>
            <a:gdLst/>
            <a:ahLst/>
            <a:cxnLst>
              <a:cxn ang="0">
                <a:pos x="0" y="1852"/>
              </a:cxn>
              <a:cxn ang="0">
                <a:pos x="1853" y="0"/>
              </a:cxn>
            </a:cxnLst>
            <a:rect l="0" t="0" r="r" b="b"/>
            <a:pathLst>
              <a:path w="1853" h="1852">
                <a:moveTo>
                  <a:pt x="0" y="1852"/>
                </a:moveTo>
                <a:lnTo>
                  <a:pt x="1853" y="0"/>
                </a:lnTo>
              </a:path>
            </a:pathLst>
          </a:custGeom>
          <a:noFill/>
          <a:ln w="57150">
            <a:solidFill>
              <a:srgbClr val="05FF05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739" name="Text Box 131"/>
          <p:cNvSpPr txBox="1">
            <a:spLocks noChangeArrowheads="1"/>
          </p:cNvSpPr>
          <p:nvPr/>
        </p:nvSpPr>
        <p:spPr bwMode="auto">
          <a:xfrm rot="-2592296">
            <a:off x="5092700" y="41894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//</a:t>
            </a:r>
            <a:endParaRPr lang="ru-RU" sz="2400" b="1"/>
          </a:p>
        </p:txBody>
      </p:sp>
      <p:sp>
        <p:nvSpPr>
          <p:cNvPr id="196740" name="Text Box 132"/>
          <p:cNvSpPr txBox="1">
            <a:spLocks noChangeArrowheads="1"/>
          </p:cNvSpPr>
          <p:nvPr/>
        </p:nvSpPr>
        <p:spPr bwMode="auto">
          <a:xfrm rot="-2592296">
            <a:off x="5508625" y="37893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//</a:t>
            </a:r>
            <a:endParaRPr lang="ru-RU" sz="2400" b="1"/>
          </a:p>
        </p:txBody>
      </p:sp>
      <p:sp>
        <p:nvSpPr>
          <p:cNvPr id="196725" name="Oval 117"/>
          <p:cNvSpPr>
            <a:spLocks noChangeArrowheads="1"/>
          </p:cNvSpPr>
          <p:nvPr/>
        </p:nvSpPr>
        <p:spPr bwMode="auto">
          <a:xfrm>
            <a:off x="5060950" y="460533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19" name="Oval 111"/>
          <p:cNvSpPr>
            <a:spLocks noChangeArrowheads="1"/>
          </p:cNvSpPr>
          <p:nvPr/>
        </p:nvSpPr>
        <p:spPr bwMode="auto">
          <a:xfrm>
            <a:off x="5834063" y="3817938"/>
            <a:ext cx="144462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41" name="Oval 133"/>
          <p:cNvSpPr>
            <a:spLocks noChangeArrowheads="1"/>
          </p:cNvSpPr>
          <p:nvPr/>
        </p:nvSpPr>
        <p:spPr bwMode="auto">
          <a:xfrm>
            <a:off x="5427663" y="4197350"/>
            <a:ext cx="179387" cy="179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6742" name="Text Box 134"/>
          <p:cNvSpPr txBox="1">
            <a:spLocks noChangeArrowheads="1"/>
          </p:cNvSpPr>
          <p:nvPr/>
        </p:nvSpPr>
        <p:spPr bwMode="auto">
          <a:xfrm>
            <a:off x="323850" y="2781300"/>
            <a:ext cx="24114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 Гипербола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симметрична 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относительно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начала координат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96743" name="Oval 135"/>
          <p:cNvSpPr>
            <a:spLocks noChangeArrowheads="1"/>
          </p:cNvSpPr>
          <p:nvPr/>
        </p:nvSpPr>
        <p:spPr bwMode="auto">
          <a:xfrm>
            <a:off x="7777163" y="2060575"/>
            <a:ext cx="611187" cy="625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endParaRPr lang="ru-RU" sz="4400" b="1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6744" name="Oval 136"/>
          <p:cNvSpPr>
            <a:spLocks noChangeArrowheads="1"/>
          </p:cNvSpPr>
          <p:nvPr/>
        </p:nvSpPr>
        <p:spPr bwMode="auto">
          <a:xfrm>
            <a:off x="2843213" y="2082800"/>
            <a:ext cx="611187" cy="625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</a:t>
            </a:r>
            <a:endParaRPr lang="ru-RU" sz="4400" b="1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6745" name="Oval 137"/>
          <p:cNvSpPr>
            <a:spLocks noChangeArrowheads="1"/>
          </p:cNvSpPr>
          <p:nvPr/>
        </p:nvSpPr>
        <p:spPr bwMode="auto">
          <a:xfrm>
            <a:off x="2700338" y="5972175"/>
            <a:ext cx="792162" cy="625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</a:t>
            </a:r>
            <a:endParaRPr lang="ru-RU" sz="4400" b="1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6746" name="Oval 138"/>
          <p:cNvSpPr>
            <a:spLocks noChangeArrowheads="1"/>
          </p:cNvSpPr>
          <p:nvPr/>
        </p:nvSpPr>
        <p:spPr bwMode="auto">
          <a:xfrm>
            <a:off x="7164388" y="5876925"/>
            <a:ext cx="792162" cy="625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</a:t>
            </a:r>
            <a:endParaRPr lang="ru-RU" sz="4400" b="1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19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19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6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6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6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9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9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96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96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967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1967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967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967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9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9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9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96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96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96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9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708" grpId="0" animBg="1"/>
      <p:bldP spid="196713" grpId="0" animBg="1"/>
      <p:bldP spid="196714" grpId="0" animBg="1"/>
      <p:bldP spid="196716" grpId="0"/>
      <p:bldP spid="196717" grpId="0" animBg="1"/>
      <p:bldP spid="196718" grpId="0" animBg="1"/>
      <p:bldP spid="196720" grpId="0" animBg="1"/>
      <p:bldP spid="196721" grpId="0" animBg="1"/>
      <p:bldP spid="196722" grpId="0" animBg="1"/>
      <p:bldP spid="196723" grpId="0" animBg="1"/>
      <p:bldP spid="196724" grpId="0" animBg="1"/>
      <p:bldP spid="196726" grpId="0" animBg="1"/>
      <p:bldP spid="196727" grpId="0" animBg="1"/>
      <p:bldP spid="196728" grpId="0" animBg="1"/>
      <p:bldP spid="196735" grpId="0" animBg="1"/>
      <p:bldP spid="196736" grpId="0" animBg="1"/>
      <p:bldP spid="196737" grpId="0"/>
      <p:bldP spid="196738" grpId="0" animBg="1"/>
      <p:bldP spid="196738" grpId="1" animBg="1"/>
      <p:bldP spid="196739" grpId="0"/>
      <p:bldP spid="196739" grpId="1"/>
      <p:bldP spid="196740" grpId="0"/>
      <p:bldP spid="196740" grpId="1"/>
      <p:bldP spid="196725" grpId="0" animBg="1"/>
      <p:bldP spid="196719" grpId="0" animBg="1"/>
      <p:bldP spid="196741" grpId="0" animBg="1"/>
      <p:bldP spid="196741" grpId="1" animBg="1"/>
      <p:bldP spid="196742" grpId="0"/>
      <p:bldP spid="196743" grpId="0" animBg="1"/>
      <p:bldP spid="196744" grpId="0" animBg="1"/>
      <p:bldP spid="196745" grpId="0" animBg="1"/>
      <p:bldP spid="1967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34" name="Group 2"/>
          <p:cNvGrpSpPr>
            <a:grpSpLocks/>
          </p:cNvGrpSpPr>
          <p:nvPr/>
        </p:nvGrpSpPr>
        <p:grpSpPr bwMode="auto">
          <a:xfrm>
            <a:off x="838200" y="685800"/>
            <a:ext cx="8686800" cy="6424613"/>
            <a:chOff x="528" y="432"/>
            <a:chExt cx="5472" cy="4047"/>
          </a:xfrm>
        </p:grpSpPr>
        <p:grpSp>
          <p:nvGrpSpPr>
            <p:cNvPr id="197635" name="Group 3"/>
            <p:cNvGrpSpPr>
              <a:grpSpLocks/>
            </p:cNvGrpSpPr>
            <p:nvPr/>
          </p:nvGrpSpPr>
          <p:grpSpPr bwMode="auto">
            <a:xfrm>
              <a:off x="528" y="463"/>
              <a:ext cx="5472" cy="4016"/>
              <a:chOff x="528" y="463"/>
              <a:chExt cx="5472" cy="4016"/>
            </a:xfrm>
          </p:grpSpPr>
          <p:sp>
            <p:nvSpPr>
              <p:cNvPr id="197636" name="Text Box 4"/>
              <p:cNvSpPr txBox="1">
                <a:spLocks noChangeArrowheads="1"/>
              </p:cNvSpPr>
              <p:nvPr/>
            </p:nvSpPr>
            <p:spPr bwMode="auto">
              <a:xfrm>
                <a:off x="2880" y="2677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  <p:grpSp>
            <p:nvGrpSpPr>
              <p:cNvPr id="197637" name="Group 5"/>
              <p:cNvGrpSpPr>
                <a:grpSpLocks/>
              </p:cNvGrpSpPr>
              <p:nvPr/>
            </p:nvGrpSpPr>
            <p:grpSpPr bwMode="auto">
              <a:xfrm>
                <a:off x="528" y="463"/>
                <a:ext cx="5472" cy="4016"/>
                <a:chOff x="528" y="463"/>
                <a:chExt cx="5472" cy="4016"/>
              </a:xfrm>
            </p:grpSpPr>
            <p:grpSp>
              <p:nvGrpSpPr>
                <p:cNvPr id="197638" name="Group 6"/>
                <p:cNvGrpSpPr>
                  <a:grpSpLocks/>
                </p:cNvGrpSpPr>
                <p:nvPr/>
              </p:nvGrpSpPr>
              <p:grpSpPr bwMode="auto">
                <a:xfrm>
                  <a:off x="1295" y="463"/>
                  <a:ext cx="3617" cy="4016"/>
                  <a:chOff x="1823" y="271"/>
                  <a:chExt cx="3617" cy="4016"/>
                </a:xfrm>
              </p:grpSpPr>
              <p:sp>
                <p:nvSpPr>
                  <p:cNvPr id="197639" name="Freeform 7"/>
                  <p:cNvSpPr>
                    <a:spLocks/>
                  </p:cNvSpPr>
                  <p:nvPr/>
                </p:nvSpPr>
                <p:spPr bwMode="auto">
                  <a:xfrm>
                    <a:off x="2306" y="279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0" name="Freeform 8"/>
                  <p:cNvSpPr>
                    <a:spLocks/>
                  </p:cNvSpPr>
                  <p:nvPr/>
                </p:nvSpPr>
                <p:spPr bwMode="auto">
                  <a:xfrm>
                    <a:off x="1824" y="301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1" name="Freeform 9"/>
                  <p:cNvSpPr>
                    <a:spLocks/>
                  </p:cNvSpPr>
                  <p:nvPr/>
                </p:nvSpPr>
                <p:spPr bwMode="auto">
                  <a:xfrm>
                    <a:off x="2557" y="279"/>
                    <a:ext cx="8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2994"/>
                      </a:cxn>
                    </a:cxnLst>
                    <a:rect l="0" t="0" r="r" b="b"/>
                    <a:pathLst>
                      <a:path w="8" h="2994">
                        <a:moveTo>
                          <a:pt x="0" y="0"/>
                        </a:moveTo>
                        <a:lnTo>
                          <a:pt x="8" y="2994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841" y="2772"/>
                    <a:ext cx="35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3" name="Freeform 11"/>
                  <p:cNvSpPr>
                    <a:spLocks/>
                  </p:cNvSpPr>
                  <p:nvPr/>
                </p:nvSpPr>
                <p:spPr bwMode="auto">
                  <a:xfrm>
                    <a:off x="1841" y="3271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4" name="Freeform 12"/>
                  <p:cNvSpPr>
                    <a:spLocks/>
                  </p:cNvSpPr>
                  <p:nvPr/>
                </p:nvSpPr>
                <p:spPr bwMode="auto">
                  <a:xfrm>
                    <a:off x="1833" y="2518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5" name="Freeform 13"/>
                  <p:cNvSpPr>
                    <a:spLocks/>
                  </p:cNvSpPr>
                  <p:nvPr/>
                </p:nvSpPr>
                <p:spPr bwMode="auto">
                  <a:xfrm>
                    <a:off x="1841" y="227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6" name="Freeform 14"/>
                  <p:cNvSpPr>
                    <a:spLocks/>
                  </p:cNvSpPr>
                  <p:nvPr/>
                </p:nvSpPr>
                <p:spPr bwMode="auto">
                  <a:xfrm>
                    <a:off x="1824" y="2023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32" y="8"/>
                      </a:cxn>
                    </a:cxnLst>
                    <a:rect l="0" t="0" r="r" b="b"/>
                    <a:pathLst>
                      <a:path w="3132" h="8">
                        <a:moveTo>
                          <a:pt x="0" y="0"/>
                        </a:moveTo>
                        <a:lnTo>
                          <a:pt x="3132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7" name="Freeform 15"/>
                  <p:cNvSpPr>
                    <a:spLocks/>
                  </p:cNvSpPr>
                  <p:nvPr/>
                </p:nvSpPr>
                <p:spPr bwMode="auto">
                  <a:xfrm>
                    <a:off x="1849" y="1512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8" name="Freeform 16"/>
                  <p:cNvSpPr>
                    <a:spLocks/>
                  </p:cNvSpPr>
                  <p:nvPr/>
                </p:nvSpPr>
                <p:spPr bwMode="auto">
                  <a:xfrm>
                    <a:off x="1841" y="1275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9" name="Freeform 17"/>
                  <p:cNvSpPr>
                    <a:spLocks/>
                  </p:cNvSpPr>
                  <p:nvPr/>
                </p:nvSpPr>
                <p:spPr bwMode="auto">
                  <a:xfrm>
                    <a:off x="1841" y="1017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3" y="8"/>
                      </a:cxn>
                    </a:cxnLst>
                    <a:rect l="0" t="0" r="r" b="b"/>
                    <a:pathLst>
                      <a:path w="3123" h="8">
                        <a:moveTo>
                          <a:pt x="0" y="0"/>
                        </a:moveTo>
                        <a:lnTo>
                          <a:pt x="3123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0" name="Freeform 18"/>
                  <p:cNvSpPr>
                    <a:spLocks/>
                  </p:cNvSpPr>
                  <p:nvPr/>
                </p:nvSpPr>
                <p:spPr bwMode="auto">
                  <a:xfrm>
                    <a:off x="1841" y="776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07" y="0"/>
                      </a:cxn>
                    </a:cxnLst>
                    <a:rect l="0" t="0" r="r" b="b"/>
                    <a:pathLst>
                      <a:path w="3107" h="8">
                        <a:moveTo>
                          <a:pt x="0" y="8"/>
                        </a:moveTo>
                        <a:lnTo>
                          <a:pt x="3107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1" name="Freeform 19"/>
                  <p:cNvSpPr>
                    <a:spLocks/>
                  </p:cNvSpPr>
                  <p:nvPr/>
                </p:nvSpPr>
                <p:spPr bwMode="auto">
                  <a:xfrm>
                    <a:off x="1824" y="514"/>
                    <a:ext cx="3591" cy="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15" y="8"/>
                      </a:cxn>
                    </a:cxnLst>
                    <a:rect l="0" t="0" r="r" b="b"/>
                    <a:pathLst>
                      <a:path w="3115" h="8">
                        <a:moveTo>
                          <a:pt x="0" y="0"/>
                        </a:moveTo>
                        <a:lnTo>
                          <a:pt x="3115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2" name="Freeform 20"/>
                  <p:cNvSpPr>
                    <a:spLocks/>
                  </p:cNvSpPr>
                  <p:nvPr/>
                </p:nvSpPr>
                <p:spPr bwMode="auto">
                  <a:xfrm>
                    <a:off x="1841" y="278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15" y="8"/>
                      </a:cxn>
                    </a:cxnLst>
                    <a:rect l="0" t="0" r="r" b="b"/>
                    <a:pathLst>
                      <a:path w="3115" h="8">
                        <a:moveTo>
                          <a:pt x="0" y="0"/>
                        </a:moveTo>
                        <a:lnTo>
                          <a:pt x="3115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3" name="Freeform 21"/>
                  <p:cNvSpPr>
                    <a:spLocks/>
                  </p:cNvSpPr>
                  <p:nvPr/>
                </p:nvSpPr>
                <p:spPr bwMode="auto">
                  <a:xfrm>
                    <a:off x="2817" y="271"/>
                    <a:ext cx="8" cy="3999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0" y="3026"/>
                      </a:cxn>
                    </a:cxnLst>
                    <a:rect l="0" t="0" r="r" b="b"/>
                    <a:pathLst>
                      <a:path w="8" h="3026">
                        <a:moveTo>
                          <a:pt x="8" y="0"/>
                        </a:moveTo>
                        <a:lnTo>
                          <a:pt x="0" y="3026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4" name="Freeform 22"/>
                  <p:cNvSpPr>
                    <a:spLocks/>
                  </p:cNvSpPr>
                  <p:nvPr/>
                </p:nvSpPr>
                <p:spPr bwMode="auto">
                  <a:xfrm>
                    <a:off x="3078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5" name="Freeform 23"/>
                  <p:cNvSpPr>
                    <a:spLocks/>
                  </p:cNvSpPr>
                  <p:nvPr/>
                </p:nvSpPr>
                <p:spPr bwMode="auto">
                  <a:xfrm>
                    <a:off x="3350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6" name="Freeform 24"/>
                  <p:cNvSpPr>
                    <a:spLocks/>
                  </p:cNvSpPr>
                  <p:nvPr/>
                </p:nvSpPr>
                <p:spPr bwMode="auto">
                  <a:xfrm>
                    <a:off x="3587" y="287"/>
                    <a:ext cx="9" cy="3990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0" y="3010"/>
                      </a:cxn>
                    </a:cxnLst>
                    <a:rect l="0" t="0" r="r" b="b"/>
                    <a:pathLst>
                      <a:path w="9" h="3010">
                        <a:moveTo>
                          <a:pt x="9" y="0"/>
                        </a:moveTo>
                        <a:lnTo>
                          <a:pt x="0" y="301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7" name="Freeform 25"/>
                  <p:cNvSpPr>
                    <a:spLocks/>
                  </p:cNvSpPr>
                  <p:nvPr/>
                </p:nvSpPr>
                <p:spPr bwMode="auto">
                  <a:xfrm>
                    <a:off x="4121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8" name="Freeform 26"/>
                  <p:cNvSpPr>
                    <a:spLocks/>
                  </p:cNvSpPr>
                  <p:nvPr/>
                </p:nvSpPr>
                <p:spPr bwMode="auto">
                  <a:xfrm>
                    <a:off x="4374" y="271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9" name="Freeform 27"/>
                  <p:cNvSpPr>
                    <a:spLocks/>
                  </p:cNvSpPr>
                  <p:nvPr/>
                </p:nvSpPr>
                <p:spPr bwMode="auto">
                  <a:xfrm>
                    <a:off x="4642" y="287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0" name="Freeform 28"/>
                  <p:cNvSpPr>
                    <a:spLocks/>
                  </p:cNvSpPr>
                  <p:nvPr/>
                </p:nvSpPr>
                <p:spPr bwMode="auto">
                  <a:xfrm>
                    <a:off x="4892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1" name="Freeform 29"/>
                  <p:cNvSpPr>
                    <a:spLocks/>
                  </p:cNvSpPr>
                  <p:nvPr/>
                </p:nvSpPr>
                <p:spPr bwMode="auto">
                  <a:xfrm>
                    <a:off x="5164" y="27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774"/>
                    <a:ext cx="359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666699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3" name="Freeform 31"/>
                  <p:cNvSpPr>
                    <a:spLocks/>
                  </p:cNvSpPr>
                  <p:nvPr/>
                </p:nvSpPr>
                <p:spPr bwMode="auto">
                  <a:xfrm>
                    <a:off x="1824" y="4006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4" name="Freeform 32"/>
                  <p:cNvSpPr>
                    <a:spLocks/>
                  </p:cNvSpPr>
                  <p:nvPr/>
                </p:nvSpPr>
                <p:spPr bwMode="auto">
                  <a:xfrm>
                    <a:off x="1841" y="4264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124" y="8"/>
                      </a:cxn>
                    </a:cxnLst>
                    <a:rect l="0" t="0" r="r" b="b"/>
                    <a:pathLst>
                      <a:path w="3124" h="8">
                        <a:moveTo>
                          <a:pt x="0" y="0"/>
                        </a:moveTo>
                        <a:lnTo>
                          <a:pt x="3124" y="8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5" name="Freeform 33"/>
                  <p:cNvSpPr>
                    <a:spLocks/>
                  </p:cNvSpPr>
                  <p:nvPr/>
                </p:nvSpPr>
                <p:spPr bwMode="auto">
                  <a:xfrm>
                    <a:off x="1833" y="3511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6" name="Freeform 34"/>
                  <p:cNvSpPr>
                    <a:spLocks/>
                  </p:cNvSpPr>
                  <p:nvPr/>
                </p:nvSpPr>
                <p:spPr bwMode="auto">
                  <a:xfrm>
                    <a:off x="1841" y="3744"/>
                    <a:ext cx="3591" cy="1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131" y="0"/>
                      </a:cxn>
                    </a:cxnLst>
                    <a:rect l="0" t="0" r="r" b="b"/>
                    <a:pathLst>
                      <a:path w="3131" h="8">
                        <a:moveTo>
                          <a:pt x="0" y="8"/>
                        </a:moveTo>
                        <a:lnTo>
                          <a:pt x="3131" y="0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7" name="Freeform 35"/>
                  <p:cNvSpPr>
                    <a:spLocks/>
                  </p:cNvSpPr>
                  <p:nvPr/>
                </p:nvSpPr>
                <p:spPr bwMode="auto">
                  <a:xfrm>
                    <a:off x="5423" y="28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8" name="Freeform 36"/>
                  <p:cNvSpPr>
                    <a:spLocks/>
                  </p:cNvSpPr>
                  <p:nvPr/>
                </p:nvSpPr>
                <p:spPr bwMode="auto">
                  <a:xfrm>
                    <a:off x="3840" y="288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9" name="Freeform 37"/>
                  <p:cNvSpPr>
                    <a:spLocks/>
                  </p:cNvSpPr>
                  <p:nvPr/>
                </p:nvSpPr>
                <p:spPr bwMode="auto">
                  <a:xfrm>
                    <a:off x="2063" y="273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70" name="Freeform 38"/>
                  <p:cNvSpPr>
                    <a:spLocks/>
                  </p:cNvSpPr>
                  <p:nvPr/>
                </p:nvSpPr>
                <p:spPr bwMode="auto">
                  <a:xfrm>
                    <a:off x="1823" y="273"/>
                    <a:ext cx="1" cy="399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002"/>
                      </a:cxn>
                    </a:cxnLst>
                    <a:rect l="0" t="0" r="r" b="b"/>
                    <a:pathLst>
                      <a:path w="1" h="3002">
                        <a:moveTo>
                          <a:pt x="0" y="0"/>
                        </a:moveTo>
                        <a:lnTo>
                          <a:pt x="0" y="3002"/>
                        </a:lnTo>
                      </a:path>
                    </a:pathLst>
                  </a:custGeom>
                  <a:noFill/>
                  <a:ln w="9525" cap="flat">
                    <a:solidFill>
                      <a:schemeClr val="tx1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671" name="Group 39"/>
                <p:cNvGrpSpPr>
                  <a:grpSpLocks/>
                </p:cNvGrpSpPr>
                <p:nvPr/>
              </p:nvGrpSpPr>
              <p:grpSpPr bwMode="auto">
                <a:xfrm>
                  <a:off x="528" y="1141"/>
                  <a:ext cx="5472" cy="3275"/>
                  <a:chOff x="528" y="1141"/>
                  <a:chExt cx="5472" cy="3275"/>
                </a:xfrm>
              </p:grpSpPr>
              <p:sp>
                <p:nvSpPr>
                  <p:cNvPr id="197672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9" y="2677"/>
                    <a:ext cx="22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i="1"/>
                      <a:t>х</a:t>
                    </a:r>
                  </a:p>
                </p:txBody>
              </p:sp>
              <p:sp>
                <p:nvSpPr>
                  <p:cNvPr id="197673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89" y="1141"/>
                    <a:ext cx="223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i="1"/>
                      <a:t>у</a:t>
                    </a:r>
                  </a:p>
                </p:txBody>
              </p:sp>
              <p:sp>
                <p:nvSpPr>
                  <p:cNvPr id="197674" name="Freeform 42"/>
                  <p:cNvSpPr>
                    <a:spLocks/>
                  </p:cNvSpPr>
                  <p:nvPr/>
                </p:nvSpPr>
                <p:spPr bwMode="auto">
                  <a:xfrm>
                    <a:off x="3067" y="1238"/>
                    <a:ext cx="5" cy="3178"/>
                  </a:xfrm>
                  <a:custGeom>
                    <a:avLst/>
                    <a:gdLst/>
                    <a:ahLst/>
                    <a:cxnLst>
                      <a:cxn ang="0">
                        <a:pos x="0" y="3178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5" h="3178">
                        <a:moveTo>
                          <a:pt x="0" y="3178"/>
                        </a:moveTo>
                        <a:lnTo>
                          <a:pt x="5" y="0"/>
                        </a:lnTo>
                      </a:path>
                    </a:pathLst>
                  </a:custGeom>
                  <a:noFill/>
                  <a:ln w="38100">
                    <a:solidFill>
                      <a:srgbClr val="333333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75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39" y="2448"/>
                    <a:ext cx="3061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i="1"/>
                      <a:t>     1   2   3   4        6  </a:t>
                    </a:r>
                  </a:p>
                </p:txBody>
              </p:sp>
              <p:sp>
                <p:nvSpPr>
                  <p:cNvPr id="197676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2701"/>
                    <a:ext cx="358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333333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9767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2784" y="2832"/>
                    <a:ext cx="321" cy="1008"/>
                    <a:chOff x="2784" y="2832"/>
                    <a:chExt cx="321" cy="1008"/>
                  </a:xfrm>
                </p:grpSpPr>
                <p:sp>
                  <p:nvSpPr>
                    <p:cNvPr id="197678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2832"/>
                      <a:ext cx="321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-1</a:t>
                      </a:r>
                    </a:p>
                  </p:txBody>
                </p:sp>
                <p:sp>
                  <p:nvSpPr>
                    <p:cNvPr id="197679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3072"/>
                      <a:ext cx="321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-2</a:t>
                      </a:r>
                    </a:p>
                  </p:txBody>
                </p:sp>
                <p:sp>
                  <p:nvSpPr>
                    <p:cNvPr id="197680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3312"/>
                      <a:ext cx="321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-3</a:t>
                      </a:r>
                    </a:p>
                  </p:txBody>
                </p:sp>
                <p:sp>
                  <p:nvSpPr>
                    <p:cNvPr id="197681" name="Text Box 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3552"/>
                      <a:ext cx="321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-4</a:t>
                      </a:r>
                    </a:p>
                  </p:txBody>
                </p:sp>
              </p:grpSp>
              <p:grpSp>
                <p:nvGrpSpPr>
                  <p:cNvPr id="19768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928" y="1551"/>
                    <a:ext cx="432" cy="1104"/>
                    <a:chOff x="2688" y="1536"/>
                    <a:chExt cx="432" cy="1104"/>
                  </a:xfrm>
                </p:grpSpPr>
                <p:sp>
                  <p:nvSpPr>
                    <p:cNvPr id="197683" name="Text Box 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99" y="2352"/>
                      <a:ext cx="227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1</a:t>
                      </a:r>
                    </a:p>
                  </p:txBody>
                </p:sp>
                <p:sp>
                  <p:nvSpPr>
                    <p:cNvPr id="197684" name="Text 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84" y="1536"/>
                      <a:ext cx="227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4</a:t>
                      </a:r>
                    </a:p>
                  </p:txBody>
                </p:sp>
                <p:sp>
                  <p:nvSpPr>
                    <p:cNvPr id="197685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99" y="1824"/>
                      <a:ext cx="227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3</a:t>
                      </a:r>
                    </a:p>
                  </p:txBody>
                </p:sp>
                <p:sp>
                  <p:nvSpPr>
                    <p:cNvPr id="197686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88" y="2064"/>
                      <a:ext cx="43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 sz="2400" i="1"/>
                        <a:t>  2</a:t>
                      </a:r>
                    </a:p>
                  </p:txBody>
                </p:sp>
              </p:grpSp>
              <p:sp>
                <p:nvSpPr>
                  <p:cNvPr id="197687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8" y="2640"/>
                    <a:ext cx="288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r>
                      <a:rPr lang="ru-RU" sz="2000" i="1"/>
                      <a:t>                  </a:t>
                    </a:r>
                    <a:r>
                      <a:rPr lang="ru-RU" sz="2400" i="1"/>
                      <a:t>-6</a:t>
                    </a:r>
                    <a:r>
                      <a:rPr lang="ru-RU" sz="2000" i="1"/>
                      <a:t>       </a:t>
                    </a:r>
                    <a:r>
                      <a:rPr lang="ru-RU" sz="2400" i="1"/>
                      <a:t>-4</a:t>
                    </a:r>
                    <a:r>
                      <a:rPr lang="ru-RU" sz="2000" i="1"/>
                      <a:t>  </a:t>
                    </a:r>
                    <a:r>
                      <a:rPr lang="ru-RU" sz="2400" i="1"/>
                      <a:t>-3  -2  -1</a:t>
                    </a:r>
                  </a:p>
                </p:txBody>
              </p:sp>
            </p:grpSp>
          </p:grpSp>
        </p:grpSp>
        <p:sp>
          <p:nvSpPr>
            <p:cNvPr id="197688" name="Rectangle 56"/>
            <p:cNvSpPr>
              <a:spLocks noChangeArrowheads="1"/>
            </p:cNvSpPr>
            <p:nvPr/>
          </p:nvSpPr>
          <p:spPr bwMode="auto">
            <a:xfrm>
              <a:off x="1248" y="432"/>
              <a:ext cx="3696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7689" name="Text Box 57"/>
          <p:cNvSpPr txBox="1">
            <a:spLocks noChangeArrowheads="1"/>
          </p:cNvSpPr>
          <p:nvPr/>
        </p:nvSpPr>
        <p:spPr bwMode="auto">
          <a:xfrm>
            <a:off x="4824413" y="36401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/>
          </a:p>
        </p:txBody>
      </p:sp>
      <p:sp>
        <p:nvSpPr>
          <p:cNvPr id="197690" name="Text Box 58"/>
          <p:cNvSpPr txBox="1">
            <a:spLocks noChangeArrowheads="1"/>
          </p:cNvSpPr>
          <p:nvPr/>
        </p:nvSpPr>
        <p:spPr bwMode="auto">
          <a:xfrm>
            <a:off x="4800600" y="24209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/>
          </a:p>
        </p:txBody>
      </p:sp>
      <p:sp>
        <p:nvSpPr>
          <p:cNvPr id="197691" name="Text Box 59"/>
          <p:cNvSpPr txBox="1">
            <a:spLocks noChangeArrowheads="1"/>
          </p:cNvSpPr>
          <p:nvPr/>
        </p:nvSpPr>
        <p:spPr bwMode="auto">
          <a:xfrm>
            <a:off x="4824413" y="28781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/>
          </a:p>
        </p:txBody>
      </p:sp>
      <p:sp>
        <p:nvSpPr>
          <p:cNvPr id="197692" name="Text Box 60"/>
          <p:cNvSpPr txBox="1">
            <a:spLocks noChangeArrowheads="1"/>
          </p:cNvSpPr>
          <p:nvPr/>
        </p:nvSpPr>
        <p:spPr bwMode="auto">
          <a:xfrm>
            <a:off x="884238" y="42497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                       </a:t>
            </a:r>
            <a:endParaRPr lang="ru-RU" sz="2400" b="1"/>
          </a:p>
        </p:txBody>
      </p:sp>
      <p:sp>
        <p:nvSpPr>
          <p:cNvPr id="197693" name="Text Box 61"/>
          <p:cNvSpPr txBox="1">
            <a:spLocks noChangeArrowheads="1"/>
          </p:cNvSpPr>
          <p:nvPr/>
        </p:nvSpPr>
        <p:spPr bwMode="auto">
          <a:xfrm>
            <a:off x="4648200" y="31829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</a:t>
            </a:r>
          </a:p>
        </p:txBody>
      </p:sp>
      <p:sp>
        <p:nvSpPr>
          <p:cNvPr id="197694" name="Rectangle 62"/>
          <p:cNvSpPr>
            <a:spLocks noChangeArrowheads="1"/>
          </p:cNvSpPr>
          <p:nvPr/>
        </p:nvSpPr>
        <p:spPr bwMode="auto">
          <a:xfrm>
            <a:off x="2057400" y="685800"/>
            <a:ext cx="5715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7695" name="Group 63"/>
          <p:cNvGraphicFramePr>
            <a:graphicFrameLocks noGrp="1"/>
          </p:cNvGraphicFramePr>
          <p:nvPr/>
        </p:nvGraphicFramePr>
        <p:xfrm>
          <a:off x="2641600" y="463550"/>
          <a:ext cx="4978400" cy="1441450"/>
        </p:xfrm>
        <a:graphic>
          <a:graphicData uri="http://schemas.openxmlformats.org/drawingml/2006/table">
            <a:tbl>
              <a:tblPr/>
              <a:tblGrid>
                <a:gridCol w="711200"/>
                <a:gridCol w="711200"/>
                <a:gridCol w="711200"/>
                <a:gridCol w="711200"/>
                <a:gridCol w="711200"/>
                <a:gridCol w="711200"/>
                <a:gridCol w="7112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7721" name="Object 89"/>
          <p:cNvGraphicFramePr>
            <a:graphicFrameLocks noChangeAspect="1"/>
          </p:cNvGraphicFramePr>
          <p:nvPr/>
        </p:nvGraphicFramePr>
        <p:xfrm>
          <a:off x="3632200" y="457200"/>
          <a:ext cx="3508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82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457200"/>
                        <a:ext cx="3508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722" name="Object 90"/>
          <p:cNvGraphicFramePr>
            <a:graphicFrameLocks noChangeAspect="1"/>
          </p:cNvGraphicFramePr>
          <p:nvPr/>
        </p:nvGraphicFramePr>
        <p:xfrm>
          <a:off x="4241800" y="457200"/>
          <a:ext cx="3508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83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57200"/>
                        <a:ext cx="3508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723" name="Text Box 91"/>
          <p:cNvSpPr txBox="1">
            <a:spLocks noChangeArrowheads="1"/>
          </p:cNvSpPr>
          <p:nvPr/>
        </p:nvSpPr>
        <p:spPr bwMode="auto">
          <a:xfrm>
            <a:off x="4927600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sp>
        <p:nvSpPr>
          <p:cNvPr id="197724" name="Text Box 92"/>
          <p:cNvSpPr txBox="1">
            <a:spLocks noChangeArrowheads="1"/>
          </p:cNvSpPr>
          <p:nvPr/>
        </p:nvSpPr>
        <p:spPr bwMode="auto">
          <a:xfrm>
            <a:off x="5689600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</a:p>
        </p:txBody>
      </p:sp>
      <p:sp>
        <p:nvSpPr>
          <p:cNvPr id="197725" name="Text Box 93"/>
          <p:cNvSpPr txBox="1">
            <a:spLocks noChangeArrowheads="1"/>
          </p:cNvSpPr>
          <p:nvPr/>
        </p:nvSpPr>
        <p:spPr bwMode="auto">
          <a:xfrm>
            <a:off x="6375400" y="533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4</a:t>
            </a:r>
          </a:p>
        </p:txBody>
      </p:sp>
      <p:sp>
        <p:nvSpPr>
          <p:cNvPr id="197726" name="Text Box 94"/>
          <p:cNvSpPr txBox="1">
            <a:spLocks noChangeArrowheads="1"/>
          </p:cNvSpPr>
          <p:nvPr/>
        </p:nvSpPr>
        <p:spPr bwMode="auto">
          <a:xfrm>
            <a:off x="7020340" y="548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6</a:t>
            </a:r>
          </a:p>
        </p:txBody>
      </p:sp>
      <p:sp>
        <p:nvSpPr>
          <p:cNvPr id="197727" name="Text Box 95"/>
          <p:cNvSpPr txBox="1">
            <a:spLocks noChangeArrowheads="1"/>
          </p:cNvSpPr>
          <p:nvPr/>
        </p:nvSpPr>
        <p:spPr bwMode="auto">
          <a:xfrm>
            <a:off x="3556000" y="121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4</a:t>
            </a:r>
          </a:p>
        </p:txBody>
      </p:sp>
      <p:sp>
        <p:nvSpPr>
          <p:cNvPr id="197728" name="Text Box 96"/>
          <p:cNvSpPr txBox="1">
            <a:spLocks noChangeArrowheads="1"/>
          </p:cNvSpPr>
          <p:nvPr/>
        </p:nvSpPr>
        <p:spPr bwMode="auto">
          <a:xfrm>
            <a:off x="4241800" y="1219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</a:p>
        </p:txBody>
      </p:sp>
      <p:sp>
        <p:nvSpPr>
          <p:cNvPr id="197729" name="Text Box 97"/>
          <p:cNvSpPr txBox="1">
            <a:spLocks noChangeArrowheads="1"/>
          </p:cNvSpPr>
          <p:nvPr/>
        </p:nvSpPr>
        <p:spPr bwMode="auto">
          <a:xfrm>
            <a:off x="5003800" y="12493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graphicFrame>
        <p:nvGraphicFramePr>
          <p:cNvPr id="197730" name="Object 98"/>
          <p:cNvGraphicFramePr>
            <a:graphicFrameLocks noChangeAspect="1"/>
          </p:cNvGraphicFramePr>
          <p:nvPr/>
        </p:nvGraphicFramePr>
        <p:xfrm>
          <a:off x="5719763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84" name="Формула" r:id="rId7" imgW="152334" imgH="393529" progId="Equation.3">
                  <p:embed/>
                </p:oleObj>
              </mc:Choice>
              <mc:Fallback>
                <p:oleObj name="Формула" r:id="rId7" imgW="152334" imgH="393529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731" name="Object 99"/>
          <p:cNvGraphicFramePr>
            <a:graphicFrameLocks noChangeAspect="1"/>
          </p:cNvGraphicFramePr>
          <p:nvPr/>
        </p:nvGraphicFramePr>
        <p:xfrm>
          <a:off x="6430963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85" name="Формула" r:id="rId8" imgW="152334" imgH="393529" progId="Equation.3">
                  <p:embed/>
                </p:oleObj>
              </mc:Choice>
              <mc:Fallback>
                <p:oleObj name="Формула" r:id="rId8" imgW="152334" imgH="393529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0963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732" name="Object 100"/>
          <p:cNvGraphicFramePr>
            <a:graphicFrameLocks noChangeAspect="1"/>
          </p:cNvGraphicFramePr>
          <p:nvPr/>
        </p:nvGraphicFramePr>
        <p:xfrm>
          <a:off x="7116763" y="1143000"/>
          <a:ext cx="35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86" name="Формула" r:id="rId9" imgW="152334" imgH="393529" progId="Equation.3">
                  <p:embed/>
                </p:oleObj>
              </mc:Choice>
              <mc:Fallback>
                <p:oleObj name="Формула" r:id="rId9" imgW="152334" imgH="393529" progId="Equation.3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763" y="1143000"/>
                        <a:ext cx="3508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733" name="Object 101"/>
          <p:cNvGraphicFramePr>
            <a:graphicFrameLocks noChangeAspect="1"/>
          </p:cNvGraphicFramePr>
          <p:nvPr/>
        </p:nvGraphicFramePr>
        <p:xfrm>
          <a:off x="374650" y="304800"/>
          <a:ext cx="2300288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87" name="Формула" r:id="rId11" imgW="14905440" imgH="11845440" progId="Equation.3">
                  <p:embed/>
                </p:oleObj>
              </mc:Choice>
              <mc:Fallback>
                <p:oleObj name="Формула" r:id="rId11" imgW="14905440" imgH="11845440" progId="Equation.3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304800"/>
                        <a:ext cx="2300288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734" name="Text Box 102"/>
          <p:cNvSpPr txBox="1">
            <a:spLocks noChangeArrowheads="1"/>
          </p:cNvSpPr>
          <p:nvPr/>
        </p:nvSpPr>
        <p:spPr bwMode="auto">
          <a:xfrm>
            <a:off x="3352800" y="3810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97735" name="Text Box 103"/>
          <p:cNvSpPr txBox="1">
            <a:spLocks noChangeArrowheads="1"/>
          </p:cNvSpPr>
          <p:nvPr/>
        </p:nvSpPr>
        <p:spPr bwMode="auto">
          <a:xfrm>
            <a:off x="3352800" y="1081088"/>
            <a:ext cx="381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36" name="Text Box 104"/>
          <p:cNvSpPr txBox="1">
            <a:spLocks noChangeArrowheads="1"/>
          </p:cNvSpPr>
          <p:nvPr/>
        </p:nvSpPr>
        <p:spPr bwMode="auto">
          <a:xfrm>
            <a:off x="3962400" y="381000"/>
            <a:ext cx="419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</a:rPr>
              <a:t>-   -   -   -   -</a:t>
            </a:r>
          </a:p>
        </p:txBody>
      </p:sp>
      <p:sp>
        <p:nvSpPr>
          <p:cNvPr id="197737" name="Freeform 105"/>
          <p:cNvSpPr>
            <a:spLocks/>
          </p:cNvSpPr>
          <p:nvPr/>
        </p:nvSpPr>
        <p:spPr bwMode="auto">
          <a:xfrm>
            <a:off x="2209800" y="1971675"/>
            <a:ext cx="2566988" cy="2233613"/>
          </a:xfrm>
          <a:custGeom>
            <a:avLst/>
            <a:gdLst/>
            <a:ahLst/>
            <a:cxnLst>
              <a:cxn ang="0">
                <a:pos x="1617" y="0"/>
              </a:cxn>
              <a:cxn ang="0">
                <a:pos x="1593" y="480"/>
              </a:cxn>
              <a:cxn ang="0">
                <a:pos x="1512" y="1122"/>
              </a:cxn>
              <a:cxn ang="0">
                <a:pos x="1164" y="1341"/>
              </a:cxn>
              <a:cxn ang="0">
                <a:pos x="426" y="1392"/>
              </a:cxn>
              <a:cxn ang="0">
                <a:pos x="0" y="1407"/>
              </a:cxn>
            </a:cxnLst>
            <a:rect l="0" t="0" r="r" b="b"/>
            <a:pathLst>
              <a:path w="1617" h="1407">
                <a:moveTo>
                  <a:pt x="1617" y="0"/>
                </a:moveTo>
                <a:cubicBezTo>
                  <a:pt x="1613" y="80"/>
                  <a:pt x="1610" y="293"/>
                  <a:pt x="1593" y="480"/>
                </a:cubicBezTo>
                <a:cubicBezTo>
                  <a:pt x="1576" y="667"/>
                  <a:pt x="1583" y="979"/>
                  <a:pt x="1512" y="1122"/>
                </a:cubicBezTo>
                <a:cubicBezTo>
                  <a:pt x="1441" y="1265"/>
                  <a:pt x="1345" y="1296"/>
                  <a:pt x="1164" y="1341"/>
                </a:cubicBezTo>
                <a:cubicBezTo>
                  <a:pt x="983" y="1386"/>
                  <a:pt x="620" y="1381"/>
                  <a:pt x="426" y="1392"/>
                </a:cubicBezTo>
                <a:cubicBezTo>
                  <a:pt x="232" y="1403"/>
                  <a:pt x="71" y="1404"/>
                  <a:pt x="0" y="1407"/>
                </a:cubicBezTo>
              </a:path>
            </a:pathLst>
          </a:custGeom>
          <a:noFill/>
          <a:ln w="76200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7738" name="Oval 106"/>
          <p:cNvSpPr>
            <a:spLocks noChangeArrowheads="1"/>
          </p:cNvSpPr>
          <p:nvPr/>
        </p:nvSpPr>
        <p:spPr bwMode="auto">
          <a:xfrm>
            <a:off x="1981200" y="1371600"/>
            <a:ext cx="6096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7739" name="Object 107"/>
          <p:cNvGraphicFramePr>
            <a:graphicFrameLocks noChangeAspect="1"/>
          </p:cNvGraphicFramePr>
          <p:nvPr/>
        </p:nvGraphicFramePr>
        <p:xfrm>
          <a:off x="685800" y="1752600"/>
          <a:ext cx="1219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88" name="Формула" r:id="rId13" imgW="355138" imgH="177569" progId="Equation.3">
                  <p:embed/>
                </p:oleObj>
              </mc:Choice>
              <mc:Fallback>
                <p:oleObj name="Формула" r:id="rId13" imgW="355138" imgH="177569" progId="Equation.3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12192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740" name="Freeform 108"/>
          <p:cNvSpPr>
            <a:spLocks/>
          </p:cNvSpPr>
          <p:nvPr/>
        </p:nvSpPr>
        <p:spPr bwMode="auto">
          <a:xfrm>
            <a:off x="4943475" y="4362450"/>
            <a:ext cx="2671763" cy="2416175"/>
          </a:xfrm>
          <a:custGeom>
            <a:avLst/>
            <a:gdLst/>
            <a:ahLst/>
            <a:cxnLst>
              <a:cxn ang="0">
                <a:pos x="4" y="1522"/>
              </a:cxn>
              <a:cxn ang="0">
                <a:pos x="78" y="471"/>
              </a:cxn>
              <a:cxn ang="0">
                <a:pos x="471" y="102"/>
              </a:cxn>
              <a:cxn ang="0">
                <a:pos x="1683" y="0"/>
              </a:cxn>
            </a:cxnLst>
            <a:rect l="0" t="0" r="r" b="b"/>
            <a:pathLst>
              <a:path w="1683" h="1522">
                <a:moveTo>
                  <a:pt x="4" y="1522"/>
                </a:moveTo>
                <a:cubicBezTo>
                  <a:pt x="16" y="1347"/>
                  <a:pt x="0" y="708"/>
                  <a:pt x="78" y="471"/>
                </a:cubicBezTo>
                <a:cubicBezTo>
                  <a:pt x="156" y="234"/>
                  <a:pt x="204" y="180"/>
                  <a:pt x="471" y="102"/>
                </a:cubicBezTo>
                <a:cubicBezTo>
                  <a:pt x="738" y="24"/>
                  <a:pt x="1431" y="21"/>
                  <a:pt x="1683" y="0"/>
                </a:cubicBezTo>
              </a:path>
            </a:pathLst>
          </a:custGeom>
          <a:noFill/>
          <a:ln w="76200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7741" name="Text Box 109"/>
          <p:cNvSpPr txBox="1">
            <a:spLocks noChangeArrowheads="1"/>
          </p:cNvSpPr>
          <p:nvPr/>
        </p:nvSpPr>
        <p:spPr bwMode="auto">
          <a:xfrm>
            <a:off x="4038600" y="1066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42" name="Text Box 110"/>
          <p:cNvSpPr txBox="1">
            <a:spLocks noChangeArrowheads="1"/>
          </p:cNvSpPr>
          <p:nvPr/>
        </p:nvSpPr>
        <p:spPr bwMode="auto">
          <a:xfrm>
            <a:off x="4724400" y="1066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43" name="Text Box 111"/>
          <p:cNvSpPr txBox="1">
            <a:spLocks noChangeArrowheads="1"/>
          </p:cNvSpPr>
          <p:nvPr/>
        </p:nvSpPr>
        <p:spPr bwMode="auto">
          <a:xfrm>
            <a:off x="5410200" y="1066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44" name="Text Box 112"/>
          <p:cNvSpPr txBox="1">
            <a:spLocks noChangeArrowheads="1"/>
          </p:cNvSpPr>
          <p:nvPr/>
        </p:nvSpPr>
        <p:spPr bwMode="auto">
          <a:xfrm>
            <a:off x="6135688" y="1066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45" name="Text Box 113"/>
          <p:cNvSpPr txBox="1">
            <a:spLocks noChangeArrowheads="1"/>
          </p:cNvSpPr>
          <p:nvPr/>
        </p:nvSpPr>
        <p:spPr bwMode="auto">
          <a:xfrm>
            <a:off x="6823075" y="1066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/>
              <a:t>-</a:t>
            </a:r>
          </a:p>
        </p:txBody>
      </p:sp>
      <p:sp>
        <p:nvSpPr>
          <p:cNvPr id="197746" name="Text Box 114"/>
          <p:cNvSpPr txBox="1">
            <a:spLocks noChangeArrowheads="1"/>
          </p:cNvSpPr>
          <p:nvPr/>
        </p:nvSpPr>
        <p:spPr bwMode="auto">
          <a:xfrm>
            <a:off x="1993900" y="2257425"/>
            <a:ext cx="25781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Гипербола во</a:t>
            </a:r>
          </a:p>
          <a:p>
            <a:r>
              <a:rPr lang="en-US" sz="2400" b="1" i="1" dirty="0">
                <a:solidFill>
                  <a:schemeClr val="bg1"/>
                </a:solidFill>
              </a:rPr>
              <a:t>II</a:t>
            </a:r>
            <a:r>
              <a:rPr lang="ru-RU" sz="2400" b="1" i="1" dirty="0">
                <a:solidFill>
                  <a:schemeClr val="bg1"/>
                </a:solidFill>
              </a:rPr>
              <a:t> и </a:t>
            </a:r>
            <a:r>
              <a:rPr lang="en-US" sz="2400" b="1" i="1" dirty="0">
                <a:solidFill>
                  <a:schemeClr val="bg1"/>
                </a:solidFill>
              </a:rPr>
              <a:t> IV</a:t>
            </a:r>
            <a:r>
              <a:rPr lang="ru-RU" sz="2400" b="1" i="1" dirty="0">
                <a:solidFill>
                  <a:schemeClr val="bg1"/>
                </a:solidFill>
              </a:rPr>
              <a:t> координатных четвертях. </a:t>
            </a:r>
          </a:p>
        </p:txBody>
      </p:sp>
      <p:sp>
        <p:nvSpPr>
          <p:cNvPr id="197747" name="Oval 115"/>
          <p:cNvSpPr>
            <a:spLocks noChangeArrowheads="1"/>
          </p:cNvSpPr>
          <p:nvPr/>
        </p:nvSpPr>
        <p:spPr bwMode="auto">
          <a:xfrm rot="10928268" flipH="1">
            <a:off x="4911725" y="5807075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48" name="Oval 116"/>
          <p:cNvSpPr>
            <a:spLocks noChangeArrowheads="1"/>
          </p:cNvSpPr>
          <p:nvPr/>
        </p:nvSpPr>
        <p:spPr bwMode="auto">
          <a:xfrm rot="10928268" flipH="1">
            <a:off x="4997450" y="5008563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49" name="Oval 117"/>
          <p:cNvSpPr>
            <a:spLocks noChangeArrowheads="1"/>
          </p:cNvSpPr>
          <p:nvPr/>
        </p:nvSpPr>
        <p:spPr bwMode="auto">
          <a:xfrm rot="10928268" flipH="1">
            <a:off x="5210175" y="4627563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0" name="Oval 118"/>
          <p:cNvSpPr>
            <a:spLocks noChangeArrowheads="1"/>
          </p:cNvSpPr>
          <p:nvPr/>
        </p:nvSpPr>
        <p:spPr bwMode="auto">
          <a:xfrm rot="10928268" flipH="1">
            <a:off x="5630863" y="4454525"/>
            <a:ext cx="144462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1" name="Oval 119"/>
          <p:cNvSpPr>
            <a:spLocks noChangeArrowheads="1"/>
          </p:cNvSpPr>
          <p:nvPr/>
        </p:nvSpPr>
        <p:spPr bwMode="auto">
          <a:xfrm rot="10928268" flipH="1">
            <a:off x="6435725" y="435768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2" name="Oval 120"/>
          <p:cNvSpPr>
            <a:spLocks noChangeArrowheads="1"/>
          </p:cNvSpPr>
          <p:nvPr/>
        </p:nvSpPr>
        <p:spPr bwMode="auto">
          <a:xfrm rot="10928268" flipH="1">
            <a:off x="7273925" y="4335463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3" name="Oval 121"/>
          <p:cNvSpPr>
            <a:spLocks noChangeArrowheads="1"/>
          </p:cNvSpPr>
          <p:nvPr/>
        </p:nvSpPr>
        <p:spPr bwMode="auto">
          <a:xfrm rot="10882248" flipH="1">
            <a:off x="4667250" y="2667000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4" name="Oval 122"/>
          <p:cNvSpPr>
            <a:spLocks noChangeArrowheads="1"/>
          </p:cNvSpPr>
          <p:nvPr/>
        </p:nvSpPr>
        <p:spPr bwMode="auto">
          <a:xfrm rot="10882248" flipH="1">
            <a:off x="4610100" y="3468688"/>
            <a:ext cx="144463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5" name="Oval 123"/>
          <p:cNvSpPr>
            <a:spLocks noChangeArrowheads="1"/>
          </p:cNvSpPr>
          <p:nvPr/>
        </p:nvSpPr>
        <p:spPr bwMode="auto">
          <a:xfrm rot="10882248" flipH="1">
            <a:off x="4411663" y="3846513"/>
            <a:ext cx="144462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6" name="Oval 124"/>
          <p:cNvSpPr>
            <a:spLocks noChangeArrowheads="1"/>
          </p:cNvSpPr>
          <p:nvPr/>
        </p:nvSpPr>
        <p:spPr bwMode="auto">
          <a:xfrm rot="10882248" flipH="1">
            <a:off x="3987800" y="4019550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7" name="Oval 125"/>
          <p:cNvSpPr>
            <a:spLocks noChangeArrowheads="1"/>
          </p:cNvSpPr>
          <p:nvPr/>
        </p:nvSpPr>
        <p:spPr bwMode="auto">
          <a:xfrm rot="10882248" flipH="1">
            <a:off x="3144838" y="4076700"/>
            <a:ext cx="144462" cy="1444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8" name="Oval 126"/>
          <p:cNvSpPr>
            <a:spLocks noChangeArrowheads="1"/>
          </p:cNvSpPr>
          <p:nvPr/>
        </p:nvSpPr>
        <p:spPr bwMode="auto">
          <a:xfrm rot="10882248" flipH="1">
            <a:off x="2386013" y="4113213"/>
            <a:ext cx="144462" cy="144462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759" name="Text Box 127"/>
          <p:cNvSpPr txBox="1">
            <a:spLocks noChangeArrowheads="1"/>
          </p:cNvSpPr>
          <p:nvPr/>
        </p:nvSpPr>
        <p:spPr bwMode="auto">
          <a:xfrm>
            <a:off x="1676400" y="44450"/>
            <a:ext cx="829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339933"/>
                </a:solidFill>
              </a:rPr>
              <a:t>Построим график функции: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9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37" grpId="0" animBg="1"/>
      <p:bldP spid="197738" grpId="0" animBg="1"/>
      <p:bldP spid="197740" grpId="0" animBg="1"/>
      <p:bldP spid="197746" grpId="0"/>
      <p:bldP spid="197747" grpId="0" animBg="1"/>
      <p:bldP spid="197748" grpId="0" animBg="1"/>
      <p:bldP spid="197749" grpId="0" animBg="1"/>
      <p:bldP spid="197750" grpId="0" animBg="1"/>
      <p:bldP spid="197751" grpId="0" animBg="1"/>
      <p:bldP spid="197752" grpId="0" animBg="1"/>
      <p:bldP spid="197753" grpId="0" animBg="1"/>
      <p:bldP spid="197754" grpId="0" animBg="1"/>
      <p:bldP spid="197755" grpId="0" animBg="1"/>
      <p:bldP spid="197756" grpId="0" animBg="1"/>
      <p:bldP spid="197757" grpId="0" animBg="1"/>
      <p:bldP spid="1977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3886200" y="3351213"/>
            <a:ext cx="2414588" cy="2414587"/>
          </a:xfrm>
          <a:prstGeom prst="rect">
            <a:avLst/>
          </a:prstGeom>
          <a:solidFill>
            <a:srgbClr val="00CCFF">
              <a:alpha val="2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6300788" y="692150"/>
            <a:ext cx="2843212" cy="2660650"/>
          </a:xfrm>
          <a:prstGeom prst="rect">
            <a:avLst/>
          </a:prstGeom>
          <a:solidFill>
            <a:srgbClr val="00CCFF">
              <a:alpha val="2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6296025" y="26495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8531225" y="3368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х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5967413" y="8493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у</a:t>
            </a:r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 flipH="1" flipV="1">
            <a:off x="6327775" y="922338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6297613" y="33607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>
            <a:off x="3851275" y="3357563"/>
            <a:ext cx="50403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360363" y="192088"/>
            <a:ext cx="8478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000066"/>
                </a:solidFill>
              </a:rPr>
              <a:t>Свойства функции</a:t>
            </a:r>
            <a:r>
              <a:rPr lang="ru-RU" sz="2800" b="1" i="1" dirty="0">
                <a:solidFill>
                  <a:srgbClr val="008000"/>
                </a:solidFill>
              </a:rPr>
              <a:t>             , </a:t>
            </a:r>
            <a:r>
              <a:rPr lang="ru-RU" sz="2800" b="1" i="1" dirty="0">
                <a:solidFill>
                  <a:srgbClr val="000066"/>
                </a:solidFill>
              </a:rPr>
              <a:t>где</a:t>
            </a:r>
            <a:r>
              <a:rPr lang="ru-RU" sz="2800" b="1" i="1" dirty="0">
                <a:solidFill>
                  <a:srgbClr val="008000"/>
                </a:solidFill>
              </a:rPr>
              <a:t> </a:t>
            </a:r>
            <a:r>
              <a:rPr lang="ru-RU" sz="3600" b="1" i="1" dirty="0">
                <a:solidFill>
                  <a:schemeClr val="bg1"/>
                </a:solidFill>
              </a:rPr>
              <a:t>к</a:t>
            </a:r>
            <a:r>
              <a:rPr lang="en-US" sz="3600" b="1" i="1" dirty="0">
                <a:solidFill>
                  <a:schemeClr val="bg1"/>
                </a:solidFill>
                <a:latin typeface=""/>
              </a:rPr>
              <a:t>&gt;</a:t>
            </a:r>
            <a:r>
              <a:rPr lang="ru-RU" sz="3600" b="1" i="1" dirty="0">
                <a:solidFill>
                  <a:schemeClr val="bg1"/>
                </a:solidFill>
                <a:latin typeface=""/>
              </a:rPr>
              <a:t>0</a:t>
            </a:r>
            <a:r>
              <a:rPr lang="ru-RU" sz="2800" b="1" i="1" dirty="0">
                <a:solidFill>
                  <a:schemeClr val="bg1"/>
                </a:solidFill>
              </a:rPr>
              <a:t> :                      </a:t>
            </a:r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250825" y="1028700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1.</a:t>
            </a:r>
            <a:r>
              <a:rPr lang="ru-RU" sz="2400" b="1" i="1">
                <a:solidFill>
                  <a:srgbClr val="6600CC"/>
                </a:solidFill>
              </a:rPr>
              <a:t>Область определения</a:t>
            </a:r>
          </a:p>
        </p:txBody>
      </p:sp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450850" y="914400"/>
          <a:ext cx="43195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58" name="Формула" r:id="rId3" imgW="53920440" imgH="6490440" progId="Equation.3">
                  <p:embed/>
                </p:oleObj>
              </mc:Choice>
              <mc:Fallback>
                <p:oleObj name="Формула" r:id="rId3" imgW="53920440" imgH="649044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14400"/>
                        <a:ext cx="43195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61" name="Text Box 13"/>
          <p:cNvSpPr txBox="1">
            <a:spLocks noChangeArrowheads="1"/>
          </p:cNvSpPr>
          <p:nvPr/>
        </p:nvSpPr>
        <p:spPr bwMode="auto">
          <a:xfrm>
            <a:off x="6300788" y="35814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-1</a:t>
            </a:r>
          </a:p>
        </p:txBody>
      </p:sp>
      <p:sp>
        <p:nvSpPr>
          <p:cNvPr id="232464" name="Text Box 16"/>
          <p:cNvSpPr txBox="1">
            <a:spLocks noChangeArrowheads="1"/>
          </p:cNvSpPr>
          <p:nvPr/>
        </p:nvSpPr>
        <p:spPr bwMode="auto">
          <a:xfrm>
            <a:off x="250825" y="1749425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2.</a:t>
            </a:r>
            <a:r>
              <a:rPr lang="ru-RU" sz="2400" b="1" i="1">
                <a:solidFill>
                  <a:srgbClr val="6600CC"/>
                </a:solidFill>
              </a:rPr>
              <a:t>Область значений</a:t>
            </a: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463550" y="1574800"/>
          <a:ext cx="45656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59" name="Формула" r:id="rId5" imgW="53920440" imgH="6490440" progId="Equation.3">
                  <p:embed/>
                </p:oleObj>
              </mc:Choice>
              <mc:Fallback>
                <p:oleObj name="Формула" r:id="rId5" imgW="53920440" imgH="649044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574800"/>
                        <a:ext cx="45656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66" name="Text Box 18"/>
          <p:cNvSpPr txBox="1">
            <a:spLocks noChangeArrowheads="1"/>
          </p:cNvSpPr>
          <p:nvPr/>
        </p:nvSpPr>
        <p:spPr bwMode="auto">
          <a:xfrm>
            <a:off x="250825" y="2109788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3. </a:t>
            </a:r>
          </a:p>
        </p:txBody>
      </p:sp>
      <p:sp>
        <p:nvSpPr>
          <p:cNvPr id="232467" name="Text Box 19"/>
          <p:cNvSpPr txBox="1">
            <a:spLocks noChangeArrowheads="1"/>
          </p:cNvSpPr>
          <p:nvPr/>
        </p:nvSpPr>
        <p:spPr bwMode="auto">
          <a:xfrm>
            <a:off x="6192838" y="3370263"/>
            <a:ext cx="485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   1   2   3  </a:t>
            </a:r>
          </a:p>
        </p:txBody>
      </p:sp>
      <p:sp>
        <p:nvSpPr>
          <p:cNvPr id="232468" name="Text Box 20"/>
          <p:cNvSpPr txBox="1">
            <a:spLocks noChangeArrowheads="1"/>
          </p:cNvSpPr>
          <p:nvPr/>
        </p:nvSpPr>
        <p:spPr bwMode="auto">
          <a:xfrm>
            <a:off x="90488" y="2081213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 </a:t>
            </a:r>
            <a:r>
              <a:rPr lang="ru-RU" sz="2800" b="1" i="1">
                <a:solidFill>
                  <a:srgbClr val="6600CC"/>
                </a:solidFill>
              </a:rPr>
              <a:t> у</a:t>
            </a:r>
            <a:r>
              <a:rPr lang="en-US" sz="2800" b="1" i="1">
                <a:solidFill>
                  <a:srgbClr val="6600CC"/>
                </a:solidFill>
                <a:latin typeface=""/>
              </a:rPr>
              <a:t>&gt;</a:t>
            </a:r>
            <a:r>
              <a:rPr lang="ru-RU" sz="2800" b="1" i="1">
                <a:solidFill>
                  <a:srgbClr val="6600CC"/>
                </a:solidFill>
              </a:rPr>
              <a:t>0, если                          </a:t>
            </a:r>
          </a:p>
        </p:txBody>
      </p:sp>
      <p:grpSp>
        <p:nvGrpSpPr>
          <p:cNvPr id="232469" name="Group 21"/>
          <p:cNvGrpSpPr>
            <a:grpSpLocks/>
          </p:cNvGrpSpPr>
          <p:nvPr/>
        </p:nvGrpSpPr>
        <p:grpSpPr bwMode="auto">
          <a:xfrm>
            <a:off x="71438" y="2413000"/>
            <a:ext cx="3060700" cy="609600"/>
            <a:chOff x="45" y="2262"/>
            <a:chExt cx="1928" cy="384"/>
          </a:xfrm>
        </p:grpSpPr>
        <p:sp>
          <p:nvSpPr>
            <p:cNvPr id="232470" name="Text Box 22"/>
            <p:cNvSpPr txBox="1">
              <a:spLocks noChangeArrowheads="1"/>
            </p:cNvSpPr>
            <p:nvPr/>
          </p:nvSpPr>
          <p:spPr bwMode="auto">
            <a:xfrm>
              <a:off x="45" y="2273"/>
              <a:ext cx="19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FF0000"/>
                  </a:solidFill>
                </a:rPr>
                <a:t>   </a:t>
              </a:r>
              <a:r>
                <a:rPr lang="ru-RU" sz="2800" b="1" i="1">
                  <a:solidFill>
                    <a:srgbClr val="6600CC"/>
                  </a:solidFill>
                </a:rPr>
                <a:t> у</a:t>
              </a:r>
              <a:r>
                <a:rPr lang="en-US" sz="2800" b="1" i="1">
                  <a:solidFill>
                    <a:srgbClr val="6600CC"/>
                  </a:solidFill>
                  <a:latin typeface=""/>
                </a:rPr>
                <a:t>&lt;</a:t>
              </a:r>
              <a:r>
                <a:rPr lang="ru-RU" sz="2800" b="1" i="1">
                  <a:solidFill>
                    <a:srgbClr val="6600CC"/>
                  </a:solidFill>
                </a:rPr>
                <a:t>0, если </a:t>
              </a:r>
            </a:p>
          </p:txBody>
        </p:sp>
        <p:graphicFrame>
          <p:nvGraphicFramePr>
            <p:cNvPr id="232471" name="Object 23"/>
            <p:cNvGraphicFramePr>
              <a:graphicFrameLocks noChangeAspect="1"/>
            </p:cNvGraphicFramePr>
            <p:nvPr/>
          </p:nvGraphicFramePr>
          <p:xfrm>
            <a:off x="1644" y="2262"/>
            <a:ext cx="20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60" name="Формула" r:id="rId7" imgW="3430440" imgH="6490440" progId="Equation.3">
                    <p:embed/>
                  </p:oleObj>
                </mc:Choice>
                <mc:Fallback>
                  <p:oleObj name="Формула" r:id="rId7" imgW="3430440" imgH="6490440" progId="Equation.3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4" y="2262"/>
                          <a:ext cx="203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3125788" y="2112963"/>
          <a:ext cx="1030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61" name="Формула" r:id="rId9" imgW="520474" imgH="215806" progId="Equation.3">
                  <p:embed/>
                </p:oleObj>
              </mc:Choice>
              <mc:Fallback>
                <p:oleObj name="Формула" r:id="rId9" imgW="520474" imgH="215806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2112963"/>
                        <a:ext cx="10302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2473" name="Group 25"/>
          <p:cNvGrpSpPr>
            <a:grpSpLocks/>
          </p:cNvGrpSpPr>
          <p:nvPr/>
        </p:nvGrpSpPr>
        <p:grpSpPr bwMode="auto">
          <a:xfrm>
            <a:off x="2455863" y="2079625"/>
            <a:ext cx="792162" cy="519113"/>
            <a:chOff x="272" y="1970"/>
            <a:chExt cx="499" cy="327"/>
          </a:xfrm>
        </p:grpSpPr>
        <p:graphicFrame>
          <p:nvGraphicFramePr>
            <p:cNvPr id="232474" name="Object 26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62" name="Формула" r:id="rId11" imgW="3813120" imgH="3813120" progId="Equation.3">
                    <p:embed/>
                  </p:oleObj>
                </mc:Choice>
                <mc:Fallback>
                  <p:oleObj name="Формула" r:id="rId11" imgW="3813120" imgH="3813120" progId="Equation.3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2475" name="Text Box 27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3" name="Object 33"/>
          <p:cNvGraphicFramePr>
            <a:graphicFrameLocks noChangeAspect="1"/>
          </p:cNvGraphicFramePr>
          <p:nvPr/>
        </p:nvGraphicFramePr>
        <p:xfrm>
          <a:off x="3030538" y="2489200"/>
          <a:ext cx="10842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63" name="Формула" r:id="rId13" imgW="545626" imgH="215713" progId="Equation.3">
                  <p:embed/>
                </p:oleObj>
              </mc:Choice>
              <mc:Fallback>
                <p:oleObj name="Формула" r:id="rId13" imgW="545626" imgH="215713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2489200"/>
                        <a:ext cx="10842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77" name="Text Box 29"/>
          <p:cNvSpPr txBox="1">
            <a:spLocks noChangeArrowheads="1"/>
          </p:cNvSpPr>
          <p:nvPr/>
        </p:nvSpPr>
        <p:spPr bwMode="auto">
          <a:xfrm>
            <a:off x="250825" y="2946400"/>
            <a:ext cx="3673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4.</a:t>
            </a:r>
            <a:r>
              <a:rPr lang="ru-RU" sz="2800" b="1" i="1" dirty="0">
                <a:solidFill>
                  <a:srgbClr val="6600CC"/>
                </a:solidFill>
              </a:rPr>
              <a:t>  Функция убывает при </a:t>
            </a:r>
          </a:p>
        </p:txBody>
      </p:sp>
      <p:grpSp>
        <p:nvGrpSpPr>
          <p:cNvPr id="232478" name="Group 30"/>
          <p:cNvGrpSpPr>
            <a:grpSpLocks/>
          </p:cNvGrpSpPr>
          <p:nvPr/>
        </p:nvGrpSpPr>
        <p:grpSpPr bwMode="auto">
          <a:xfrm>
            <a:off x="395288" y="3827463"/>
            <a:ext cx="792162" cy="519112"/>
            <a:chOff x="272" y="1970"/>
            <a:chExt cx="499" cy="327"/>
          </a:xfrm>
        </p:grpSpPr>
        <p:graphicFrame>
          <p:nvGraphicFramePr>
            <p:cNvPr id="232479" name="Object 31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64" name="Формула" r:id="rId15" imgW="143280" imgH="143280" progId="Equation.3">
                    <p:embed/>
                  </p:oleObj>
                </mc:Choice>
                <mc:Fallback>
                  <p:oleObj name="Формула" r:id="rId15" imgW="143280" imgH="143280" progId="Equation.3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2480" name="Text Box 32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082675" y="3867150"/>
          <a:ext cx="10556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65" name="Формула" r:id="rId17" imgW="532937" imgH="215713" progId="Equation.3">
                  <p:embed/>
                </p:oleObj>
              </mc:Choice>
              <mc:Fallback>
                <p:oleObj name="Формула" r:id="rId17" imgW="532937" imgH="215713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3867150"/>
                        <a:ext cx="1055688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82" name="Text Box 34"/>
          <p:cNvSpPr txBox="1">
            <a:spLocks noChangeArrowheads="1"/>
          </p:cNvSpPr>
          <p:nvPr/>
        </p:nvSpPr>
        <p:spPr bwMode="auto">
          <a:xfrm>
            <a:off x="250825" y="434975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5.</a:t>
            </a:r>
            <a:r>
              <a:rPr lang="ru-RU" sz="2800" b="1" i="1">
                <a:solidFill>
                  <a:srgbClr val="6600CC"/>
                </a:solidFill>
              </a:rPr>
              <a:t>  Ограниченность  </a:t>
            </a:r>
          </a:p>
        </p:txBody>
      </p:sp>
      <p:sp>
        <p:nvSpPr>
          <p:cNvPr id="232483" name="Text Box 35"/>
          <p:cNvSpPr txBox="1">
            <a:spLocks noChangeArrowheads="1"/>
          </p:cNvSpPr>
          <p:nvPr/>
        </p:nvSpPr>
        <p:spPr bwMode="auto">
          <a:xfrm>
            <a:off x="250825" y="974725"/>
            <a:ext cx="539750" cy="519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1.</a:t>
            </a:r>
          </a:p>
        </p:txBody>
      </p:sp>
      <p:sp>
        <p:nvSpPr>
          <p:cNvPr id="232484" name="Text Box 36"/>
          <p:cNvSpPr txBox="1">
            <a:spLocks noChangeArrowheads="1"/>
          </p:cNvSpPr>
          <p:nvPr/>
        </p:nvSpPr>
        <p:spPr bwMode="auto">
          <a:xfrm>
            <a:off x="220663" y="16906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2</a:t>
            </a:r>
            <a:r>
              <a:rPr lang="ru-RU" sz="2800" b="1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2485" name="Text Box 37"/>
          <p:cNvSpPr txBox="1">
            <a:spLocks noChangeArrowheads="1"/>
          </p:cNvSpPr>
          <p:nvPr/>
        </p:nvSpPr>
        <p:spPr bwMode="auto">
          <a:xfrm>
            <a:off x="250825" y="43497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5.</a:t>
            </a:r>
          </a:p>
        </p:txBody>
      </p:sp>
      <p:sp>
        <p:nvSpPr>
          <p:cNvPr id="232486" name="Text Box 38"/>
          <p:cNvSpPr txBox="1">
            <a:spLocks noChangeArrowheads="1"/>
          </p:cNvSpPr>
          <p:nvPr/>
        </p:nvSpPr>
        <p:spPr bwMode="auto">
          <a:xfrm>
            <a:off x="506413" y="4292600"/>
            <a:ext cx="4522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CC"/>
                </a:solidFill>
              </a:rPr>
              <a:t> Функция не ограничена  ни сверху, ни снизу. </a:t>
            </a:r>
          </a:p>
        </p:txBody>
      </p:sp>
      <p:sp>
        <p:nvSpPr>
          <p:cNvPr id="232487" name="Text Box 39"/>
          <p:cNvSpPr txBox="1">
            <a:spLocks noChangeArrowheads="1"/>
          </p:cNvSpPr>
          <p:nvPr/>
        </p:nvSpPr>
        <p:spPr bwMode="auto">
          <a:xfrm>
            <a:off x="250825" y="5116513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6.</a:t>
            </a:r>
            <a:r>
              <a:rPr lang="ru-RU" sz="2800" b="1" i="1" dirty="0">
                <a:solidFill>
                  <a:srgbClr val="6600CC"/>
                </a:solidFill>
              </a:rPr>
              <a:t>  </a:t>
            </a:r>
            <a:r>
              <a:rPr lang="ru-RU" sz="2800" b="1" i="1" dirty="0" err="1">
                <a:solidFill>
                  <a:srgbClr val="6600CC"/>
                </a:solidFill>
              </a:rPr>
              <a:t>у</a:t>
            </a:r>
            <a:r>
              <a:rPr lang="ru-RU" sz="2800" b="1" i="1" baseline="-25000" dirty="0" err="1">
                <a:solidFill>
                  <a:srgbClr val="6600CC"/>
                </a:solidFill>
              </a:rPr>
              <a:t>наим.</a:t>
            </a:r>
            <a:r>
              <a:rPr lang="ru-RU" sz="2800" b="1" i="1" dirty="0" err="1">
                <a:solidFill>
                  <a:srgbClr val="6600CC"/>
                </a:solidFill>
              </a:rPr>
              <a:t>=</a:t>
            </a:r>
            <a:endParaRPr lang="ru-RU" sz="2800" b="1" i="1" dirty="0">
              <a:solidFill>
                <a:srgbClr val="6600CC"/>
              </a:solidFill>
            </a:endParaRPr>
          </a:p>
        </p:txBody>
      </p:sp>
      <p:sp>
        <p:nvSpPr>
          <p:cNvPr id="232488" name="Text Box 40"/>
          <p:cNvSpPr txBox="1">
            <a:spLocks noChangeArrowheads="1"/>
          </p:cNvSpPr>
          <p:nvPr/>
        </p:nvSpPr>
        <p:spPr bwMode="auto">
          <a:xfrm>
            <a:off x="228600" y="5573713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</a:t>
            </a:r>
            <a:r>
              <a:rPr lang="ru-RU" sz="2800" b="1" i="1">
                <a:solidFill>
                  <a:srgbClr val="6600CC"/>
                </a:solidFill>
              </a:rPr>
              <a:t>  у</a:t>
            </a:r>
            <a:r>
              <a:rPr lang="ru-RU" sz="2800" b="1" i="1" baseline="-25000">
                <a:solidFill>
                  <a:srgbClr val="6600CC"/>
                </a:solidFill>
              </a:rPr>
              <a:t>наиб.</a:t>
            </a:r>
            <a:r>
              <a:rPr lang="ru-RU" sz="2800" b="1" i="1">
                <a:solidFill>
                  <a:srgbClr val="6600CC"/>
                </a:solidFill>
              </a:rPr>
              <a:t>=</a:t>
            </a:r>
          </a:p>
        </p:txBody>
      </p:sp>
      <p:sp>
        <p:nvSpPr>
          <p:cNvPr id="232489" name="Text Box 41"/>
          <p:cNvSpPr txBox="1">
            <a:spLocks noChangeArrowheads="1"/>
          </p:cNvSpPr>
          <p:nvPr/>
        </p:nvSpPr>
        <p:spPr bwMode="auto">
          <a:xfrm>
            <a:off x="2051050" y="5116513"/>
            <a:ext cx="90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232490" name="Text Box 42"/>
          <p:cNvSpPr txBox="1">
            <a:spLocks noChangeArrowheads="1"/>
          </p:cNvSpPr>
          <p:nvPr/>
        </p:nvSpPr>
        <p:spPr bwMode="auto">
          <a:xfrm>
            <a:off x="2057400" y="5573713"/>
            <a:ext cx="90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232491" name="Text Box 43"/>
          <p:cNvSpPr txBox="1">
            <a:spLocks noChangeArrowheads="1"/>
          </p:cNvSpPr>
          <p:nvPr/>
        </p:nvSpPr>
        <p:spPr bwMode="auto">
          <a:xfrm>
            <a:off x="300038" y="6019800"/>
            <a:ext cx="4500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7.</a:t>
            </a:r>
            <a:r>
              <a:rPr lang="ru-RU" sz="2800" b="1" i="1">
                <a:solidFill>
                  <a:srgbClr val="6600CC"/>
                </a:solidFill>
              </a:rPr>
              <a:t> Непрерывность</a:t>
            </a:r>
          </a:p>
        </p:txBody>
      </p:sp>
      <p:sp>
        <p:nvSpPr>
          <p:cNvPr id="232492" name="Text Box 44"/>
          <p:cNvSpPr txBox="1">
            <a:spLocks noChangeArrowheads="1"/>
          </p:cNvSpPr>
          <p:nvPr/>
        </p:nvSpPr>
        <p:spPr bwMode="auto">
          <a:xfrm>
            <a:off x="298450" y="60198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7.</a:t>
            </a:r>
          </a:p>
        </p:txBody>
      </p:sp>
      <p:sp>
        <p:nvSpPr>
          <p:cNvPr id="232493" name="Text Box 45"/>
          <p:cNvSpPr txBox="1">
            <a:spLocks noChangeArrowheads="1"/>
          </p:cNvSpPr>
          <p:nvPr/>
        </p:nvSpPr>
        <p:spPr bwMode="auto">
          <a:xfrm>
            <a:off x="609600" y="60198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6600CC"/>
                </a:solidFill>
              </a:rPr>
              <a:t> Претерпевает разрыв при </a:t>
            </a:r>
            <a:r>
              <a:rPr lang="ru-RU" sz="2800" b="1" i="1" dirty="0" err="1">
                <a:solidFill>
                  <a:srgbClr val="6600CC"/>
                </a:solidFill>
              </a:rPr>
              <a:t>х</a:t>
            </a:r>
            <a:r>
              <a:rPr lang="ru-RU" sz="2800" b="1" i="1" dirty="0">
                <a:solidFill>
                  <a:srgbClr val="6600CC"/>
                </a:solidFill>
              </a:rPr>
              <a:t> = </a:t>
            </a:r>
            <a:r>
              <a:rPr lang="ru-RU" sz="2800" b="1" i="1" dirty="0">
                <a:solidFill>
                  <a:schemeClr val="bg1"/>
                </a:solidFill>
              </a:rPr>
              <a:t>0. </a:t>
            </a:r>
          </a:p>
        </p:txBody>
      </p:sp>
      <p:grpSp>
        <p:nvGrpSpPr>
          <p:cNvPr id="232494" name="Group 46"/>
          <p:cNvGrpSpPr>
            <a:grpSpLocks/>
          </p:cNvGrpSpPr>
          <p:nvPr/>
        </p:nvGrpSpPr>
        <p:grpSpPr bwMode="auto">
          <a:xfrm>
            <a:off x="2332038" y="2413000"/>
            <a:ext cx="792162" cy="519113"/>
            <a:chOff x="272" y="1970"/>
            <a:chExt cx="499" cy="327"/>
          </a:xfrm>
        </p:grpSpPr>
        <p:graphicFrame>
          <p:nvGraphicFramePr>
            <p:cNvPr id="232495" name="Object 47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66" name="Формула" r:id="rId19" imgW="143280" imgH="143280" progId="Equation.3">
                    <p:embed/>
                  </p:oleObj>
                </mc:Choice>
                <mc:Fallback>
                  <p:oleObj name="Формула" r:id="rId19" imgW="143280" imgH="143280" progId="Equation.3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2496" name="Text Box 48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2125663" y="3849688"/>
          <a:ext cx="15097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67" name="Формула" r:id="rId21" imgW="761669" imgH="253890" progId="Equation.3">
                  <p:embed/>
                </p:oleObj>
              </mc:Choice>
              <mc:Fallback>
                <p:oleObj name="Формула" r:id="rId21" imgW="761669" imgH="25389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3849688"/>
                        <a:ext cx="150971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98" name="Text Box 50"/>
          <p:cNvSpPr txBox="1">
            <a:spLocks noChangeArrowheads="1"/>
          </p:cNvSpPr>
          <p:nvPr/>
        </p:nvSpPr>
        <p:spPr bwMode="auto">
          <a:xfrm>
            <a:off x="2411413" y="3370263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                                   </a:t>
            </a:r>
            <a:r>
              <a:rPr lang="ru-RU" sz="2400" b="1"/>
              <a:t>-3  -2  -1</a:t>
            </a:r>
          </a:p>
        </p:txBody>
      </p:sp>
      <p:sp>
        <p:nvSpPr>
          <p:cNvPr id="232499" name="Freeform 51"/>
          <p:cNvSpPr>
            <a:spLocks/>
          </p:cNvSpPr>
          <p:nvPr/>
        </p:nvSpPr>
        <p:spPr bwMode="auto">
          <a:xfrm>
            <a:off x="6454775" y="889000"/>
            <a:ext cx="2460625" cy="232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" y="556"/>
              </a:cxn>
              <a:cxn ang="0">
                <a:pos x="189" y="1055"/>
              </a:cxn>
              <a:cxn ang="0">
                <a:pos x="461" y="1328"/>
              </a:cxn>
              <a:cxn ang="0">
                <a:pos x="960" y="1418"/>
              </a:cxn>
              <a:cxn ang="0">
                <a:pos x="1550" y="1464"/>
              </a:cxn>
            </a:cxnLst>
            <a:rect l="0" t="0" r="r" b="b"/>
            <a:pathLst>
              <a:path w="1550" h="1464">
                <a:moveTo>
                  <a:pt x="0" y="0"/>
                </a:moveTo>
                <a:cubicBezTo>
                  <a:pt x="10" y="93"/>
                  <a:pt x="22" y="380"/>
                  <a:pt x="53" y="556"/>
                </a:cubicBezTo>
                <a:cubicBezTo>
                  <a:pt x="84" y="732"/>
                  <a:pt x="121" y="926"/>
                  <a:pt x="189" y="1055"/>
                </a:cubicBezTo>
                <a:cubicBezTo>
                  <a:pt x="257" y="1184"/>
                  <a:pt x="333" y="1268"/>
                  <a:pt x="461" y="1328"/>
                </a:cubicBezTo>
                <a:cubicBezTo>
                  <a:pt x="589" y="1388"/>
                  <a:pt x="779" y="1395"/>
                  <a:pt x="960" y="1418"/>
                </a:cubicBezTo>
                <a:cubicBezTo>
                  <a:pt x="1141" y="1441"/>
                  <a:pt x="1452" y="1456"/>
                  <a:pt x="1550" y="1464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500" name="Freeform 52"/>
          <p:cNvSpPr>
            <a:spLocks/>
          </p:cNvSpPr>
          <p:nvPr/>
        </p:nvSpPr>
        <p:spPr bwMode="auto">
          <a:xfrm>
            <a:off x="3886200" y="3489325"/>
            <a:ext cx="2300288" cy="2536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6" y="45"/>
              </a:cxn>
              <a:cxn ang="0">
                <a:pos x="1035" y="182"/>
              </a:cxn>
              <a:cxn ang="0">
                <a:pos x="1261" y="408"/>
              </a:cxn>
              <a:cxn ang="0">
                <a:pos x="1398" y="907"/>
              </a:cxn>
              <a:cxn ang="0">
                <a:pos x="1449" y="1598"/>
              </a:cxn>
            </a:cxnLst>
            <a:rect l="0" t="0" r="r" b="b"/>
            <a:pathLst>
              <a:path w="1449" h="1598">
                <a:moveTo>
                  <a:pt x="0" y="0"/>
                </a:moveTo>
                <a:cubicBezTo>
                  <a:pt x="91" y="8"/>
                  <a:pt x="364" y="15"/>
                  <a:pt x="536" y="45"/>
                </a:cubicBezTo>
                <a:cubicBezTo>
                  <a:pt x="708" y="75"/>
                  <a:pt x="914" y="122"/>
                  <a:pt x="1035" y="182"/>
                </a:cubicBezTo>
                <a:cubicBezTo>
                  <a:pt x="1156" y="242"/>
                  <a:pt x="1201" y="287"/>
                  <a:pt x="1261" y="408"/>
                </a:cubicBezTo>
                <a:cubicBezTo>
                  <a:pt x="1321" y="529"/>
                  <a:pt x="1367" y="709"/>
                  <a:pt x="1398" y="907"/>
                </a:cubicBezTo>
                <a:cubicBezTo>
                  <a:pt x="1429" y="1105"/>
                  <a:pt x="1439" y="1454"/>
                  <a:pt x="1449" y="1598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2501" name="Group 53"/>
          <p:cNvGrpSpPr>
            <a:grpSpLocks/>
          </p:cNvGrpSpPr>
          <p:nvPr/>
        </p:nvGrpSpPr>
        <p:grpSpPr bwMode="auto">
          <a:xfrm>
            <a:off x="3886200" y="3265488"/>
            <a:ext cx="4953000" cy="215900"/>
            <a:chOff x="2448" y="1641"/>
            <a:chExt cx="3120" cy="136"/>
          </a:xfrm>
        </p:grpSpPr>
        <p:sp>
          <p:nvSpPr>
            <p:cNvPr id="232502" name="Line 54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03" name="Oval 55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2504" name="Group 56"/>
          <p:cNvGrpSpPr>
            <a:grpSpLocks/>
          </p:cNvGrpSpPr>
          <p:nvPr/>
        </p:nvGrpSpPr>
        <p:grpSpPr bwMode="auto">
          <a:xfrm rot="5400000">
            <a:off x="3835400" y="3290888"/>
            <a:ext cx="4953000" cy="215900"/>
            <a:chOff x="2448" y="1641"/>
            <a:chExt cx="3120" cy="136"/>
          </a:xfrm>
        </p:grpSpPr>
        <p:sp>
          <p:nvSpPr>
            <p:cNvPr id="232505" name="Line 57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06" name="Oval 58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2507" name="Group 59"/>
          <p:cNvGrpSpPr>
            <a:grpSpLocks/>
          </p:cNvGrpSpPr>
          <p:nvPr/>
        </p:nvGrpSpPr>
        <p:grpSpPr bwMode="auto">
          <a:xfrm>
            <a:off x="6219825" y="3251200"/>
            <a:ext cx="2622550" cy="215900"/>
            <a:chOff x="4012" y="1737"/>
            <a:chExt cx="1652" cy="136"/>
          </a:xfrm>
        </p:grpSpPr>
        <p:sp>
          <p:nvSpPr>
            <p:cNvPr id="232508" name="Freeform 60"/>
            <p:cNvSpPr>
              <a:spLocks/>
            </p:cNvSpPr>
            <p:nvPr/>
          </p:nvSpPr>
          <p:spPr bwMode="auto">
            <a:xfrm>
              <a:off x="4099" y="1797"/>
              <a:ext cx="1565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565" y="0"/>
                </a:cxn>
              </a:cxnLst>
              <a:rect l="0" t="0" r="r" b="b"/>
              <a:pathLst>
                <a:path w="1565" h="8">
                  <a:moveTo>
                    <a:pt x="0" y="8"/>
                  </a:moveTo>
                  <a:lnTo>
                    <a:pt x="1565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09" name="Oval 61"/>
            <p:cNvSpPr>
              <a:spLocks noChangeArrowheads="1"/>
            </p:cNvSpPr>
            <p:nvPr/>
          </p:nvSpPr>
          <p:spPr bwMode="auto">
            <a:xfrm>
              <a:off x="4012" y="173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2510" name="Group 62"/>
          <p:cNvGrpSpPr>
            <a:grpSpLocks/>
          </p:cNvGrpSpPr>
          <p:nvPr/>
        </p:nvGrpSpPr>
        <p:grpSpPr bwMode="auto">
          <a:xfrm flipH="1">
            <a:off x="3810000" y="3263900"/>
            <a:ext cx="2622550" cy="215900"/>
            <a:chOff x="4012" y="1737"/>
            <a:chExt cx="1652" cy="136"/>
          </a:xfrm>
        </p:grpSpPr>
        <p:sp>
          <p:nvSpPr>
            <p:cNvPr id="232511" name="Freeform 63"/>
            <p:cNvSpPr>
              <a:spLocks/>
            </p:cNvSpPr>
            <p:nvPr/>
          </p:nvSpPr>
          <p:spPr bwMode="auto">
            <a:xfrm>
              <a:off x="4099" y="1797"/>
              <a:ext cx="1565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565" y="0"/>
                </a:cxn>
              </a:cxnLst>
              <a:rect l="0" t="0" r="r" b="b"/>
              <a:pathLst>
                <a:path w="1565" h="8">
                  <a:moveTo>
                    <a:pt x="0" y="8"/>
                  </a:moveTo>
                  <a:lnTo>
                    <a:pt x="1565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12" name="Oval 64"/>
            <p:cNvSpPr>
              <a:spLocks noChangeArrowheads="1"/>
            </p:cNvSpPr>
            <p:nvPr/>
          </p:nvSpPr>
          <p:spPr bwMode="auto">
            <a:xfrm>
              <a:off x="4012" y="173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2513" name="Freeform 65"/>
          <p:cNvSpPr>
            <a:spLocks/>
          </p:cNvSpPr>
          <p:nvPr/>
        </p:nvSpPr>
        <p:spPr bwMode="auto">
          <a:xfrm>
            <a:off x="3856038" y="3505200"/>
            <a:ext cx="2344737" cy="2517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4" y="33"/>
              </a:cxn>
              <a:cxn ang="0">
                <a:pos x="1063" y="170"/>
              </a:cxn>
              <a:cxn ang="0">
                <a:pos x="1289" y="396"/>
              </a:cxn>
              <a:cxn ang="0">
                <a:pos x="1426" y="895"/>
              </a:cxn>
              <a:cxn ang="0">
                <a:pos x="1477" y="1586"/>
              </a:cxn>
            </a:cxnLst>
            <a:rect l="0" t="0" r="r" b="b"/>
            <a:pathLst>
              <a:path w="1477" h="1586">
                <a:moveTo>
                  <a:pt x="0" y="0"/>
                </a:moveTo>
                <a:cubicBezTo>
                  <a:pt x="96" y="5"/>
                  <a:pt x="387" y="5"/>
                  <a:pt x="564" y="33"/>
                </a:cubicBezTo>
                <a:cubicBezTo>
                  <a:pt x="741" y="61"/>
                  <a:pt x="942" y="110"/>
                  <a:pt x="1063" y="170"/>
                </a:cubicBezTo>
                <a:cubicBezTo>
                  <a:pt x="1184" y="230"/>
                  <a:pt x="1229" y="275"/>
                  <a:pt x="1289" y="396"/>
                </a:cubicBezTo>
                <a:cubicBezTo>
                  <a:pt x="1349" y="517"/>
                  <a:pt x="1395" y="697"/>
                  <a:pt x="1426" y="895"/>
                </a:cubicBezTo>
                <a:cubicBezTo>
                  <a:pt x="1457" y="1093"/>
                  <a:pt x="1467" y="1442"/>
                  <a:pt x="1477" y="1586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2514" name="Freeform 66"/>
          <p:cNvSpPr>
            <a:spLocks/>
          </p:cNvSpPr>
          <p:nvPr/>
        </p:nvSpPr>
        <p:spPr bwMode="auto">
          <a:xfrm>
            <a:off x="6461125" y="882650"/>
            <a:ext cx="2460625" cy="232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" y="556"/>
              </a:cxn>
              <a:cxn ang="0">
                <a:pos x="189" y="1055"/>
              </a:cxn>
              <a:cxn ang="0">
                <a:pos x="461" y="1328"/>
              </a:cxn>
              <a:cxn ang="0">
                <a:pos x="960" y="1418"/>
              </a:cxn>
              <a:cxn ang="0">
                <a:pos x="1550" y="1464"/>
              </a:cxn>
            </a:cxnLst>
            <a:rect l="0" t="0" r="r" b="b"/>
            <a:pathLst>
              <a:path w="1550" h="1464">
                <a:moveTo>
                  <a:pt x="0" y="0"/>
                </a:moveTo>
                <a:cubicBezTo>
                  <a:pt x="10" y="93"/>
                  <a:pt x="22" y="380"/>
                  <a:pt x="53" y="556"/>
                </a:cubicBezTo>
                <a:cubicBezTo>
                  <a:pt x="84" y="732"/>
                  <a:pt x="121" y="926"/>
                  <a:pt x="189" y="1055"/>
                </a:cubicBezTo>
                <a:cubicBezTo>
                  <a:pt x="257" y="1184"/>
                  <a:pt x="333" y="1268"/>
                  <a:pt x="461" y="1328"/>
                </a:cubicBezTo>
                <a:cubicBezTo>
                  <a:pt x="589" y="1388"/>
                  <a:pt x="779" y="1395"/>
                  <a:pt x="960" y="1418"/>
                </a:cubicBezTo>
                <a:cubicBezTo>
                  <a:pt x="1141" y="1441"/>
                  <a:pt x="1452" y="1456"/>
                  <a:pt x="1550" y="1464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2515" name="Group 67"/>
          <p:cNvGrpSpPr>
            <a:grpSpLocks/>
          </p:cNvGrpSpPr>
          <p:nvPr/>
        </p:nvGrpSpPr>
        <p:grpSpPr bwMode="auto">
          <a:xfrm>
            <a:off x="3886200" y="3251200"/>
            <a:ext cx="4953000" cy="215900"/>
            <a:chOff x="2448" y="1641"/>
            <a:chExt cx="3120" cy="136"/>
          </a:xfrm>
        </p:grpSpPr>
        <p:sp>
          <p:nvSpPr>
            <p:cNvPr id="232516" name="Line 68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17" name="Oval 69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2518" name="Oval 70"/>
          <p:cNvSpPr>
            <a:spLocks noChangeArrowheads="1"/>
          </p:cNvSpPr>
          <p:nvPr/>
        </p:nvSpPr>
        <p:spPr bwMode="auto">
          <a:xfrm>
            <a:off x="6213475" y="324961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2519" name="Group 71"/>
          <p:cNvGrpSpPr>
            <a:grpSpLocks/>
          </p:cNvGrpSpPr>
          <p:nvPr/>
        </p:nvGrpSpPr>
        <p:grpSpPr bwMode="auto">
          <a:xfrm>
            <a:off x="3898900" y="-76200"/>
            <a:ext cx="1144588" cy="1173163"/>
            <a:chOff x="2456" y="-48"/>
            <a:chExt cx="721" cy="739"/>
          </a:xfrm>
        </p:grpSpPr>
        <p:sp>
          <p:nvSpPr>
            <p:cNvPr id="232520" name="Text Box 72"/>
            <p:cNvSpPr txBox="1">
              <a:spLocks noChangeArrowheads="1"/>
            </p:cNvSpPr>
            <p:nvPr/>
          </p:nvSpPr>
          <p:spPr bwMode="auto">
            <a:xfrm>
              <a:off x="2905" y="211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 dirty="0" err="1">
                  <a:solidFill>
                    <a:schemeClr val="bg1"/>
                  </a:solidFill>
                  <a:latin typeface="Times New Roman" pitchFamily="18" charset="0"/>
                </a:rPr>
                <a:t>х</a:t>
              </a:r>
              <a:endParaRPr lang="ru-RU" sz="4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32521" name="Text Box 73"/>
            <p:cNvSpPr txBox="1">
              <a:spLocks noChangeArrowheads="1"/>
            </p:cNvSpPr>
            <p:nvPr/>
          </p:nvSpPr>
          <p:spPr bwMode="auto">
            <a:xfrm>
              <a:off x="2905" y="-48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 dirty="0">
                  <a:solidFill>
                    <a:schemeClr val="bg1"/>
                  </a:solidFill>
                </a:rPr>
                <a:t>к</a:t>
              </a:r>
              <a:endParaRPr lang="ru-RU" sz="4000" i="1" dirty="0">
                <a:solidFill>
                  <a:schemeClr val="bg1"/>
                </a:solidFill>
              </a:endParaRPr>
            </a:p>
          </p:txBody>
        </p:sp>
        <p:sp>
          <p:nvSpPr>
            <p:cNvPr id="232522" name="Line 74"/>
            <p:cNvSpPr>
              <a:spLocks noChangeShapeType="1"/>
            </p:cNvSpPr>
            <p:nvPr/>
          </p:nvSpPr>
          <p:spPr bwMode="auto">
            <a:xfrm>
              <a:off x="2950" y="340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2523" name="Text Box 75"/>
            <p:cNvSpPr txBox="1">
              <a:spLocks noChangeArrowheads="1"/>
            </p:cNvSpPr>
            <p:nvPr/>
          </p:nvSpPr>
          <p:spPr bwMode="auto">
            <a:xfrm>
              <a:off x="2456" y="123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 dirty="0">
                  <a:solidFill>
                    <a:schemeClr val="bg1"/>
                  </a:solidFill>
                </a:rPr>
                <a:t>У=</a:t>
              </a:r>
              <a:r>
                <a:rPr lang="ru-RU" sz="4000" i="1" dirty="0">
                  <a:solidFill>
                    <a:schemeClr val="bg1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3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3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3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3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23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3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3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23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23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3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3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23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3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3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23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23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 animBg="1"/>
      <p:bldP spid="232450" grpId="1" animBg="1"/>
      <p:bldP spid="232451" grpId="0" animBg="1"/>
      <p:bldP spid="232451" grpId="1" animBg="1"/>
      <p:bldP spid="232459" grpId="0" build="allAtOnce"/>
      <p:bldP spid="232459" grpId="1" build="allAtOnce"/>
      <p:bldP spid="232464" grpId="0"/>
      <p:bldP spid="232464" grpId="1"/>
      <p:bldP spid="232466" grpId="0"/>
      <p:bldP spid="232468" grpId="0"/>
      <p:bldP spid="232477" grpId="0"/>
      <p:bldP spid="232482" grpId="0"/>
      <p:bldP spid="232482" grpId="1"/>
      <p:bldP spid="232483" grpId="0" animBg="1"/>
      <p:bldP spid="232484" grpId="0"/>
      <p:bldP spid="232485" grpId="0"/>
      <p:bldP spid="232486" grpId="0"/>
      <p:bldP spid="232488" grpId="0"/>
      <p:bldP spid="232489" grpId="0"/>
      <p:bldP spid="232490" grpId="0"/>
      <p:bldP spid="232491" grpId="0"/>
      <p:bldP spid="232491" grpId="1"/>
      <p:bldP spid="232492" grpId="0"/>
      <p:bldP spid="232493" grpId="0"/>
      <p:bldP spid="232513" grpId="0" animBg="1"/>
      <p:bldP spid="232513" grpId="1" animBg="1"/>
      <p:bldP spid="232514" grpId="0" animBg="1"/>
      <p:bldP spid="232514" grpId="1" animBg="1"/>
      <p:bldP spid="232518" grpId="0" animBg="1"/>
      <p:bldP spid="2325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6300788" y="3351213"/>
            <a:ext cx="2843212" cy="2414587"/>
          </a:xfrm>
          <a:prstGeom prst="rect">
            <a:avLst/>
          </a:prstGeom>
          <a:solidFill>
            <a:srgbClr val="00CCFF">
              <a:alpha val="2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3851900" y="692620"/>
            <a:ext cx="2486025" cy="2590800"/>
          </a:xfrm>
          <a:prstGeom prst="rect">
            <a:avLst/>
          </a:prstGeom>
          <a:solidFill>
            <a:srgbClr val="00CCFF">
              <a:alpha val="2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6296025" y="26495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8531225" y="3368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х</a:t>
            </a: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5967413" y="8493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у</a:t>
            </a:r>
          </a:p>
        </p:txBody>
      </p:sp>
      <p:sp>
        <p:nvSpPr>
          <p:cNvPr id="233479" name="Line 7"/>
          <p:cNvSpPr>
            <a:spLocks noChangeShapeType="1"/>
          </p:cNvSpPr>
          <p:nvPr/>
        </p:nvSpPr>
        <p:spPr bwMode="auto">
          <a:xfrm flipH="1" flipV="1">
            <a:off x="6327775" y="922338"/>
            <a:ext cx="0" cy="4679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6297613" y="33607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3851275" y="3357563"/>
            <a:ext cx="50403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360363" y="192088"/>
            <a:ext cx="8478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000066"/>
                </a:solidFill>
              </a:rPr>
              <a:t>Свойства функции</a:t>
            </a:r>
            <a:r>
              <a:rPr lang="ru-RU" sz="2800" b="1" i="1" dirty="0">
                <a:solidFill>
                  <a:srgbClr val="008000"/>
                </a:solidFill>
              </a:rPr>
              <a:t>             </a:t>
            </a:r>
            <a:r>
              <a:rPr lang="ru-RU" sz="2800" b="1" i="1" dirty="0">
                <a:solidFill>
                  <a:schemeClr val="bg1"/>
                </a:solidFill>
              </a:rPr>
              <a:t>, </a:t>
            </a:r>
            <a:r>
              <a:rPr lang="ru-RU" sz="2800" b="1" i="1" dirty="0">
                <a:solidFill>
                  <a:srgbClr val="000066"/>
                </a:solidFill>
              </a:rPr>
              <a:t>где</a:t>
            </a:r>
            <a:r>
              <a:rPr lang="ru-RU" sz="2800" b="1" i="1" dirty="0">
                <a:solidFill>
                  <a:srgbClr val="008000"/>
                </a:solidFill>
              </a:rPr>
              <a:t> </a:t>
            </a:r>
            <a:r>
              <a:rPr lang="ru-RU" sz="3600" b="1" i="1" dirty="0">
                <a:solidFill>
                  <a:schemeClr val="bg1"/>
                </a:solidFill>
              </a:rPr>
              <a:t>к</a:t>
            </a:r>
            <a:r>
              <a:rPr lang="en-US" sz="3600" b="1" i="1" dirty="0">
                <a:solidFill>
                  <a:schemeClr val="bg1"/>
                </a:solidFill>
                <a:latin typeface=""/>
              </a:rPr>
              <a:t>&lt;</a:t>
            </a:r>
            <a:r>
              <a:rPr lang="ru-RU" sz="3600" b="1" i="1" dirty="0">
                <a:solidFill>
                  <a:schemeClr val="bg1"/>
                </a:solidFill>
                <a:latin typeface=""/>
              </a:rPr>
              <a:t>0</a:t>
            </a:r>
            <a:r>
              <a:rPr lang="ru-RU" sz="2800" b="1" i="1" dirty="0">
                <a:solidFill>
                  <a:schemeClr val="bg1"/>
                </a:solidFill>
              </a:rPr>
              <a:t> :                      </a:t>
            </a: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250825" y="1028700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1.</a:t>
            </a:r>
            <a:r>
              <a:rPr lang="ru-RU" sz="2400" b="1" i="1">
                <a:solidFill>
                  <a:srgbClr val="6600CC"/>
                </a:solidFill>
              </a:rPr>
              <a:t>Область определения</a:t>
            </a:r>
          </a:p>
        </p:txBody>
      </p:sp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450850" y="914400"/>
          <a:ext cx="43195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2" name="Формула" r:id="rId3" imgW="2235240" imgH="262800" progId="Equation.3">
                  <p:embed/>
                </p:oleObj>
              </mc:Choice>
              <mc:Fallback>
                <p:oleObj name="Формула" r:id="rId3" imgW="2235240" imgH="26280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14400"/>
                        <a:ext cx="43195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6300788" y="35814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-1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250825" y="1749425"/>
            <a:ext cx="306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2.</a:t>
            </a:r>
            <a:r>
              <a:rPr lang="ru-RU" sz="2400" b="1" i="1">
                <a:solidFill>
                  <a:srgbClr val="6600CC"/>
                </a:solidFill>
              </a:rPr>
              <a:t>Область значений</a:t>
            </a:r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463550" y="1574800"/>
          <a:ext cx="45656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3" name="Формула" r:id="rId5" imgW="2235240" imgH="262800" progId="Equation.3">
                  <p:embed/>
                </p:oleObj>
              </mc:Choice>
              <mc:Fallback>
                <p:oleObj name="Формула" r:id="rId5" imgW="2235240" imgH="2628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574800"/>
                        <a:ext cx="45656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250825" y="2109788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3. </a:t>
            </a:r>
          </a:p>
        </p:txBody>
      </p: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6192838" y="3370263"/>
            <a:ext cx="485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    1   2   3  </a:t>
            </a: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90488" y="2081213"/>
            <a:ext cx="3060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 </a:t>
            </a:r>
            <a:r>
              <a:rPr lang="ru-RU" sz="2800" b="1" i="1">
                <a:solidFill>
                  <a:srgbClr val="6600CC"/>
                </a:solidFill>
              </a:rPr>
              <a:t> у</a:t>
            </a:r>
            <a:r>
              <a:rPr lang="en-US" sz="2800" b="1" i="1">
                <a:solidFill>
                  <a:srgbClr val="6600CC"/>
                </a:solidFill>
                <a:latin typeface=""/>
              </a:rPr>
              <a:t>&gt;</a:t>
            </a:r>
            <a:r>
              <a:rPr lang="ru-RU" sz="2800" b="1" i="1">
                <a:solidFill>
                  <a:srgbClr val="6600CC"/>
                </a:solidFill>
              </a:rPr>
              <a:t>0, если                          </a:t>
            </a:r>
          </a:p>
        </p:txBody>
      </p:sp>
      <p:grpSp>
        <p:nvGrpSpPr>
          <p:cNvPr id="233493" name="Group 21"/>
          <p:cNvGrpSpPr>
            <a:grpSpLocks/>
          </p:cNvGrpSpPr>
          <p:nvPr/>
        </p:nvGrpSpPr>
        <p:grpSpPr bwMode="auto">
          <a:xfrm>
            <a:off x="71438" y="2413000"/>
            <a:ext cx="3060700" cy="609600"/>
            <a:chOff x="45" y="2262"/>
            <a:chExt cx="1928" cy="384"/>
          </a:xfrm>
        </p:grpSpPr>
        <p:sp>
          <p:nvSpPr>
            <p:cNvPr id="233494" name="Text Box 22"/>
            <p:cNvSpPr txBox="1">
              <a:spLocks noChangeArrowheads="1"/>
            </p:cNvSpPr>
            <p:nvPr/>
          </p:nvSpPr>
          <p:spPr bwMode="auto">
            <a:xfrm>
              <a:off x="45" y="2273"/>
              <a:ext cx="19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FF0000"/>
                  </a:solidFill>
                </a:rPr>
                <a:t>   </a:t>
              </a:r>
              <a:r>
                <a:rPr lang="ru-RU" sz="2800" b="1" i="1">
                  <a:solidFill>
                    <a:srgbClr val="6600CC"/>
                  </a:solidFill>
                </a:rPr>
                <a:t> у</a:t>
              </a:r>
              <a:r>
                <a:rPr lang="en-US" sz="2800" b="1" i="1">
                  <a:solidFill>
                    <a:srgbClr val="6600CC"/>
                  </a:solidFill>
                  <a:latin typeface=""/>
                </a:rPr>
                <a:t>&lt;</a:t>
              </a:r>
              <a:r>
                <a:rPr lang="ru-RU" sz="2800" b="1" i="1">
                  <a:solidFill>
                    <a:srgbClr val="6600CC"/>
                  </a:solidFill>
                </a:rPr>
                <a:t>0, если </a:t>
              </a:r>
            </a:p>
          </p:txBody>
        </p:sp>
        <p:graphicFrame>
          <p:nvGraphicFramePr>
            <p:cNvPr id="233495" name="Object 23"/>
            <p:cNvGraphicFramePr>
              <a:graphicFrameLocks noChangeAspect="1"/>
            </p:cNvGraphicFramePr>
            <p:nvPr/>
          </p:nvGraphicFramePr>
          <p:xfrm>
            <a:off x="1644" y="2262"/>
            <a:ext cx="20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84" name="Формула" r:id="rId7" imgW="131400" imgH="262800" progId="Equation.3">
                    <p:embed/>
                  </p:oleObj>
                </mc:Choice>
                <mc:Fallback>
                  <p:oleObj name="Формула" r:id="rId7" imgW="131400" imgH="262800" progId="Equation.3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4" y="2262"/>
                          <a:ext cx="203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3203810" y="2492870"/>
          <a:ext cx="1030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5" name="Формула" r:id="rId9" imgW="520474" imgH="215806" progId="Equation.3">
                  <p:embed/>
                </p:oleObj>
              </mc:Choice>
              <mc:Fallback>
                <p:oleObj name="Формула" r:id="rId9" imgW="520474" imgH="215806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10" y="2492870"/>
                        <a:ext cx="10302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3497" name="Group 25"/>
          <p:cNvGrpSpPr>
            <a:grpSpLocks/>
          </p:cNvGrpSpPr>
          <p:nvPr/>
        </p:nvGrpSpPr>
        <p:grpSpPr bwMode="auto">
          <a:xfrm>
            <a:off x="2455863" y="2079625"/>
            <a:ext cx="792162" cy="519113"/>
            <a:chOff x="272" y="1970"/>
            <a:chExt cx="499" cy="327"/>
          </a:xfrm>
        </p:grpSpPr>
        <p:graphicFrame>
          <p:nvGraphicFramePr>
            <p:cNvPr id="233498" name="Object 26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86" name="Формула" r:id="rId11" imgW="143280" imgH="143280" progId="Equation.3">
                    <p:embed/>
                  </p:oleObj>
                </mc:Choice>
                <mc:Fallback>
                  <p:oleObj name="Формула" r:id="rId11" imgW="143280" imgH="143280" progId="Equation.3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499" name="Text Box 27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3" name="Object 33"/>
          <p:cNvGraphicFramePr>
            <a:graphicFrameLocks noChangeAspect="1"/>
          </p:cNvGraphicFramePr>
          <p:nvPr/>
        </p:nvGraphicFramePr>
        <p:xfrm>
          <a:off x="3131800" y="2132820"/>
          <a:ext cx="10842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7" name="Формула" r:id="rId13" imgW="545626" imgH="215713" progId="Equation.3">
                  <p:embed/>
                </p:oleObj>
              </mc:Choice>
              <mc:Fallback>
                <p:oleObj name="Формула" r:id="rId13" imgW="545626" imgH="215713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00" y="2132820"/>
                        <a:ext cx="10842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01" name="Text Box 29"/>
          <p:cNvSpPr txBox="1">
            <a:spLocks noChangeArrowheads="1"/>
          </p:cNvSpPr>
          <p:nvPr/>
        </p:nvSpPr>
        <p:spPr bwMode="auto">
          <a:xfrm>
            <a:off x="250825" y="2946400"/>
            <a:ext cx="4500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4.</a:t>
            </a:r>
            <a:r>
              <a:rPr lang="ru-RU" sz="2800" b="1" i="1" dirty="0">
                <a:solidFill>
                  <a:srgbClr val="6600CC"/>
                </a:solidFill>
              </a:rPr>
              <a:t>  Функция возрастает при </a:t>
            </a:r>
          </a:p>
        </p:txBody>
      </p:sp>
      <p:grpSp>
        <p:nvGrpSpPr>
          <p:cNvPr id="233502" name="Group 30"/>
          <p:cNvGrpSpPr>
            <a:grpSpLocks/>
          </p:cNvGrpSpPr>
          <p:nvPr/>
        </p:nvGrpSpPr>
        <p:grpSpPr bwMode="auto">
          <a:xfrm>
            <a:off x="323850" y="3789363"/>
            <a:ext cx="792163" cy="519112"/>
            <a:chOff x="272" y="1970"/>
            <a:chExt cx="499" cy="327"/>
          </a:xfrm>
        </p:grpSpPr>
        <p:graphicFrame>
          <p:nvGraphicFramePr>
            <p:cNvPr id="233503" name="Object 31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88" name="Формула" r:id="rId15" imgW="143280" imgH="143280" progId="Equation.3">
                    <p:embed/>
                  </p:oleObj>
                </mc:Choice>
                <mc:Fallback>
                  <p:oleObj name="Формула" r:id="rId15" imgW="143280" imgH="143280" progId="Equation.3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504" name="Text Box 32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4" name="Object 33"/>
          <p:cNvGraphicFramePr>
            <a:graphicFrameLocks noChangeAspect="1"/>
          </p:cNvGraphicFramePr>
          <p:nvPr/>
        </p:nvGraphicFramePr>
        <p:xfrm>
          <a:off x="1011238" y="3829050"/>
          <a:ext cx="10556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9" name="Формула" r:id="rId17" imgW="532937" imgH="215713" progId="Equation.3">
                  <p:embed/>
                </p:oleObj>
              </mc:Choice>
              <mc:Fallback>
                <p:oleObj name="Формула" r:id="rId17" imgW="532937" imgH="215713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3829050"/>
                        <a:ext cx="10556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06" name="Text Box 34"/>
          <p:cNvSpPr txBox="1">
            <a:spLocks noChangeArrowheads="1"/>
          </p:cNvSpPr>
          <p:nvPr/>
        </p:nvSpPr>
        <p:spPr bwMode="auto">
          <a:xfrm>
            <a:off x="250825" y="4205288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5.</a:t>
            </a:r>
            <a:r>
              <a:rPr lang="ru-RU" sz="2800" b="1" i="1">
                <a:solidFill>
                  <a:srgbClr val="6600CC"/>
                </a:solidFill>
              </a:rPr>
              <a:t>  Ограниченность  </a:t>
            </a:r>
          </a:p>
        </p:txBody>
      </p:sp>
      <p:sp>
        <p:nvSpPr>
          <p:cNvPr id="233507" name="Text Box 35"/>
          <p:cNvSpPr txBox="1">
            <a:spLocks noChangeArrowheads="1"/>
          </p:cNvSpPr>
          <p:nvPr/>
        </p:nvSpPr>
        <p:spPr bwMode="auto">
          <a:xfrm>
            <a:off x="250825" y="9747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1.</a:t>
            </a:r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220663" y="16906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2.</a:t>
            </a: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250825" y="42052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5.</a:t>
            </a:r>
          </a:p>
        </p:txBody>
      </p:sp>
      <p:sp>
        <p:nvSpPr>
          <p:cNvPr id="233510" name="Text Box 38"/>
          <p:cNvSpPr txBox="1">
            <a:spLocks noChangeArrowheads="1"/>
          </p:cNvSpPr>
          <p:nvPr/>
        </p:nvSpPr>
        <p:spPr bwMode="auto">
          <a:xfrm>
            <a:off x="506413" y="4211638"/>
            <a:ext cx="4522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6600CC"/>
                </a:solidFill>
              </a:rPr>
              <a:t> Функция не ограничена  ни сверху, ни снизу. </a:t>
            </a:r>
          </a:p>
        </p:txBody>
      </p:sp>
      <p:sp>
        <p:nvSpPr>
          <p:cNvPr id="233511" name="Text Box 39"/>
          <p:cNvSpPr txBox="1">
            <a:spLocks noChangeArrowheads="1"/>
          </p:cNvSpPr>
          <p:nvPr/>
        </p:nvSpPr>
        <p:spPr bwMode="auto">
          <a:xfrm>
            <a:off x="250825" y="5045075"/>
            <a:ext cx="306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6.</a:t>
            </a:r>
            <a:r>
              <a:rPr lang="ru-RU" sz="2800" b="1" i="1" dirty="0">
                <a:solidFill>
                  <a:srgbClr val="6600CC"/>
                </a:solidFill>
              </a:rPr>
              <a:t>  </a:t>
            </a:r>
            <a:r>
              <a:rPr lang="ru-RU" sz="2800" b="1" i="1" dirty="0" err="1">
                <a:solidFill>
                  <a:srgbClr val="6600CC"/>
                </a:solidFill>
              </a:rPr>
              <a:t>у</a:t>
            </a:r>
            <a:r>
              <a:rPr lang="ru-RU" sz="2800" b="1" i="1" baseline="-25000" dirty="0" err="1">
                <a:solidFill>
                  <a:srgbClr val="6600CC"/>
                </a:solidFill>
              </a:rPr>
              <a:t>наим.</a:t>
            </a:r>
            <a:r>
              <a:rPr lang="ru-RU" sz="2800" b="1" i="1" dirty="0" err="1">
                <a:solidFill>
                  <a:srgbClr val="6600CC"/>
                </a:solidFill>
              </a:rPr>
              <a:t>=</a:t>
            </a:r>
            <a:endParaRPr lang="ru-RU" sz="2800" b="1" i="1" dirty="0">
              <a:solidFill>
                <a:srgbClr val="6600CC"/>
              </a:solidFill>
            </a:endParaRPr>
          </a:p>
        </p:txBody>
      </p:sp>
      <p:sp>
        <p:nvSpPr>
          <p:cNvPr id="233512" name="Text Box 40"/>
          <p:cNvSpPr txBox="1">
            <a:spLocks noChangeArrowheads="1"/>
          </p:cNvSpPr>
          <p:nvPr/>
        </p:nvSpPr>
        <p:spPr bwMode="auto">
          <a:xfrm>
            <a:off x="228600" y="5502275"/>
            <a:ext cx="306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   </a:t>
            </a:r>
            <a:r>
              <a:rPr lang="ru-RU" sz="2800" b="1" i="1">
                <a:solidFill>
                  <a:srgbClr val="6600CC"/>
                </a:solidFill>
              </a:rPr>
              <a:t>  у</a:t>
            </a:r>
            <a:r>
              <a:rPr lang="ru-RU" sz="2800" b="1" i="1" baseline="-25000">
                <a:solidFill>
                  <a:srgbClr val="6600CC"/>
                </a:solidFill>
              </a:rPr>
              <a:t>наиб.</a:t>
            </a:r>
            <a:r>
              <a:rPr lang="ru-RU" sz="2800" b="1" i="1">
                <a:solidFill>
                  <a:srgbClr val="6600CC"/>
                </a:solidFill>
              </a:rPr>
              <a:t>=</a:t>
            </a:r>
          </a:p>
        </p:txBody>
      </p:sp>
      <p:sp>
        <p:nvSpPr>
          <p:cNvPr id="233513" name="Text Box 41"/>
          <p:cNvSpPr txBox="1">
            <a:spLocks noChangeArrowheads="1"/>
          </p:cNvSpPr>
          <p:nvPr/>
        </p:nvSpPr>
        <p:spPr bwMode="auto">
          <a:xfrm>
            <a:off x="2051050" y="5045075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233514" name="Text Box 42"/>
          <p:cNvSpPr txBox="1">
            <a:spLocks noChangeArrowheads="1"/>
          </p:cNvSpPr>
          <p:nvPr/>
        </p:nvSpPr>
        <p:spPr bwMode="auto">
          <a:xfrm>
            <a:off x="2057400" y="5502275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233515" name="Text Box 43"/>
          <p:cNvSpPr txBox="1">
            <a:spLocks noChangeArrowheads="1"/>
          </p:cNvSpPr>
          <p:nvPr/>
        </p:nvSpPr>
        <p:spPr bwMode="auto">
          <a:xfrm>
            <a:off x="300038" y="6019800"/>
            <a:ext cx="4500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7.</a:t>
            </a:r>
            <a:r>
              <a:rPr lang="ru-RU" sz="2800" b="1" i="1">
                <a:solidFill>
                  <a:srgbClr val="6600CC"/>
                </a:solidFill>
              </a:rPr>
              <a:t> Непрерывность</a:t>
            </a:r>
          </a:p>
        </p:txBody>
      </p:sp>
      <p:sp>
        <p:nvSpPr>
          <p:cNvPr id="233516" name="Text Box 44"/>
          <p:cNvSpPr txBox="1">
            <a:spLocks noChangeArrowheads="1"/>
          </p:cNvSpPr>
          <p:nvPr/>
        </p:nvSpPr>
        <p:spPr bwMode="auto">
          <a:xfrm>
            <a:off x="298450" y="60198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</a:rPr>
              <a:t>7.</a:t>
            </a:r>
          </a:p>
        </p:txBody>
      </p:sp>
      <p:sp>
        <p:nvSpPr>
          <p:cNvPr id="233517" name="Text Box 45"/>
          <p:cNvSpPr txBox="1">
            <a:spLocks noChangeArrowheads="1"/>
          </p:cNvSpPr>
          <p:nvPr/>
        </p:nvSpPr>
        <p:spPr bwMode="auto">
          <a:xfrm>
            <a:off x="609600" y="60198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6600CC"/>
                </a:solidFill>
              </a:rPr>
              <a:t> Претерпевает разрыв при </a:t>
            </a:r>
            <a:r>
              <a:rPr lang="ru-RU" sz="2800" b="1" i="1" dirty="0" err="1">
                <a:solidFill>
                  <a:srgbClr val="6600CC"/>
                </a:solidFill>
              </a:rPr>
              <a:t>х</a:t>
            </a:r>
            <a:r>
              <a:rPr lang="ru-RU" sz="2800" b="1" i="1" dirty="0">
                <a:solidFill>
                  <a:srgbClr val="6600CC"/>
                </a:solidFill>
              </a:rPr>
              <a:t> = </a:t>
            </a:r>
            <a:r>
              <a:rPr lang="ru-RU" sz="2800" b="1" i="1" dirty="0">
                <a:solidFill>
                  <a:schemeClr val="bg1"/>
                </a:solidFill>
              </a:rPr>
              <a:t>0</a:t>
            </a:r>
            <a:r>
              <a:rPr lang="ru-RU" sz="2800" b="1" i="1" dirty="0">
                <a:solidFill>
                  <a:srgbClr val="6600CC"/>
                </a:solidFill>
              </a:rPr>
              <a:t>. </a:t>
            </a:r>
          </a:p>
        </p:txBody>
      </p:sp>
      <p:grpSp>
        <p:nvGrpSpPr>
          <p:cNvPr id="233518" name="Group 46"/>
          <p:cNvGrpSpPr>
            <a:grpSpLocks/>
          </p:cNvGrpSpPr>
          <p:nvPr/>
        </p:nvGrpSpPr>
        <p:grpSpPr bwMode="auto">
          <a:xfrm>
            <a:off x="2332038" y="2413000"/>
            <a:ext cx="792162" cy="519113"/>
            <a:chOff x="272" y="1970"/>
            <a:chExt cx="499" cy="327"/>
          </a:xfrm>
        </p:grpSpPr>
        <p:graphicFrame>
          <p:nvGraphicFramePr>
            <p:cNvPr id="233519" name="Object 47"/>
            <p:cNvGraphicFramePr>
              <a:graphicFrameLocks noChangeAspect="1"/>
            </p:cNvGraphicFramePr>
            <p:nvPr/>
          </p:nvGraphicFramePr>
          <p:xfrm>
            <a:off x="499" y="2047"/>
            <a:ext cx="226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90" name="Формула" r:id="rId19" imgW="143280" imgH="143280" progId="Equation.3">
                    <p:embed/>
                  </p:oleObj>
                </mc:Choice>
                <mc:Fallback>
                  <p:oleObj name="Формула" r:id="rId19" imgW="143280" imgH="143280" progId="Equation.3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2047"/>
                          <a:ext cx="226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3520" name="Text Box 48"/>
            <p:cNvSpPr txBox="1">
              <a:spLocks noChangeArrowheads="1"/>
            </p:cNvSpPr>
            <p:nvPr/>
          </p:nvSpPr>
          <p:spPr bwMode="auto">
            <a:xfrm>
              <a:off x="272" y="1970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rgbClr val="0000CC"/>
                  </a:solidFill>
                </a:rPr>
                <a:t>х</a:t>
              </a:r>
            </a:p>
          </p:txBody>
        </p:sp>
      </p:grpSp>
      <p:graphicFrame>
        <p:nvGraphicFramePr>
          <p:cNvPr id="5" name="Object 33"/>
          <p:cNvGraphicFramePr>
            <a:graphicFrameLocks noChangeAspect="1"/>
          </p:cNvGraphicFramePr>
          <p:nvPr/>
        </p:nvGraphicFramePr>
        <p:xfrm>
          <a:off x="2054225" y="3811588"/>
          <a:ext cx="15097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91" name="Формула" r:id="rId21" imgW="761669" imgH="253890" progId="Equation.3">
                  <p:embed/>
                </p:oleObj>
              </mc:Choice>
              <mc:Fallback>
                <p:oleObj name="Формула" r:id="rId21" imgW="761669" imgH="25389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3811588"/>
                        <a:ext cx="150971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22" name="Text Box 50"/>
          <p:cNvSpPr txBox="1">
            <a:spLocks noChangeArrowheads="1"/>
          </p:cNvSpPr>
          <p:nvPr/>
        </p:nvSpPr>
        <p:spPr bwMode="auto">
          <a:xfrm>
            <a:off x="2411413" y="3370263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/>
              <a:t>                                   </a:t>
            </a:r>
            <a:r>
              <a:rPr lang="ru-RU" sz="2400" b="1"/>
              <a:t>-3  -2  -1</a:t>
            </a:r>
          </a:p>
        </p:txBody>
      </p:sp>
      <p:sp>
        <p:nvSpPr>
          <p:cNvPr id="233523" name="Freeform 51"/>
          <p:cNvSpPr>
            <a:spLocks/>
          </p:cNvSpPr>
          <p:nvPr/>
        </p:nvSpPr>
        <p:spPr bwMode="auto">
          <a:xfrm flipH="1">
            <a:off x="3695700" y="889000"/>
            <a:ext cx="2460625" cy="232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" y="556"/>
              </a:cxn>
              <a:cxn ang="0">
                <a:pos x="189" y="1055"/>
              </a:cxn>
              <a:cxn ang="0">
                <a:pos x="461" y="1328"/>
              </a:cxn>
              <a:cxn ang="0">
                <a:pos x="960" y="1418"/>
              </a:cxn>
              <a:cxn ang="0">
                <a:pos x="1550" y="1464"/>
              </a:cxn>
            </a:cxnLst>
            <a:rect l="0" t="0" r="r" b="b"/>
            <a:pathLst>
              <a:path w="1550" h="1464">
                <a:moveTo>
                  <a:pt x="0" y="0"/>
                </a:moveTo>
                <a:cubicBezTo>
                  <a:pt x="10" y="93"/>
                  <a:pt x="22" y="380"/>
                  <a:pt x="53" y="556"/>
                </a:cubicBezTo>
                <a:cubicBezTo>
                  <a:pt x="84" y="732"/>
                  <a:pt x="121" y="926"/>
                  <a:pt x="189" y="1055"/>
                </a:cubicBezTo>
                <a:cubicBezTo>
                  <a:pt x="257" y="1184"/>
                  <a:pt x="333" y="1268"/>
                  <a:pt x="461" y="1328"/>
                </a:cubicBezTo>
                <a:cubicBezTo>
                  <a:pt x="589" y="1388"/>
                  <a:pt x="779" y="1395"/>
                  <a:pt x="960" y="1418"/>
                </a:cubicBezTo>
                <a:cubicBezTo>
                  <a:pt x="1141" y="1441"/>
                  <a:pt x="1452" y="1456"/>
                  <a:pt x="1550" y="1464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24" name="Freeform 52"/>
          <p:cNvSpPr>
            <a:spLocks/>
          </p:cNvSpPr>
          <p:nvPr/>
        </p:nvSpPr>
        <p:spPr bwMode="auto">
          <a:xfrm flipH="1">
            <a:off x="6459538" y="3489325"/>
            <a:ext cx="2300287" cy="2536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6" y="45"/>
              </a:cxn>
              <a:cxn ang="0">
                <a:pos x="1035" y="182"/>
              </a:cxn>
              <a:cxn ang="0">
                <a:pos x="1261" y="408"/>
              </a:cxn>
              <a:cxn ang="0">
                <a:pos x="1398" y="907"/>
              </a:cxn>
              <a:cxn ang="0">
                <a:pos x="1449" y="1598"/>
              </a:cxn>
            </a:cxnLst>
            <a:rect l="0" t="0" r="r" b="b"/>
            <a:pathLst>
              <a:path w="1449" h="1598">
                <a:moveTo>
                  <a:pt x="0" y="0"/>
                </a:moveTo>
                <a:cubicBezTo>
                  <a:pt x="91" y="8"/>
                  <a:pt x="364" y="15"/>
                  <a:pt x="536" y="45"/>
                </a:cubicBezTo>
                <a:cubicBezTo>
                  <a:pt x="708" y="75"/>
                  <a:pt x="914" y="122"/>
                  <a:pt x="1035" y="182"/>
                </a:cubicBezTo>
                <a:cubicBezTo>
                  <a:pt x="1156" y="242"/>
                  <a:pt x="1201" y="287"/>
                  <a:pt x="1261" y="408"/>
                </a:cubicBezTo>
                <a:cubicBezTo>
                  <a:pt x="1321" y="529"/>
                  <a:pt x="1367" y="709"/>
                  <a:pt x="1398" y="907"/>
                </a:cubicBezTo>
                <a:cubicBezTo>
                  <a:pt x="1429" y="1105"/>
                  <a:pt x="1439" y="1454"/>
                  <a:pt x="1449" y="1598"/>
                </a:cubicBezTo>
              </a:path>
            </a:pathLst>
          </a:custGeom>
          <a:noFill/>
          <a:ln w="762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3525" name="Group 53"/>
          <p:cNvGrpSpPr>
            <a:grpSpLocks/>
          </p:cNvGrpSpPr>
          <p:nvPr/>
        </p:nvGrpSpPr>
        <p:grpSpPr bwMode="auto">
          <a:xfrm>
            <a:off x="3886200" y="3265488"/>
            <a:ext cx="4953000" cy="215900"/>
            <a:chOff x="2448" y="1641"/>
            <a:chExt cx="3120" cy="136"/>
          </a:xfrm>
        </p:grpSpPr>
        <p:sp>
          <p:nvSpPr>
            <p:cNvPr id="233526" name="Line 54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27" name="Oval 55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3528" name="Group 56"/>
          <p:cNvGrpSpPr>
            <a:grpSpLocks/>
          </p:cNvGrpSpPr>
          <p:nvPr/>
        </p:nvGrpSpPr>
        <p:grpSpPr bwMode="auto">
          <a:xfrm rot="5400000">
            <a:off x="3835400" y="3290888"/>
            <a:ext cx="4953000" cy="215900"/>
            <a:chOff x="2448" y="1641"/>
            <a:chExt cx="3120" cy="136"/>
          </a:xfrm>
        </p:grpSpPr>
        <p:sp>
          <p:nvSpPr>
            <p:cNvPr id="233529" name="Line 57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30" name="Oval 58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3531" name="Group 59"/>
          <p:cNvGrpSpPr>
            <a:grpSpLocks/>
          </p:cNvGrpSpPr>
          <p:nvPr/>
        </p:nvGrpSpPr>
        <p:grpSpPr bwMode="auto">
          <a:xfrm>
            <a:off x="6219825" y="3251200"/>
            <a:ext cx="2622550" cy="215900"/>
            <a:chOff x="4012" y="1737"/>
            <a:chExt cx="1652" cy="136"/>
          </a:xfrm>
        </p:grpSpPr>
        <p:sp>
          <p:nvSpPr>
            <p:cNvPr id="233532" name="Freeform 60"/>
            <p:cNvSpPr>
              <a:spLocks/>
            </p:cNvSpPr>
            <p:nvPr/>
          </p:nvSpPr>
          <p:spPr bwMode="auto">
            <a:xfrm>
              <a:off x="4099" y="1797"/>
              <a:ext cx="1565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565" y="0"/>
                </a:cxn>
              </a:cxnLst>
              <a:rect l="0" t="0" r="r" b="b"/>
              <a:pathLst>
                <a:path w="1565" h="8">
                  <a:moveTo>
                    <a:pt x="0" y="8"/>
                  </a:moveTo>
                  <a:lnTo>
                    <a:pt x="1565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33" name="Oval 61"/>
            <p:cNvSpPr>
              <a:spLocks noChangeArrowheads="1"/>
            </p:cNvSpPr>
            <p:nvPr/>
          </p:nvSpPr>
          <p:spPr bwMode="auto">
            <a:xfrm>
              <a:off x="4012" y="173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3534" name="Group 62"/>
          <p:cNvGrpSpPr>
            <a:grpSpLocks/>
          </p:cNvGrpSpPr>
          <p:nvPr/>
        </p:nvGrpSpPr>
        <p:grpSpPr bwMode="auto">
          <a:xfrm flipH="1">
            <a:off x="3810000" y="3263900"/>
            <a:ext cx="2622550" cy="215900"/>
            <a:chOff x="4012" y="1737"/>
            <a:chExt cx="1652" cy="136"/>
          </a:xfrm>
        </p:grpSpPr>
        <p:sp>
          <p:nvSpPr>
            <p:cNvPr id="233535" name="Freeform 63"/>
            <p:cNvSpPr>
              <a:spLocks/>
            </p:cNvSpPr>
            <p:nvPr/>
          </p:nvSpPr>
          <p:spPr bwMode="auto">
            <a:xfrm>
              <a:off x="4099" y="1797"/>
              <a:ext cx="1565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565" y="0"/>
                </a:cxn>
              </a:cxnLst>
              <a:rect l="0" t="0" r="r" b="b"/>
              <a:pathLst>
                <a:path w="1565" h="8">
                  <a:moveTo>
                    <a:pt x="0" y="8"/>
                  </a:moveTo>
                  <a:lnTo>
                    <a:pt x="1565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36" name="Oval 64"/>
            <p:cNvSpPr>
              <a:spLocks noChangeArrowheads="1"/>
            </p:cNvSpPr>
            <p:nvPr/>
          </p:nvSpPr>
          <p:spPr bwMode="auto">
            <a:xfrm>
              <a:off x="4012" y="1737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3537" name="Freeform 65"/>
          <p:cNvSpPr>
            <a:spLocks/>
          </p:cNvSpPr>
          <p:nvPr/>
        </p:nvSpPr>
        <p:spPr bwMode="auto">
          <a:xfrm flipH="1">
            <a:off x="6475413" y="3505200"/>
            <a:ext cx="2344737" cy="2517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4" y="33"/>
              </a:cxn>
              <a:cxn ang="0">
                <a:pos x="1063" y="170"/>
              </a:cxn>
              <a:cxn ang="0">
                <a:pos x="1289" y="396"/>
              </a:cxn>
              <a:cxn ang="0">
                <a:pos x="1426" y="895"/>
              </a:cxn>
              <a:cxn ang="0">
                <a:pos x="1477" y="1586"/>
              </a:cxn>
            </a:cxnLst>
            <a:rect l="0" t="0" r="r" b="b"/>
            <a:pathLst>
              <a:path w="1477" h="1586">
                <a:moveTo>
                  <a:pt x="0" y="0"/>
                </a:moveTo>
                <a:cubicBezTo>
                  <a:pt x="96" y="5"/>
                  <a:pt x="387" y="5"/>
                  <a:pt x="564" y="33"/>
                </a:cubicBezTo>
                <a:cubicBezTo>
                  <a:pt x="741" y="61"/>
                  <a:pt x="942" y="110"/>
                  <a:pt x="1063" y="170"/>
                </a:cubicBezTo>
                <a:cubicBezTo>
                  <a:pt x="1184" y="230"/>
                  <a:pt x="1229" y="275"/>
                  <a:pt x="1289" y="396"/>
                </a:cubicBezTo>
                <a:cubicBezTo>
                  <a:pt x="1349" y="517"/>
                  <a:pt x="1395" y="697"/>
                  <a:pt x="1426" y="895"/>
                </a:cubicBezTo>
                <a:cubicBezTo>
                  <a:pt x="1457" y="1093"/>
                  <a:pt x="1467" y="1442"/>
                  <a:pt x="1477" y="1586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3538" name="Freeform 66"/>
          <p:cNvSpPr>
            <a:spLocks/>
          </p:cNvSpPr>
          <p:nvPr/>
        </p:nvSpPr>
        <p:spPr bwMode="auto">
          <a:xfrm flipH="1">
            <a:off x="3695700" y="882650"/>
            <a:ext cx="2460625" cy="232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" y="556"/>
              </a:cxn>
              <a:cxn ang="0">
                <a:pos x="189" y="1055"/>
              </a:cxn>
              <a:cxn ang="0">
                <a:pos x="461" y="1328"/>
              </a:cxn>
              <a:cxn ang="0">
                <a:pos x="960" y="1418"/>
              </a:cxn>
              <a:cxn ang="0">
                <a:pos x="1550" y="1464"/>
              </a:cxn>
            </a:cxnLst>
            <a:rect l="0" t="0" r="r" b="b"/>
            <a:pathLst>
              <a:path w="1550" h="1464">
                <a:moveTo>
                  <a:pt x="0" y="0"/>
                </a:moveTo>
                <a:cubicBezTo>
                  <a:pt x="10" y="93"/>
                  <a:pt x="22" y="380"/>
                  <a:pt x="53" y="556"/>
                </a:cubicBezTo>
                <a:cubicBezTo>
                  <a:pt x="84" y="732"/>
                  <a:pt x="121" y="926"/>
                  <a:pt x="189" y="1055"/>
                </a:cubicBezTo>
                <a:cubicBezTo>
                  <a:pt x="257" y="1184"/>
                  <a:pt x="333" y="1268"/>
                  <a:pt x="461" y="1328"/>
                </a:cubicBezTo>
                <a:cubicBezTo>
                  <a:pt x="589" y="1388"/>
                  <a:pt x="779" y="1395"/>
                  <a:pt x="960" y="1418"/>
                </a:cubicBezTo>
                <a:cubicBezTo>
                  <a:pt x="1141" y="1441"/>
                  <a:pt x="1452" y="1456"/>
                  <a:pt x="1550" y="1464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3539" name="Group 67"/>
          <p:cNvGrpSpPr>
            <a:grpSpLocks/>
          </p:cNvGrpSpPr>
          <p:nvPr/>
        </p:nvGrpSpPr>
        <p:grpSpPr bwMode="auto">
          <a:xfrm>
            <a:off x="3886200" y="3251200"/>
            <a:ext cx="4953000" cy="215900"/>
            <a:chOff x="2448" y="1641"/>
            <a:chExt cx="3120" cy="136"/>
          </a:xfrm>
        </p:grpSpPr>
        <p:sp>
          <p:nvSpPr>
            <p:cNvPr id="233540" name="Line 68"/>
            <p:cNvSpPr>
              <a:spLocks noChangeShapeType="1"/>
            </p:cNvSpPr>
            <p:nvPr/>
          </p:nvSpPr>
          <p:spPr bwMode="auto">
            <a:xfrm>
              <a:off x="2448" y="1700"/>
              <a:ext cx="312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41" name="Oval 69"/>
            <p:cNvSpPr>
              <a:spLocks noChangeArrowheads="1"/>
            </p:cNvSpPr>
            <p:nvPr/>
          </p:nvSpPr>
          <p:spPr bwMode="auto">
            <a:xfrm>
              <a:off x="3916" y="1641"/>
              <a:ext cx="136" cy="13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3542" name="Oval 70"/>
          <p:cNvSpPr>
            <a:spLocks noChangeArrowheads="1"/>
          </p:cNvSpPr>
          <p:nvPr/>
        </p:nvSpPr>
        <p:spPr bwMode="auto">
          <a:xfrm>
            <a:off x="6213475" y="3249613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3543" name="Group 71"/>
          <p:cNvGrpSpPr>
            <a:grpSpLocks/>
          </p:cNvGrpSpPr>
          <p:nvPr/>
        </p:nvGrpSpPr>
        <p:grpSpPr bwMode="auto">
          <a:xfrm>
            <a:off x="3898900" y="-76200"/>
            <a:ext cx="1144588" cy="1173163"/>
            <a:chOff x="2456" y="-48"/>
            <a:chExt cx="721" cy="739"/>
          </a:xfrm>
        </p:grpSpPr>
        <p:sp>
          <p:nvSpPr>
            <p:cNvPr id="233544" name="Text Box 72"/>
            <p:cNvSpPr txBox="1">
              <a:spLocks noChangeArrowheads="1"/>
            </p:cNvSpPr>
            <p:nvPr/>
          </p:nvSpPr>
          <p:spPr bwMode="auto">
            <a:xfrm>
              <a:off x="2905" y="211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 dirty="0" err="1">
                  <a:solidFill>
                    <a:schemeClr val="bg1"/>
                  </a:solidFill>
                  <a:latin typeface="Times New Roman" pitchFamily="18" charset="0"/>
                </a:rPr>
                <a:t>х</a:t>
              </a:r>
              <a:endParaRPr lang="ru-RU" sz="4400" i="1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33545" name="Text Box 73"/>
            <p:cNvSpPr txBox="1">
              <a:spLocks noChangeArrowheads="1"/>
            </p:cNvSpPr>
            <p:nvPr/>
          </p:nvSpPr>
          <p:spPr bwMode="auto">
            <a:xfrm>
              <a:off x="2905" y="-48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 dirty="0">
                  <a:solidFill>
                    <a:schemeClr val="bg1"/>
                  </a:solidFill>
                </a:rPr>
                <a:t>к</a:t>
              </a:r>
              <a:endParaRPr lang="ru-RU" sz="4000" i="1" dirty="0">
                <a:solidFill>
                  <a:schemeClr val="bg1"/>
                </a:solidFill>
              </a:endParaRPr>
            </a:p>
          </p:txBody>
        </p:sp>
        <p:sp>
          <p:nvSpPr>
            <p:cNvPr id="233546" name="Line 74"/>
            <p:cNvSpPr>
              <a:spLocks noChangeShapeType="1"/>
            </p:cNvSpPr>
            <p:nvPr/>
          </p:nvSpPr>
          <p:spPr bwMode="auto">
            <a:xfrm>
              <a:off x="2950" y="340"/>
              <a:ext cx="227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3547" name="Text Box 75"/>
            <p:cNvSpPr txBox="1">
              <a:spLocks noChangeArrowheads="1"/>
            </p:cNvSpPr>
            <p:nvPr/>
          </p:nvSpPr>
          <p:spPr bwMode="auto">
            <a:xfrm>
              <a:off x="2456" y="123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 dirty="0">
                  <a:solidFill>
                    <a:schemeClr val="bg1"/>
                  </a:solidFill>
                </a:rPr>
                <a:t>У=</a:t>
              </a:r>
              <a:r>
                <a:rPr lang="ru-RU" sz="4000" i="1" dirty="0">
                  <a:solidFill>
                    <a:schemeClr val="bg1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3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3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3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3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3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3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3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3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23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23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23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3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23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23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74" grpId="1" animBg="1"/>
      <p:bldP spid="233475" grpId="0" animBg="1"/>
      <p:bldP spid="233475" grpId="1" animBg="1"/>
      <p:bldP spid="233483" grpId="0" build="allAtOnce"/>
      <p:bldP spid="233483" grpId="1" build="allAtOnce"/>
      <p:bldP spid="233488" grpId="0"/>
      <p:bldP spid="233488" grpId="1"/>
      <p:bldP spid="233490" grpId="0"/>
      <p:bldP spid="233492" grpId="0"/>
      <p:bldP spid="233501" grpId="0"/>
      <p:bldP spid="233506" grpId="0"/>
      <p:bldP spid="233506" grpId="1"/>
      <p:bldP spid="233507" grpId="0"/>
      <p:bldP spid="233508" grpId="0"/>
      <p:bldP spid="233509" grpId="0"/>
      <p:bldP spid="233510" grpId="0"/>
      <p:bldP spid="233512" grpId="0"/>
      <p:bldP spid="233513" grpId="0"/>
      <p:bldP spid="233514" grpId="0"/>
      <p:bldP spid="233515" grpId="0"/>
      <p:bldP spid="233515" grpId="1"/>
      <p:bldP spid="233516" grpId="0"/>
      <p:bldP spid="233517" grpId="0"/>
      <p:bldP spid="233537" grpId="0" animBg="1"/>
      <p:bldP spid="233537" grpId="1" animBg="1"/>
      <p:bldP spid="233538" grpId="0" animBg="1"/>
      <p:bldP spid="233538" grpId="1" animBg="1"/>
      <p:bldP spid="233542" grpId="0" animBg="1"/>
      <p:bldP spid="23354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402" name="Group 2"/>
          <p:cNvGrpSpPr>
            <a:grpSpLocks/>
          </p:cNvGrpSpPr>
          <p:nvPr/>
        </p:nvGrpSpPr>
        <p:grpSpPr bwMode="auto">
          <a:xfrm>
            <a:off x="1692275" y="549275"/>
            <a:ext cx="6867525" cy="4865688"/>
            <a:chOff x="1066" y="346"/>
            <a:chExt cx="4326" cy="3065"/>
          </a:xfrm>
        </p:grpSpPr>
        <p:grpSp>
          <p:nvGrpSpPr>
            <p:cNvPr id="230403" name="Group 3"/>
            <p:cNvGrpSpPr>
              <a:grpSpLocks/>
            </p:cNvGrpSpPr>
            <p:nvPr/>
          </p:nvGrpSpPr>
          <p:grpSpPr bwMode="auto">
            <a:xfrm>
              <a:off x="2232" y="385"/>
              <a:ext cx="3148" cy="3026"/>
              <a:chOff x="2409" y="203"/>
              <a:chExt cx="3148" cy="3026"/>
            </a:xfrm>
          </p:grpSpPr>
          <p:sp>
            <p:nvSpPr>
              <p:cNvPr id="230404" name="Freeform 4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5" name="Freeform 5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6" name="Freeform 6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7" name="Line 7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8" name="Freeform 8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09" name="Freeform 9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0" name="Freeform 10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1" name="Freeform 11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2" name="Freeform 12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3" name="Freeform 13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4" name="Freeform 14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5" name="Freeform 15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6" name="Freeform 16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7" name="Freeform 17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8" name="Freeform 18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19" name="Freeform 19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0" name="Freeform 20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1" name="Freeform 21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2" name="Freeform 22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3" name="Freeform 23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4" name="Freeform 24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5" name="Freeform 25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426" name="Freeform 26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0427" name="Text Box 27"/>
            <p:cNvSpPr txBox="1">
              <a:spLocks noChangeArrowheads="1"/>
            </p:cNvSpPr>
            <p:nvPr/>
          </p:nvSpPr>
          <p:spPr bwMode="auto">
            <a:xfrm>
              <a:off x="5180" y="1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230428" name="Text Box 28"/>
            <p:cNvSpPr txBox="1">
              <a:spLocks noChangeArrowheads="1"/>
            </p:cNvSpPr>
            <p:nvPr/>
          </p:nvSpPr>
          <p:spPr bwMode="auto">
            <a:xfrm>
              <a:off x="3565" y="34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у</a:t>
              </a:r>
            </a:p>
          </p:txBody>
        </p:sp>
        <p:sp>
          <p:nvSpPr>
            <p:cNvPr id="230429" name="Line 29"/>
            <p:cNvSpPr>
              <a:spLocks noChangeShapeType="1"/>
            </p:cNvSpPr>
            <p:nvPr/>
          </p:nvSpPr>
          <p:spPr bwMode="auto">
            <a:xfrm flipH="1" flipV="1">
              <a:off x="3792" y="392"/>
              <a:ext cx="0" cy="29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0430" name="Text Box 30"/>
            <p:cNvSpPr txBox="1">
              <a:spLocks noChangeArrowheads="1"/>
            </p:cNvSpPr>
            <p:nvPr/>
          </p:nvSpPr>
          <p:spPr bwMode="auto">
            <a:xfrm>
              <a:off x="1066" y="1852"/>
              <a:ext cx="42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/>
                <a:t>                                  </a:t>
              </a:r>
              <a:r>
                <a:rPr lang="ru-RU" sz="2400" b="1"/>
                <a:t> -4 -3  -2  -1    0 1   2   3   4</a:t>
              </a:r>
            </a:p>
          </p:txBody>
        </p:sp>
        <p:sp>
          <p:nvSpPr>
            <p:cNvPr id="230431" name="Line 31"/>
            <p:cNvSpPr>
              <a:spLocks noChangeShapeType="1"/>
            </p:cNvSpPr>
            <p:nvPr/>
          </p:nvSpPr>
          <p:spPr bwMode="auto">
            <a:xfrm>
              <a:off x="2295" y="1888"/>
              <a:ext cx="30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0432" name="Text Box 32"/>
            <p:cNvSpPr txBox="1">
              <a:spLocks noChangeArrowheads="1"/>
            </p:cNvSpPr>
            <p:nvPr/>
          </p:nvSpPr>
          <p:spPr bwMode="auto">
            <a:xfrm>
              <a:off x="3596" y="1480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</a:t>
              </a:r>
            </a:p>
          </p:txBody>
        </p:sp>
        <p:sp>
          <p:nvSpPr>
            <p:cNvPr id="230433" name="Text Box 33"/>
            <p:cNvSpPr txBox="1">
              <a:spLocks noChangeArrowheads="1"/>
            </p:cNvSpPr>
            <p:nvPr/>
          </p:nvSpPr>
          <p:spPr bwMode="auto">
            <a:xfrm>
              <a:off x="3586" y="1234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2</a:t>
              </a:r>
            </a:p>
          </p:txBody>
        </p:sp>
        <p:sp>
          <p:nvSpPr>
            <p:cNvPr id="230434" name="Text Box 34"/>
            <p:cNvSpPr txBox="1">
              <a:spLocks noChangeArrowheads="1"/>
            </p:cNvSpPr>
            <p:nvPr/>
          </p:nvSpPr>
          <p:spPr bwMode="auto">
            <a:xfrm>
              <a:off x="3590" y="73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</a:p>
          </p:txBody>
        </p:sp>
        <p:sp>
          <p:nvSpPr>
            <p:cNvPr id="230435" name="Text Box 35"/>
            <p:cNvSpPr txBox="1">
              <a:spLocks noChangeArrowheads="1"/>
            </p:cNvSpPr>
            <p:nvPr/>
          </p:nvSpPr>
          <p:spPr bwMode="auto">
            <a:xfrm>
              <a:off x="3586" y="98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3</a:t>
              </a:r>
            </a:p>
          </p:txBody>
        </p:sp>
        <p:sp>
          <p:nvSpPr>
            <p:cNvPr id="230436" name="Text Box 36"/>
            <p:cNvSpPr txBox="1">
              <a:spLocks noChangeArrowheads="1"/>
            </p:cNvSpPr>
            <p:nvPr/>
          </p:nvSpPr>
          <p:spPr bwMode="auto">
            <a:xfrm>
              <a:off x="3787" y="2008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-1</a:t>
              </a:r>
            </a:p>
          </p:txBody>
        </p:sp>
        <p:sp>
          <p:nvSpPr>
            <p:cNvPr id="230437" name="Text Box 37"/>
            <p:cNvSpPr txBox="1">
              <a:spLocks noChangeArrowheads="1"/>
            </p:cNvSpPr>
            <p:nvPr/>
          </p:nvSpPr>
          <p:spPr bwMode="auto">
            <a:xfrm>
              <a:off x="3779" y="2243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-2</a:t>
              </a:r>
            </a:p>
          </p:txBody>
        </p:sp>
        <p:sp>
          <p:nvSpPr>
            <p:cNvPr id="230438" name="Text Box 38"/>
            <p:cNvSpPr txBox="1">
              <a:spLocks noChangeArrowheads="1"/>
            </p:cNvSpPr>
            <p:nvPr/>
          </p:nvSpPr>
          <p:spPr bwMode="auto">
            <a:xfrm>
              <a:off x="3771" y="246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-3</a:t>
              </a:r>
            </a:p>
          </p:txBody>
        </p:sp>
        <p:sp>
          <p:nvSpPr>
            <p:cNvPr id="230439" name="Text Box 39"/>
            <p:cNvSpPr txBox="1">
              <a:spLocks noChangeArrowheads="1"/>
            </p:cNvSpPr>
            <p:nvPr/>
          </p:nvSpPr>
          <p:spPr bwMode="auto">
            <a:xfrm>
              <a:off x="3790" y="273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-4</a:t>
              </a:r>
            </a:p>
          </p:txBody>
        </p:sp>
      </p:grp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644525" y="4067175"/>
            <a:ext cx="36401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0033CC"/>
                </a:solidFill>
              </a:rPr>
              <a:t>У</a:t>
            </a:r>
            <a:r>
              <a:rPr lang="ru-RU" sz="4800" b="1" baseline="-25000">
                <a:solidFill>
                  <a:srgbClr val="0033CC"/>
                </a:solidFill>
              </a:rPr>
              <a:t>наиб.</a:t>
            </a:r>
            <a:r>
              <a:rPr lang="ru-RU" sz="4800" b="1">
                <a:solidFill>
                  <a:srgbClr val="0033CC"/>
                </a:solidFill>
              </a:rPr>
              <a:t>=</a:t>
            </a:r>
            <a:r>
              <a:rPr lang="ru-RU" sz="4800" b="1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644525" y="4967288"/>
            <a:ext cx="36401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0033CC"/>
                </a:solidFill>
              </a:rPr>
              <a:t>У</a:t>
            </a:r>
            <a:r>
              <a:rPr lang="ru-RU" sz="4800" b="1" baseline="-25000">
                <a:solidFill>
                  <a:srgbClr val="0033CC"/>
                </a:solidFill>
              </a:rPr>
              <a:t>наим.</a:t>
            </a:r>
            <a:r>
              <a:rPr lang="ru-RU" sz="4800" b="1">
                <a:solidFill>
                  <a:srgbClr val="0033CC"/>
                </a:solidFill>
              </a:rPr>
              <a:t>=</a:t>
            </a:r>
            <a:r>
              <a:rPr lang="ru-RU" sz="4800" b="1">
                <a:solidFill>
                  <a:srgbClr val="FF0000"/>
                </a:solidFill>
              </a:rPr>
              <a:t> НЕТ </a:t>
            </a:r>
          </a:p>
        </p:txBody>
      </p:sp>
      <p:graphicFrame>
        <p:nvGraphicFramePr>
          <p:cNvPr id="230442" name="Object 42"/>
          <p:cNvGraphicFramePr>
            <a:graphicFrameLocks noChangeAspect="1"/>
          </p:cNvGraphicFramePr>
          <p:nvPr/>
        </p:nvGraphicFramePr>
        <p:xfrm>
          <a:off x="536575" y="3141663"/>
          <a:ext cx="22987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49" name="Формула" r:id="rId3" imgW="444114" imgH="215713" progId="Equation.3">
                  <p:embed/>
                </p:oleObj>
              </mc:Choice>
              <mc:Fallback>
                <p:oleObj name="Формула" r:id="rId3" imgW="444114" imgH="215713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141663"/>
                        <a:ext cx="229870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304800" y="368300"/>
            <a:ext cx="3403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solidFill>
                  <a:srgbClr val="000000"/>
                </a:solidFill>
              </a:rPr>
              <a:t>Найдите </a:t>
            </a:r>
            <a:r>
              <a:rPr lang="ru-RU" sz="4000" b="1" i="1" dirty="0" err="1">
                <a:solidFill>
                  <a:srgbClr val="000000"/>
                </a:solidFill>
              </a:rPr>
              <a:t>у</a:t>
            </a:r>
            <a:r>
              <a:rPr lang="ru-RU" sz="4000" b="1" i="1" baseline="-25000" dirty="0" err="1">
                <a:solidFill>
                  <a:srgbClr val="000000"/>
                </a:solidFill>
              </a:rPr>
              <a:t>наиб</a:t>
            </a:r>
            <a:r>
              <a:rPr lang="ru-RU" sz="4000" b="1" i="1" baseline="-25000" dirty="0">
                <a:solidFill>
                  <a:srgbClr val="000000"/>
                </a:solidFill>
              </a:rPr>
              <a:t>. </a:t>
            </a:r>
            <a:r>
              <a:rPr lang="ru-RU" sz="4000" b="1" i="1" dirty="0">
                <a:solidFill>
                  <a:srgbClr val="000000"/>
                </a:solidFill>
              </a:rPr>
              <a:t>и </a:t>
            </a:r>
            <a:r>
              <a:rPr lang="ru-RU" sz="4000" b="1" i="1" dirty="0" err="1">
                <a:solidFill>
                  <a:srgbClr val="000000"/>
                </a:solidFill>
              </a:rPr>
              <a:t>у</a:t>
            </a:r>
            <a:r>
              <a:rPr lang="ru-RU" sz="4000" b="1" i="1" baseline="-25000" dirty="0" err="1">
                <a:solidFill>
                  <a:srgbClr val="000000"/>
                </a:solidFill>
              </a:rPr>
              <a:t>наим</a:t>
            </a:r>
            <a:r>
              <a:rPr lang="ru-RU" sz="4000" b="1" i="1" baseline="-25000" dirty="0">
                <a:solidFill>
                  <a:srgbClr val="000000"/>
                </a:solidFill>
              </a:rPr>
              <a:t>.</a:t>
            </a:r>
            <a:endParaRPr lang="ru-RU" sz="4000" b="1" i="1" dirty="0">
              <a:solidFill>
                <a:srgbClr val="000000"/>
              </a:solidFill>
            </a:endParaRPr>
          </a:p>
        </p:txBody>
      </p:sp>
      <p:sp>
        <p:nvSpPr>
          <p:cNvPr id="230444" name="Text Box 44"/>
          <p:cNvSpPr txBox="1">
            <a:spLocks noChangeArrowheads="1"/>
          </p:cNvSpPr>
          <p:nvPr/>
        </p:nvSpPr>
        <p:spPr bwMode="auto">
          <a:xfrm>
            <a:off x="152400" y="1790700"/>
            <a:ext cx="2259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>
                <a:solidFill>
                  <a:srgbClr val="000000"/>
                </a:solidFill>
              </a:rPr>
              <a:t> </a:t>
            </a:r>
            <a:r>
              <a:rPr lang="ru-RU" sz="3200" b="1" i="1">
                <a:solidFill>
                  <a:srgbClr val="000000"/>
                </a:solidFill>
              </a:rPr>
              <a:t>функции </a:t>
            </a:r>
            <a:r>
              <a:rPr lang="ru-RU" sz="4000" i="1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230445" name="Group 45"/>
          <p:cNvGrpSpPr>
            <a:grpSpLocks/>
          </p:cNvGrpSpPr>
          <p:nvPr/>
        </p:nvGrpSpPr>
        <p:grpSpPr bwMode="auto">
          <a:xfrm>
            <a:off x="2266950" y="1524000"/>
            <a:ext cx="1081088" cy="1173163"/>
            <a:chOff x="2789" y="845"/>
            <a:chExt cx="681" cy="739"/>
          </a:xfrm>
        </p:grpSpPr>
        <p:sp>
          <p:nvSpPr>
            <p:cNvPr id="230446" name="Text Box 46"/>
            <p:cNvSpPr txBox="1">
              <a:spLocks noChangeArrowheads="1"/>
            </p:cNvSpPr>
            <p:nvPr/>
          </p:nvSpPr>
          <p:spPr bwMode="auto">
            <a:xfrm>
              <a:off x="3198" y="1104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>
                  <a:solidFill>
                    <a:srgbClr val="FF0000"/>
                  </a:solidFill>
                  <a:latin typeface="Times New Roman" pitchFamily="18" charset="0"/>
                </a:rPr>
                <a:t>х</a:t>
              </a:r>
              <a:endParaRPr lang="ru-RU" sz="4400" i="1">
                <a:latin typeface="Times New Roman" pitchFamily="18" charset="0"/>
              </a:endParaRPr>
            </a:p>
          </p:txBody>
        </p:sp>
        <p:sp>
          <p:nvSpPr>
            <p:cNvPr id="230447" name="Text Box 47"/>
            <p:cNvSpPr txBox="1">
              <a:spLocks noChangeArrowheads="1"/>
            </p:cNvSpPr>
            <p:nvPr/>
          </p:nvSpPr>
          <p:spPr bwMode="auto">
            <a:xfrm>
              <a:off x="3198" y="845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FF0000"/>
                  </a:solidFill>
                </a:rPr>
                <a:t>2</a:t>
              </a:r>
              <a:endParaRPr lang="ru-RU" sz="4000" i="1"/>
            </a:p>
          </p:txBody>
        </p:sp>
        <p:sp>
          <p:nvSpPr>
            <p:cNvPr id="230448" name="Line 48"/>
            <p:cNvSpPr>
              <a:spLocks noChangeShapeType="1"/>
            </p:cNvSpPr>
            <p:nvPr/>
          </p:nvSpPr>
          <p:spPr bwMode="auto">
            <a:xfrm>
              <a:off x="3243" y="1233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0449" name="Text Box 49"/>
            <p:cNvSpPr txBox="1">
              <a:spLocks noChangeArrowheads="1"/>
            </p:cNvSpPr>
            <p:nvPr/>
          </p:nvSpPr>
          <p:spPr bwMode="auto">
            <a:xfrm>
              <a:off x="2789" y="1016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FF0000"/>
                  </a:solidFill>
                </a:rPr>
                <a:t>У=</a:t>
              </a:r>
              <a:r>
                <a:rPr lang="ru-RU" sz="4000" i="1"/>
                <a:t> </a:t>
              </a:r>
            </a:p>
          </p:txBody>
        </p:sp>
      </p:grpSp>
      <p:sp>
        <p:nvSpPr>
          <p:cNvPr id="230450" name="Oval 50"/>
          <p:cNvSpPr>
            <a:spLocks noChangeArrowheads="1"/>
          </p:cNvSpPr>
          <p:nvPr/>
        </p:nvSpPr>
        <p:spPr bwMode="auto">
          <a:xfrm>
            <a:off x="5143500" y="3316288"/>
            <a:ext cx="180975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51" name="Oval 51"/>
          <p:cNvSpPr>
            <a:spLocks noChangeArrowheads="1"/>
          </p:cNvSpPr>
          <p:nvPr/>
        </p:nvSpPr>
        <p:spPr bwMode="auto">
          <a:xfrm>
            <a:off x="5524500" y="3713163"/>
            <a:ext cx="180975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52" name="Oval 52"/>
          <p:cNvSpPr>
            <a:spLocks noChangeArrowheads="1"/>
          </p:cNvSpPr>
          <p:nvPr/>
        </p:nvSpPr>
        <p:spPr bwMode="auto">
          <a:xfrm>
            <a:off x="4303713" y="310515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53" name="Freeform 53"/>
          <p:cNvSpPr>
            <a:spLocks/>
          </p:cNvSpPr>
          <p:nvPr/>
        </p:nvSpPr>
        <p:spPr bwMode="auto">
          <a:xfrm>
            <a:off x="6154738" y="473075"/>
            <a:ext cx="2374900" cy="23272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21" y="614"/>
              </a:cxn>
              <a:cxn ang="0">
                <a:pos x="135" y="1057"/>
              </a:cxn>
              <a:cxn ang="0">
                <a:pos x="407" y="1330"/>
              </a:cxn>
              <a:cxn ang="0">
                <a:pos x="906" y="1420"/>
              </a:cxn>
              <a:cxn ang="0">
                <a:pos x="1496" y="1466"/>
              </a:cxn>
            </a:cxnLst>
            <a:rect l="0" t="0" r="r" b="b"/>
            <a:pathLst>
              <a:path w="1496" h="1466">
                <a:moveTo>
                  <a:pt x="11" y="0"/>
                </a:moveTo>
                <a:cubicBezTo>
                  <a:pt x="13" y="102"/>
                  <a:pt x="0" y="438"/>
                  <a:pt x="21" y="614"/>
                </a:cubicBezTo>
                <a:cubicBezTo>
                  <a:pt x="42" y="790"/>
                  <a:pt x="71" y="938"/>
                  <a:pt x="135" y="1057"/>
                </a:cubicBezTo>
                <a:cubicBezTo>
                  <a:pt x="199" y="1176"/>
                  <a:pt x="279" y="1270"/>
                  <a:pt x="407" y="1330"/>
                </a:cubicBezTo>
                <a:cubicBezTo>
                  <a:pt x="535" y="1390"/>
                  <a:pt x="725" y="1397"/>
                  <a:pt x="906" y="1420"/>
                </a:cubicBezTo>
                <a:cubicBezTo>
                  <a:pt x="1087" y="1443"/>
                  <a:pt x="1398" y="1458"/>
                  <a:pt x="1496" y="1466"/>
                </a:cubicBezTo>
              </a:path>
            </a:pathLst>
          </a:custGeom>
          <a:noFill/>
          <a:ln w="889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54" name="Freeform 54"/>
          <p:cNvSpPr>
            <a:spLocks/>
          </p:cNvSpPr>
          <p:nvPr/>
        </p:nvSpPr>
        <p:spPr bwMode="auto">
          <a:xfrm>
            <a:off x="3673475" y="3124200"/>
            <a:ext cx="2212975" cy="2259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8"/>
              </a:cxn>
              <a:cxn ang="0">
                <a:pos x="979" y="175"/>
              </a:cxn>
              <a:cxn ang="0">
                <a:pos x="1205" y="401"/>
              </a:cxn>
              <a:cxn ang="0">
                <a:pos x="1342" y="900"/>
              </a:cxn>
              <a:cxn ang="0">
                <a:pos x="1394" y="1423"/>
              </a:cxn>
            </a:cxnLst>
            <a:rect l="0" t="0" r="r" b="b"/>
            <a:pathLst>
              <a:path w="1394" h="1423">
                <a:moveTo>
                  <a:pt x="0" y="0"/>
                </a:moveTo>
                <a:cubicBezTo>
                  <a:pt x="78" y="6"/>
                  <a:pt x="317" y="9"/>
                  <a:pt x="480" y="38"/>
                </a:cubicBezTo>
                <a:cubicBezTo>
                  <a:pt x="643" y="67"/>
                  <a:pt x="858" y="115"/>
                  <a:pt x="979" y="175"/>
                </a:cubicBezTo>
                <a:cubicBezTo>
                  <a:pt x="1100" y="235"/>
                  <a:pt x="1145" y="280"/>
                  <a:pt x="1205" y="401"/>
                </a:cubicBezTo>
                <a:cubicBezTo>
                  <a:pt x="1265" y="522"/>
                  <a:pt x="1311" y="730"/>
                  <a:pt x="1342" y="900"/>
                </a:cubicBezTo>
                <a:cubicBezTo>
                  <a:pt x="1373" y="1070"/>
                  <a:pt x="1383" y="1314"/>
                  <a:pt x="1394" y="1423"/>
                </a:cubicBezTo>
              </a:path>
            </a:pathLst>
          </a:custGeom>
          <a:noFill/>
          <a:ln w="889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30455" name="Group 55"/>
          <p:cNvGrpSpPr>
            <a:grpSpLocks/>
          </p:cNvGrpSpPr>
          <p:nvPr/>
        </p:nvGrpSpPr>
        <p:grpSpPr bwMode="auto">
          <a:xfrm>
            <a:off x="4284663" y="3429000"/>
            <a:ext cx="1081087" cy="1173163"/>
            <a:chOff x="2789" y="845"/>
            <a:chExt cx="681" cy="739"/>
          </a:xfrm>
        </p:grpSpPr>
        <p:sp>
          <p:nvSpPr>
            <p:cNvPr id="230456" name="Text Box 56"/>
            <p:cNvSpPr txBox="1">
              <a:spLocks noChangeArrowheads="1"/>
            </p:cNvSpPr>
            <p:nvPr/>
          </p:nvSpPr>
          <p:spPr bwMode="auto">
            <a:xfrm>
              <a:off x="3198" y="1104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b="1" i="1">
                  <a:solidFill>
                    <a:srgbClr val="FF0000"/>
                  </a:solidFill>
                  <a:latin typeface="Times New Roman" pitchFamily="18" charset="0"/>
                </a:rPr>
                <a:t>х</a:t>
              </a:r>
              <a:endParaRPr lang="ru-RU" sz="4400" i="1">
                <a:latin typeface="Times New Roman" pitchFamily="18" charset="0"/>
              </a:endParaRPr>
            </a:p>
          </p:txBody>
        </p:sp>
        <p:sp>
          <p:nvSpPr>
            <p:cNvPr id="230457" name="Text Box 57"/>
            <p:cNvSpPr txBox="1">
              <a:spLocks noChangeArrowheads="1"/>
            </p:cNvSpPr>
            <p:nvPr/>
          </p:nvSpPr>
          <p:spPr bwMode="auto">
            <a:xfrm>
              <a:off x="3198" y="845"/>
              <a:ext cx="2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FF0000"/>
                  </a:solidFill>
                </a:rPr>
                <a:t>2</a:t>
              </a:r>
              <a:endParaRPr lang="ru-RU" sz="4000" i="1"/>
            </a:p>
          </p:txBody>
        </p:sp>
        <p:sp>
          <p:nvSpPr>
            <p:cNvPr id="230458" name="Line 58"/>
            <p:cNvSpPr>
              <a:spLocks noChangeShapeType="1"/>
            </p:cNvSpPr>
            <p:nvPr/>
          </p:nvSpPr>
          <p:spPr bwMode="auto">
            <a:xfrm>
              <a:off x="3243" y="1233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0459" name="Text Box 59"/>
            <p:cNvSpPr txBox="1">
              <a:spLocks noChangeArrowheads="1"/>
            </p:cNvSpPr>
            <p:nvPr/>
          </p:nvSpPr>
          <p:spPr bwMode="auto">
            <a:xfrm>
              <a:off x="2789" y="1016"/>
              <a:ext cx="5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i="1">
                  <a:solidFill>
                    <a:srgbClr val="FF0000"/>
                  </a:solidFill>
                </a:rPr>
                <a:t>У=</a:t>
              </a:r>
              <a:r>
                <a:rPr lang="ru-RU" sz="4000" i="1"/>
                <a:t> </a:t>
              </a:r>
            </a:p>
          </p:txBody>
        </p:sp>
      </p:grpSp>
      <p:sp>
        <p:nvSpPr>
          <p:cNvPr id="230460" name="Rectangle 60"/>
          <p:cNvSpPr>
            <a:spLocks noChangeArrowheads="1"/>
          </p:cNvSpPr>
          <p:nvPr/>
        </p:nvSpPr>
        <p:spPr bwMode="auto">
          <a:xfrm>
            <a:off x="6427788" y="549275"/>
            <a:ext cx="2071687" cy="4859338"/>
          </a:xfrm>
          <a:prstGeom prst="rect">
            <a:avLst/>
          </a:prstGeom>
          <a:solidFill>
            <a:srgbClr val="00FF00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61" name="Freeform 61"/>
          <p:cNvSpPr>
            <a:spLocks/>
          </p:cNvSpPr>
          <p:nvPr/>
        </p:nvSpPr>
        <p:spPr bwMode="auto">
          <a:xfrm flipH="1">
            <a:off x="6467475" y="2987675"/>
            <a:ext cx="2136775" cy="11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6" y="7"/>
              </a:cxn>
            </a:cxnLst>
            <a:rect l="0" t="0" r="r" b="b"/>
            <a:pathLst>
              <a:path w="1346" h="7">
                <a:moveTo>
                  <a:pt x="0" y="0"/>
                </a:moveTo>
                <a:lnTo>
                  <a:pt x="1346" y="7"/>
                </a:lnTo>
              </a:path>
            </a:pathLst>
          </a:custGeom>
          <a:noFill/>
          <a:ln w="76200">
            <a:solidFill>
              <a:srgbClr val="00CC00"/>
            </a:solidFill>
            <a:round/>
            <a:headEnd type="none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62" name="Oval 62"/>
          <p:cNvSpPr>
            <a:spLocks noChangeArrowheads="1"/>
          </p:cNvSpPr>
          <p:nvPr/>
        </p:nvSpPr>
        <p:spPr bwMode="auto">
          <a:xfrm>
            <a:off x="6767513" y="250825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63" name="Oval 63"/>
          <p:cNvSpPr>
            <a:spLocks noChangeArrowheads="1"/>
          </p:cNvSpPr>
          <p:nvPr/>
        </p:nvSpPr>
        <p:spPr bwMode="auto">
          <a:xfrm>
            <a:off x="6335713" y="213360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64" name="Oval 64"/>
          <p:cNvSpPr>
            <a:spLocks noChangeArrowheads="1"/>
          </p:cNvSpPr>
          <p:nvPr/>
        </p:nvSpPr>
        <p:spPr bwMode="auto">
          <a:xfrm>
            <a:off x="7591425" y="2660650"/>
            <a:ext cx="1809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65" name="Text Box 65"/>
          <p:cNvSpPr txBox="1">
            <a:spLocks noChangeArrowheads="1"/>
          </p:cNvSpPr>
          <p:nvPr/>
        </p:nvSpPr>
        <p:spPr bwMode="auto">
          <a:xfrm>
            <a:off x="107950" y="2565400"/>
            <a:ext cx="3695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>
                <a:solidFill>
                  <a:srgbClr val="000000"/>
                </a:solidFill>
              </a:rPr>
              <a:t> на луче </a:t>
            </a:r>
          </a:p>
        </p:txBody>
      </p:sp>
      <p:sp>
        <p:nvSpPr>
          <p:cNvPr id="230466" name="Freeform 66"/>
          <p:cNvSpPr>
            <a:spLocks/>
          </p:cNvSpPr>
          <p:nvPr/>
        </p:nvSpPr>
        <p:spPr bwMode="auto">
          <a:xfrm>
            <a:off x="6415088" y="2219325"/>
            <a:ext cx="2135187" cy="573088"/>
          </a:xfrm>
          <a:custGeom>
            <a:avLst/>
            <a:gdLst/>
            <a:ahLst/>
            <a:cxnLst>
              <a:cxn ang="0">
                <a:pos x="1345" y="359"/>
              </a:cxn>
              <a:cxn ang="0">
                <a:pos x="826" y="340"/>
              </a:cxn>
              <a:cxn ang="0">
                <a:pos x="260" y="234"/>
              </a:cxn>
              <a:cxn ang="0">
                <a:pos x="0" y="0"/>
              </a:cxn>
            </a:cxnLst>
            <a:rect l="0" t="0" r="r" b="b"/>
            <a:pathLst>
              <a:path w="1345" h="361">
                <a:moveTo>
                  <a:pt x="1345" y="359"/>
                </a:moveTo>
                <a:cubicBezTo>
                  <a:pt x="1259" y="354"/>
                  <a:pt x="1007" y="361"/>
                  <a:pt x="826" y="340"/>
                </a:cubicBezTo>
                <a:cubicBezTo>
                  <a:pt x="645" y="319"/>
                  <a:pt x="398" y="291"/>
                  <a:pt x="260" y="234"/>
                </a:cubicBezTo>
                <a:cubicBezTo>
                  <a:pt x="122" y="177"/>
                  <a:pt x="54" y="49"/>
                  <a:pt x="0" y="0"/>
                </a:cubicBezTo>
              </a:path>
            </a:pathLst>
          </a:custGeom>
          <a:noFill/>
          <a:ln w="95250" cap="flat" cmpd="sng">
            <a:solidFill>
              <a:srgbClr val="FF0000"/>
            </a:solidFill>
            <a:prstDash val="solid"/>
            <a:round/>
            <a:headEnd/>
            <a:tailEnd type="oval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69" name="Freeform 69"/>
          <p:cNvSpPr>
            <a:spLocks/>
          </p:cNvSpPr>
          <p:nvPr/>
        </p:nvSpPr>
        <p:spPr bwMode="auto">
          <a:xfrm>
            <a:off x="6003925" y="2208213"/>
            <a:ext cx="500063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38" y="0"/>
              </a:cxn>
            </a:cxnLst>
            <a:rect l="0" t="0" r="r" b="b"/>
            <a:pathLst>
              <a:path w="338" h="4">
                <a:moveTo>
                  <a:pt x="0" y="4"/>
                </a:moveTo>
                <a:lnTo>
                  <a:pt x="338" y="0"/>
                </a:lnTo>
              </a:path>
            </a:pathLst>
          </a:custGeom>
          <a:noFill/>
          <a:ln w="76200" cap="flat">
            <a:solidFill>
              <a:srgbClr val="FF00FF"/>
            </a:solidFill>
            <a:prstDash val="solid"/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0468" name="Oval 68"/>
          <p:cNvSpPr>
            <a:spLocks noChangeArrowheads="1"/>
          </p:cNvSpPr>
          <p:nvPr/>
        </p:nvSpPr>
        <p:spPr bwMode="auto">
          <a:xfrm>
            <a:off x="6316663" y="213360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0473" name="AutoShape 7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421438"/>
            <a:ext cx="360363" cy="360362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rgbClr val="CC66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3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3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3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3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0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1000" fill="hold"/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304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3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40" grpId="0"/>
      <p:bldP spid="230441" grpId="0"/>
      <p:bldP spid="230450" grpId="0" animBg="1"/>
      <p:bldP spid="230451" grpId="0" animBg="1"/>
      <p:bldP spid="230452" grpId="0" animBg="1"/>
      <p:bldP spid="230453" grpId="0" animBg="1"/>
      <p:bldP spid="230454" grpId="0" animBg="1"/>
      <p:bldP spid="230460" grpId="0" animBg="1"/>
      <p:bldP spid="230461" grpId="0" animBg="1"/>
      <p:bldP spid="230462" grpId="0" animBg="1"/>
      <p:bldP spid="230463" grpId="0" animBg="1"/>
      <p:bldP spid="230464" grpId="0" animBg="1"/>
      <p:bldP spid="230466" grpId="0" animBg="1"/>
      <p:bldP spid="230469" grpId="0" animBg="1"/>
      <p:bldP spid="23046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3342</TotalTime>
  <Words>903</Words>
  <Application>Microsoft Office PowerPoint</Application>
  <PresentationFormat>Экран (4:3)</PresentationFormat>
  <Paragraphs>351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ADMINISTRATION</dc:creator>
  <cp:lastModifiedBy>Админ</cp:lastModifiedBy>
  <cp:revision>230</cp:revision>
  <dcterms:created xsi:type="dcterms:W3CDTF">2005-03-30T11:37:36Z</dcterms:created>
  <dcterms:modified xsi:type="dcterms:W3CDTF">2012-01-21T09:46:33Z</dcterms:modified>
</cp:coreProperties>
</file>