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9" r:id="rId4"/>
    <p:sldId id="260" r:id="rId5"/>
    <p:sldId id="284" r:id="rId6"/>
    <p:sldId id="282" r:id="rId7"/>
    <p:sldId id="285" r:id="rId8"/>
    <p:sldId id="286" r:id="rId9"/>
    <p:sldId id="287" r:id="rId10"/>
    <p:sldId id="289" r:id="rId11"/>
    <p:sldId id="27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B261-2A23-42A9-B2D3-C1CF76BF8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8021-54A2-4AD2-8D1A-B80BAF483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FC9E9-9232-4896-9787-833FE0338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8196-6904-462A-B39D-73A230DC0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46486-FEFE-42B4-B91F-8CB7FE0F6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FD0B8-AA1D-474E-B711-DB8E1AD9B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2B0F-D250-48E3-AE95-B4489A427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46277-B870-4F65-ABFF-0BA5C3F7F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5F914-1EEF-4CE6-A841-E8D2F56B3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EE203-7459-457D-9C43-A4674F168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329D7-A971-449E-BB71-C1BF18662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C5D15-7518-4D3E-9104-77F74C817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27CDEE-6FA6-40B2-9DC6-247C11F00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4000" i="1" smtClean="0"/>
              <a:t>«Особенностью живого ума является то, что ему нужно лишь немного увидеть и услышать для того, чтобы он мог долго размышлять и многое понять»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algn="r" eaLnBrk="1" hangingPunct="1"/>
            <a:r>
              <a:rPr lang="ru-RU" smtClean="0"/>
              <a:t>Джордано Бруно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Научная лаборатория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1. Исследуйте изменение температуры при смешивании горячей и холодной воды</a:t>
            </a:r>
            <a:endParaRPr lang="ru-RU" sz="1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- равной массы</a:t>
            </a:r>
            <a:endParaRPr lang="ru-RU" sz="1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-  разной массы.</a:t>
            </a:r>
            <a:endParaRPr lang="ru-RU" sz="1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1.Соберите экспериментальную установку, состоящую из двух сосудов мензурки и термометра.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2.Измерьте начальные температуры горячей и холодной воды, смешайте воду равной массы (50г и 50г) и снимите показания термометра после установления теплового равновесия 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3.Измените условия, смешав воду разной массы(50г и 100г). Снимите показания прибора в таблицу.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4. Сделайте вывод по результатам о зависимости изменения температуры от массы. 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2. Исследуйте зависимость скорости испарения жидкости от рода вещества, площади поверхности; массы.</a:t>
            </a:r>
            <a:endParaRPr lang="ru-RU" sz="1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1.Возьмите два сосуда с водой и спиртом., исследуйте зависимость от рода жидкости, взяв в равных долях обе жидкости, смочив салфетки бумажные. Запишите время. Сделайте вывод.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2. Возьмите  сосуд с водой  и  исследуйте зависимость от площади поверхности, взяв две бумажные салфетки и смочив их равным количеством жидкости.  Одну распрямите, а другую оставьте скомканной в клубок. Где быстрее испарится жидкость?  Сделайте вывод.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3. Возьмите два сосуда с водой , исследуйте зависимость от массы жидкости, взяв в разных долях  жидкость (10г и 50г), Где испарится жидкость быстрее?. Сделайте вывод..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4. Сделайте вывод по результатам о зависимости  скорости испарения от массы.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000" b="1" smtClean="0">
                <a:latin typeface="Times New Roman" pitchFamily="18" charset="0"/>
                <a:cs typeface="Times New Roman" pitchFamily="18" charset="0"/>
              </a:rPr>
              <a:t>3.Исследуйте зависимость скорости плавления льда  от массы и температуры.</a:t>
            </a:r>
            <a:endParaRPr lang="ru-RU" sz="1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1.Соберите экспериментальную установку, состоящую из двух сосудов со льдом, спиртовки.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2. В один сосуд положите 50г льда, а во второй 100г. В каком случае лёд расплавится быстрее?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3. В оба сосуда положите равное количество льда, один сосуд поставьте на плитку. В каком случае лёд расплавится быстрее </a:t>
            </a:r>
          </a:p>
          <a:p>
            <a:r>
              <a:rPr lang="ru-RU" sz="1000" smtClean="0">
                <a:latin typeface="Times New Roman" pitchFamily="18" charset="0"/>
                <a:cs typeface="Times New Roman" pitchFamily="18" charset="0"/>
              </a:rPr>
              <a:t>4. Сделайте вывод по результатам эксперимента.</a:t>
            </a:r>
          </a:p>
          <a:p>
            <a:endParaRPr lang="ru-RU" sz="1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Заключение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smtClean="0"/>
              <a:t>«Мыслящий ум не чувствует себя счастливым, пока ему не удастся связать воедино разрозненные факты, им наблюдаемые.»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Д. Хевеши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ru-RU" sz="360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Сегодня мы в очередной раз попытались это сделать.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842486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05" name="Group 61"/>
          <p:cNvGraphicFramePr>
            <a:graphicFrameLocks noGrp="1"/>
          </p:cNvGraphicFramePr>
          <p:nvPr/>
        </p:nvGraphicFramePr>
        <p:xfrm>
          <a:off x="250825" y="476250"/>
          <a:ext cx="8713788" cy="5132816"/>
        </p:xfrm>
        <a:graphic>
          <a:graphicData uri="http://schemas.openxmlformats.org/drawingml/2006/table">
            <a:tbl>
              <a:tblPr/>
              <a:tblGrid>
                <a:gridCol w="8713788"/>
              </a:tblGrid>
              <a:tr h="518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Знаю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4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Основы МКТ     тело           механическая энергия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вещество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молекула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внутренняя энергия(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движение(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взаимодействие(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изменение внутренней энергии(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∆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Теплообмен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(теплопередача)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Работа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Теплопроводность конвекция над телом само тел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излучение          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–увел.) (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–умен)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6" name="Line 39"/>
          <p:cNvSpPr>
            <a:spLocks noChangeShapeType="1"/>
          </p:cNvSpPr>
          <p:nvPr/>
        </p:nvSpPr>
        <p:spPr bwMode="auto">
          <a:xfrm>
            <a:off x="3779838" y="12684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Line 40"/>
          <p:cNvSpPr>
            <a:spLocks noChangeShapeType="1"/>
          </p:cNvSpPr>
          <p:nvPr/>
        </p:nvSpPr>
        <p:spPr bwMode="auto">
          <a:xfrm>
            <a:off x="3492500" y="14128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8" name="Line 41"/>
          <p:cNvSpPr>
            <a:spLocks noChangeShapeType="1"/>
          </p:cNvSpPr>
          <p:nvPr/>
        </p:nvSpPr>
        <p:spPr bwMode="auto">
          <a:xfrm>
            <a:off x="3492500" y="19161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9" name="Line 42"/>
          <p:cNvSpPr>
            <a:spLocks noChangeShapeType="1"/>
          </p:cNvSpPr>
          <p:nvPr/>
        </p:nvSpPr>
        <p:spPr bwMode="auto">
          <a:xfrm>
            <a:off x="3492500" y="24209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0" name="Line 45"/>
          <p:cNvSpPr>
            <a:spLocks noChangeShapeType="1"/>
          </p:cNvSpPr>
          <p:nvPr/>
        </p:nvSpPr>
        <p:spPr bwMode="auto">
          <a:xfrm flipH="1">
            <a:off x="2700338" y="2924175"/>
            <a:ext cx="792162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1" name="Line 46"/>
          <p:cNvSpPr>
            <a:spLocks noChangeShapeType="1"/>
          </p:cNvSpPr>
          <p:nvPr/>
        </p:nvSpPr>
        <p:spPr bwMode="auto">
          <a:xfrm>
            <a:off x="3492500" y="2924175"/>
            <a:ext cx="8636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2" name="Line 47"/>
          <p:cNvSpPr>
            <a:spLocks noChangeShapeType="1"/>
          </p:cNvSpPr>
          <p:nvPr/>
        </p:nvSpPr>
        <p:spPr bwMode="auto">
          <a:xfrm>
            <a:off x="3492500" y="29241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3" name="Line 48"/>
          <p:cNvSpPr>
            <a:spLocks noChangeShapeType="1"/>
          </p:cNvSpPr>
          <p:nvPr/>
        </p:nvSpPr>
        <p:spPr bwMode="auto">
          <a:xfrm flipH="1">
            <a:off x="2195513" y="4005263"/>
            <a:ext cx="129698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4" name="Line 49"/>
          <p:cNvSpPr>
            <a:spLocks noChangeShapeType="1"/>
          </p:cNvSpPr>
          <p:nvPr/>
        </p:nvSpPr>
        <p:spPr bwMode="auto">
          <a:xfrm>
            <a:off x="3708400" y="4005263"/>
            <a:ext cx="2592388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5" name="Line 50"/>
          <p:cNvSpPr>
            <a:spLocks noChangeShapeType="1"/>
          </p:cNvSpPr>
          <p:nvPr/>
        </p:nvSpPr>
        <p:spPr bwMode="auto">
          <a:xfrm flipH="1">
            <a:off x="1547813" y="450850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6" name="Line 51"/>
          <p:cNvSpPr>
            <a:spLocks noChangeShapeType="1"/>
          </p:cNvSpPr>
          <p:nvPr/>
        </p:nvSpPr>
        <p:spPr bwMode="auto">
          <a:xfrm>
            <a:off x="1979613" y="4508500"/>
            <a:ext cx="230505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7" name="Line 52"/>
          <p:cNvSpPr>
            <a:spLocks noChangeShapeType="1"/>
          </p:cNvSpPr>
          <p:nvPr/>
        </p:nvSpPr>
        <p:spPr bwMode="auto">
          <a:xfrm>
            <a:off x="1979613" y="4508500"/>
            <a:ext cx="1296987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8" name="Line 54"/>
          <p:cNvSpPr>
            <a:spLocks noChangeShapeType="1"/>
          </p:cNvSpPr>
          <p:nvPr/>
        </p:nvSpPr>
        <p:spPr bwMode="auto">
          <a:xfrm flipH="1">
            <a:off x="6443663" y="4437063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9" name="Line 55"/>
          <p:cNvSpPr>
            <a:spLocks noChangeShapeType="1"/>
          </p:cNvSpPr>
          <p:nvPr/>
        </p:nvSpPr>
        <p:spPr bwMode="auto">
          <a:xfrm>
            <a:off x="6948488" y="4437063"/>
            <a:ext cx="6477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0" name="Line 62"/>
          <p:cNvSpPr>
            <a:spLocks noChangeShapeType="1"/>
          </p:cNvSpPr>
          <p:nvPr/>
        </p:nvSpPr>
        <p:spPr bwMode="auto">
          <a:xfrm>
            <a:off x="4140200" y="12684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1" name="Line 64"/>
          <p:cNvSpPr>
            <a:spLocks noChangeShapeType="1"/>
          </p:cNvSpPr>
          <p:nvPr/>
        </p:nvSpPr>
        <p:spPr bwMode="auto">
          <a:xfrm>
            <a:off x="8893175" y="2997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2" name="Line 65"/>
          <p:cNvSpPr>
            <a:spLocks noChangeShapeType="1"/>
          </p:cNvSpPr>
          <p:nvPr/>
        </p:nvSpPr>
        <p:spPr bwMode="auto">
          <a:xfrm>
            <a:off x="5292725" y="42211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3" name="Text Box 66"/>
          <p:cNvSpPr txBox="1">
            <a:spLocks noChangeArrowheads="1"/>
          </p:cNvSpPr>
          <p:nvPr/>
        </p:nvSpPr>
        <p:spPr bwMode="auto">
          <a:xfrm>
            <a:off x="447675" y="560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Физический диктант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1. Изменение внутренней энергии тела без совершения работы называется </a:t>
            </a:r>
            <a:r>
              <a:rPr lang="ru-RU" sz="2400" b="1" u="sng" smtClean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2. Часть внутренней энергии, переданной от одного тела к другому при теплообмене называют</a:t>
            </a:r>
            <a:r>
              <a:rPr lang="ru-RU" sz="2400" b="1" u="sng" smtClean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3. Величина , характеризующая тепловое состояние тел, является</a:t>
            </a:r>
            <a:r>
              <a:rPr lang="ru-RU" sz="2400" b="1" u="sng" smtClean="0"/>
              <a:t> …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4. Вид теплообмена, при котором происходит непосредственная передача энергии от частиц более нагретой части тела к частицам менее нагретой части называется </a:t>
            </a:r>
            <a:r>
              <a:rPr lang="ru-RU" sz="2400" b="1" u="sng" smtClean="0"/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5. Вид теплообмена в жидких и газообразных средах, осуществляемый потоками (или струями) вещества называется </a:t>
            </a:r>
            <a:r>
              <a:rPr lang="ru-RU" sz="2400" b="1" u="sng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ПРОВЕРЬ СЕБЯ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1.Теплопередача</a:t>
            </a:r>
          </a:p>
          <a:p>
            <a:pPr eaLnBrk="1" hangingPunct="1"/>
            <a:r>
              <a:rPr lang="ru-RU" smtClean="0"/>
              <a:t>2.Количество теплоты</a:t>
            </a:r>
          </a:p>
          <a:p>
            <a:pPr eaLnBrk="1" hangingPunct="1"/>
            <a:r>
              <a:rPr lang="ru-RU" smtClean="0"/>
              <a:t>3.Температура</a:t>
            </a:r>
          </a:p>
          <a:p>
            <a:pPr eaLnBrk="1" hangingPunct="1"/>
            <a:r>
              <a:rPr lang="ru-RU" smtClean="0"/>
              <a:t>4.Теплопроводность</a:t>
            </a:r>
          </a:p>
          <a:p>
            <a:pPr eaLnBrk="1" hangingPunct="1"/>
            <a:r>
              <a:rPr lang="ru-RU" smtClean="0"/>
              <a:t>5.Конвекция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 задачу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221163"/>
            <a:ext cx="6985000" cy="2160587"/>
          </a:xfrm>
          <a:noFill/>
        </p:spPr>
      </p:pic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44675"/>
            <a:ext cx="8280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1463" y="1989138"/>
            <a:ext cx="75469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3348038" y="4076700"/>
            <a:ext cx="510698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1.Для какого вещества данный график?</a:t>
            </a:r>
          </a:p>
          <a:p>
            <a:r>
              <a:rPr lang="ru-RU"/>
              <a:t>2.Каким процессам соответствуют участки графика?</a:t>
            </a:r>
          </a:p>
          <a:p>
            <a:r>
              <a:rPr lang="ru-RU"/>
              <a:t>3.Как меняется температура?</a:t>
            </a:r>
          </a:p>
          <a:p>
            <a:r>
              <a:rPr lang="ru-RU"/>
              <a:t>4.Что происходит со скоростью движения молекул?</a:t>
            </a:r>
          </a:p>
          <a:p>
            <a:r>
              <a:rPr lang="ru-RU"/>
              <a:t>5.Как меняется внутренняя энергия?</a:t>
            </a:r>
          </a:p>
          <a:p>
            <a:r>
              <a:rPr lang="ru-RU"/>
              <a:t>6.Какова формула, описывающая данные процессы?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№1</a:t>
            </a:r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412875"/>
            <a:ext cx="9072562" cy="4319588"/>
          </a:xfrm>
          <a:noFill/>
        </p:spPr>
      </p:pic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3779838" y="1720850"/>
            <a:ext cx="46799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1.Для какого вещества данный график?</a:t>
            </a:r>
          </a:p>
          <a:p>
            <a:r>
              <a:rPr lang="ru-RU"/>
              <a:t>2.Каким процессам соответствуют участки графика?</a:t>
            </a:r>
          </a:p>
          <a:p>
            <a:r>
              <a:rPr lang="ru-RU"/>
              <a:t>3.Как меняется температура?</a:t>
            </a:r>
          </a:p>
          <a:p>
            <a:r>
              <a:rPr lang="ru-RU"/>
              <a:t>4.Что происходит со скоростью движения молекул?</a:t>
            </a:r>
          </a:p>
          <a:p>
            <a:r>
              <a:rPr lang="ru-RU"/>
              <a:t>5.Как меняется внутренняя энергия?</a:t>
            </a:r>
          </a:p>
          <a:p>
            <a:r>
              <a:rPr lang="ru-RU"/>
              <a:t>6.Какова формула, описывающая данные процессы?</a:t>
            </a:r>
          </a:p>
          <a:p>
            <a:r>
              <a:rPr lang="ru-RU"/>
              <a:t>7.Определите количество теплоты на участке ВС? Выделяется энергия или поглощается?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Задача№2</a:t>
            </a:r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1557338"/>
            <a:ext cx="9720263" cy="3246437"/>
          </a:xfrm>
          <a:noFill/>
        </p:spPr>
      </p:pic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4859338" y="1196975"/>
            <a:ext cx="387032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1.Для какого вещества данный график?</a:t>
            </a:r>
          </a:p>
          <a:p>
            <a:r>
              <a:rPr lang="ru-RU"/>
              <a:t>2.Каким процессам соответствуют участки графика?</a:t>
            </a:r>
          </a:p>
          <a:p>
            <a:r>
              <a:rPr lang="ru-RU"/>
              <a:t>3.Как меняется температура?</a:t>
            </a:r>
          </a:p>
          <a:p>
            <a:r>
              <a:rPr lang="ru-RU"/>
              <a:t>4.Что происходит со скоростью движения молекул?</a:t>
            </a:r>
          </a:p>
          <a:p>
            <a:r>
              <a:rPr lang="ru-RU"/>
              <a:t>5.Как меняется внутренняя энергия?</a:t>
            </a:r>
          </a:p>
          <a:p>
            <a:r>
              <a:rPr lang="ru-RU"/>
              <a:t>6.Какова формула, описывающая данные процессы?</a:t>
            </a:r>
          </a:p>
          <a:p>
            <a:r>
              <a:rPr lang="ru-RU"/>
              <a:t>7.Определите количество теплоты на участке ВС? Выделяется энергия или поглощается?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№3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067175" y="1600200"/>
            <a:ext cx="4619625" cy="3629025"/>
          </a:xfrm>
        </p:spPr>
        <p:txBody>
          <a:bodyPr/>
          <a:lstStyle/>
          <a:p>
            <a:pPr marL="1371600" lvl="3" indent="0">
              <a:buFontTx/>
              <a:buNone/>
            </a:pPr>
            <a:r>
              <a:rPr lang="ru-RU" sz="1600" smtClean="0"/>
              <a:t>1.Для какого вещества данный график?</a:t>
            </a:r>
          </a:p>
          <a:p>
            <a:r>
              <a:rPr lang="ru-RU" sz="1600" smtClean="0"/>
              <a:t>2.Каким процессам соответствуют участки графика?</a:t>
            </a:r>
          </a:p>
          <a:p>
            <a:r>
              <a:rPr lang="ru-RU" sz="1600" smtClean="0"/>
              <a:t>3.Как меняется температура?</a:t>
            </a:r>
          </a:p>
          <a:p>
            <a:r>
              <a:rPr lang="ru-RU" sz="1600" smtClean="0"/>
              <a:t>4.Что происходит со скоростью движения молекул?</a:t>
            </a:r>
          </a:p>
          <a:p>
            <a:r>
              <a:rPr lang="ru-RU" sz="1600" smtClean="0"/>
              <a:t>5.Как меняется внутренняя энергия?</a:t>
            </a:r>
          </a:p>
          <a:p>
            <a:r>
              <a:rPr lang="ru-RU" sz="1600" smtClean="0"/>
              <a:t>6.Какова формула, описывающая данные процессы?</a:t>
            </a:r>
          </a:p>
          <a:p>
            <a:r>
              <a:rPr lang="ru-RU" sz="1600" smtClean="0"/>
              <a:t>7.Определите количество теплоты на участке  </a:t>
            </a:r>
            <a:r>
              <a:rPr lang="en-US" sz="1600" smtClean="0"/>
              <a:t>DE</a:t>
            </a:r>
            <a:r>
              <a:rPr lang="ru-RU" sz="1600" smtClean="0"/>
              <a:t>? Выделяется энергия или поглощается?</a:t>
            </a:r>
          </a:p>
          <a:p>
            <a:endParaRPr lang="ru-RU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628775"/>
            <a:ext cx="109442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450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Оформление по умолчанию</vt:lpstr>
      <vt:lpstr>«Особенностью живого ума является то, что ему нужно лишь немного увидеть и услышать для того, чтобы он мог долго размышлять и многое понять»</vt:lpstr>
      <vt:lpstr>Слайд 2</vt:lpstr>
      <vt:lpstr>Слайд 3</vt:lpstr>
      <vt:lpstr>Физический диктант</vt:lpstr>
      <vt:lpstr>ПРОВЕРЬ СЕБЯ</vt:lpstr>
      <vt:lpstr>Реши задачу</vt:lpstr>
      <vt:lpstr>Задача №1</vt:lpstr>
      <vt:lpstr>Задача№2</vt:lpstr>
      <vt:lpstr>Задача №3</vt:lpstr>
      <vt:lpstr>Научная лаборатория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«Особенностью живого ума является то, что ему нужно лишь немного увидеть и услышать для того, чтобы он мог долго размышлять и многое понять»</dc:title>
  <dc:creator>ок</dc:creator>
  <cp:lastModifiedBy>Дарёна</cp:lastModifiedBy>
  <cp:revision>18</cp:revision>
  <dcterms:created xsi:type="dcterms:W3CDTF">2009-01-31T03:42:28Z</dcterms:created>
  <dcterms:modified xsi:type="dcterms:W3CDTF">2012-06-05T08:06:00Z</dcterms:modified>
</cp:coreProperties>
</file>