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8D8A2-A2BB-4F96-8BD7-D28B1481D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065_Pnt_JuiceDr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4071942"/>
            <a:ext cx="7772400" cy="1470025"/>
          </a:xfrm>
        </p:spPr>
        <p:txBody>
          <a:bodyPr>
            <a:normAutofit/>
          </a:bodyPr>
          <a:lstStyle/>
          <a:p>
            <a:r>
              <a:rPr lang="de-DE" sz="4800" b="1" dirty="0" smtClean="0">
                <a:solidFill>
                  <a:srgbClr val="660066"/>
                </a:solidFill>
                <a:latin typeface="Forte" pitchFamily="66" charset="0"/>
              </a:rPr>
              <a:t>Das Äußere </a:t>
            </a:r>
            <a:r>
              <a:rPr lang="de-DE" sz="4800" b="1" dirty="0" smtClean="0">
                <a:solidFill>
                  <a:srgbClr val="660066"/>
                </a:solidFill>
                <a:latin typeface="Forte" pitchFamily="66" charset="0"/>
              </a:rPr>
              <a:t>eines  </a:t>
            </a:r>
            <a:r>
              <a:rPr lang="de-DE" sz="4800" b="1" dirty="0" smtClean="0">
                <a:solidFill>
                  <a:srgbClr val="660066"/>
                </a:solidFill>
                <a:latin typeface="Forte" pitchFamily="66" charset="0"/>
              </a:rPr>
              <a:t>Menschen</a:t>
            </a:r>
            <a:endParaRPr lang="ru-RU" sz="4800" b="1" dirty="0" smtClean="0">
              <a:solidFill>
                <a:srgbClr val="660066"/>
              </a:solidFill>
            </a:endParaRPr>
          </a:p>
        </p:txBody>
      </p:sp>
      <p:pic>
        <p:nvPicPr>
          <p:cNvPr id="2050" name="Picture 2" descr="C:\Documents and Settings\Rita\Рабочий стол\моя\немецкий язык\открытый урок\1289322214_ddjnd.jpg"/>
          <p:cNvPicPr>
            <a:picLocks noChangeAspect="1" noChangeArrowheads="1"/>
          </p:cNvPicPr>
          <p:nvPr/>
        </p:nvPicPr>
        <p:blipFill>
          <a:blip r:embed="rId3"/>
          <a:srcRect b="15624"/>
          <a:stretch>
            <a:fillRect/>
          </a:stretch>
        </p:blipFill>
        <p:spPr bwMode="auto">
          <a:xfrm>
            <a:off x="2643174" y="1071546"/>
            <a:ext cx="4000528" cy="2531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065_Pnt_JuiceDr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642938"/>
            <a:ext cx="8229600" cy="4525962"/>
          </a:xfrm>
        </p:spPr>
        <p:txBody>
          <a:bodyPr/>
          <a:lstStyle/>
          <a:p>
            <a:pPr algn="ctr">
              <a:buFontTx/>
              <a:buNone/>
            </a:pPr>
            <a:r>
              <a:rPr lang="de-DE" b="1" smtClean="0">
                <a:solidFill>
                  <a:srgbClr val="0000CC"/>
                </a:solidFill>
              </a:rPr>
              <a:t>Punkt, Punkt…</a:t>
            </a:r>
          </a:p>
          <a:p>
            <a:pPr>
              <a:buFontTx/>
              <a:buNone/>
            </a:pPr>
            <a:r>
              <a:rPr lang="de-DE" smtClean="0">
                <a:solidFill>
                  <a:srgbClr val="0000CC"/>
                </a:solidFill>
              </a:rPr>
              <a:t>Punkt, Punkt, Komma, Strich </a:t>
            </a:r>
            <a:r>
              <a:rPr lang="ru-RU" smtClean="0">
                <a:solidFill>
                  <a:srgbClr val="0000CC"/>
                </a:solidFill>
              </a:rPr>
              <a:t>-</a:t>
            </a:r>
            <a:endParaRPr lang="de-DE" smtClean="0">
              <a:solidFill>
                <a:srgbClr val="0000CC"/>
              </a:solidFill>
            </a:endParaRPr>
          </a:p>
          <a:p>
            <a:pPr>
              <a:buFontTx/>
              <a:buNone/>
            </a:pPr>
            <a:r>
              <a:rPr lang="de-DE" smtClean="0">
                <a:solidFill>
                  <a:srgbClr val="0000CC"/>
                </a:solidFill>
              </a:rPr>
              <a:t>fertig ist nun das Gesicht.</a:t>
            </a:r>
          </a:p>
          <a:p>
            <a:pPr>
              <a:buFontTx/>
              <a:buNone/>
            </a:pPr>
            <a:r>
              <a:rPr lang="de-DE" smtClean="0">
                <a:solidFill>
                  <a:srgbClr val="0000CC"/>
                </a:solidFill>
              </a:rPr>
              <a:t>Körper, Arme, Beine dran </a:t>
            </a:r>
            <a:r>
              <a:rPr lang="ru-RU" smtClean="0">
                <a:solidFill>
                  <a:srgbClr val="0000CC"/>
                </a:solidFill>
              </a:rPr>
              <a:t>–</a:t>
            </a:r>
            <a:endParaRPr lang="de-DE" smtClean="0">
              <a:solidFill>
                <a:srgbClr val="0000CC"/>
              </a:solidFill>
            </a:endParaRPr>
          </a:p>
          <a:p>
            <a:pPr>
              <a:buFontTx/>
              <a:buNone/>
            </a:pPr>
            <a:r>
              <a:rPr lang="de-DE" smtClean="0">
                <a:solidFill>
                  <a:srgbClr val="0000CC"/>
                </a:solidFill>
              </a:rPr>
              <a:t>fertig ist der Hampelmann.</a:t>
            </a:r>
          </a:p>
          <a:p>
            <a:pPr>
              <a:buFontTx/>
              <a:buNone/>
            </a:pPr>
            <a:r>
              <a:rPr lang="de-DE" smtClean="0">
                <a:solidFill>
                  <a:srgbClr val="0000CC"/>
                </a:solidFill>
              </a:rPr>
              <a:t>Hände, Füße und ein Hut.</a:t>
            </a:r>
          </a:p>
          <a:p>
            <a:pPr>
              <a:buFontTx/>
              <a:buNone/>
            </a:pPr>
            <a:r>
              <a:rPr lang="de-DE" smtClean="0">
                <a:solidFill>
                  <a:srgbClr val="0000CC"/>
                </a:solidFill>
              </a:rPr>
              <a:t>Ist der Hampelmann nicht gut </a:t>
            </a:r>
            <a:r>
              <a:rPr lang="ru-RU" smtClean="0">
                <a:solidFill>
                  <a:srgbClr val="0000CC"/>
                </a:solidFill>
              </a:rPr>
              <a:t>?!</a:t>
            </a:r>
          </a:p>
          <a:p>
            <a:pPr algn="ctr">
              <a:buFontTx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065_Pnt_JuiceDr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b="1" smtClean="0">
                <a:solidFill>
                  <a:srgbClr val="0000CC"/>
                </a:solidFill>
              </a:rPr>
              <a:t>Punkt, Punkt…</a:t>
            </a:r>
            <a:endParaRPr lang="ru-RU" b="1" smtClean="0">
              <a:solidFill>
                <a:srgbClr val="0000CC"/>
              </a:solidFill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de-DE" b="1" smtClean="0">
              <a:solidFill>
                <a:srgbClr val="0000CC"/>
              </a:solidFill>
            </a:endParaRPr>
          </a:p>
          <a:p>
            <a:pPr>
              <a:buFontTx/>
              <a:buNone/>
            </a:pPr>
            <a:r>
              <a:rPr lang="de-DE" smtClean="0">
                <a:solidFill>
                  <a:srgbClr val="0000CC"/>
                </a:solidFill>
              </a:rPr>
              <a:t>Punkt, Punkt, Komma, Strich </a:t>
            </a:r>
            <a:r>
              <a:rPr lang="ru-RU" smtClean="0">
                <a:solidFill>
                  <a:srgbClr val="0000CC"/>
                </a:solidFill>
              </a:rPr>
              <a:t>-</a:t>
            </a:r>
            <a:endParaRPr lang="de-DE" smtClean="0">
              <a:solidFill>
                <a:srgbClr val="0000CC"/>
              </a:solidFill>
            </a:endParaRPr>
          </a:p>
          <a:p>
            <a:pPr>
              <a:buFontTx/>
              <a:buNone/>
            </a:pPr>
            <a:r>
              <a:rPr lang="de-DE" smtClean="0">
                <a:solidFill>
                  <a:srgbClr val="0000CC"/>
                </a:solidFill>
              </a:rPr>
              <a:t>fertig ist nun</a:t>
            </a:r>
            <a:r>
              <a:rPr lang="ru-RU" smtClean="0">
                <a:solidFill>
                  <a:srgbClr val="FF0000"/>
                </a:solidFill>
              </a:rPr>
              <a:t> </a:t>
            </a:r>
            <a:r>
              <a:rPr lang="ru-RU" sz="3600" smtClean="0">
                <a:solidFill>
                  <a:srgbClr val="FF0000"/>
                </a:solidFill>
              </a:rPr>
              <a:t>_______</a:t>
            </a:r>
            <a:r>
              <a:rPr lang="ru-RU" smtClean="0">
                <a:solidFill>
                  <a:srgbClr val="FF0000"/>
                </a:solidFill>
              </a:rPr>
              <a:t>_______</a:t>
            </a:r>
            <a:endParaRPr lang="de-DE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de-DE" smtClean="0">
                <a:solidFill>
                  <a:srgbClr val="0000CC"/>
                </a:solidFill>
              </a:rPr>
              <a:t>Körper,</a:t>
            </a:r>
            <a:r>
              <a:rPr lang="ru-RU" smtClean="0">
                <a:solidFill>
                  <a:srgbClr val="FF0000"/>
                </a:solidFill>
              </a:rPr>
              <a:t>______,________</a:t>
            </a:r>
            <a:r>
              <a:rPr lang="de-DE" smtClean="0">
                <a:solidFill>
                  <a:srgbClr val="0000CC"/>
                </a:solidFill>
              </a:rPr>
              <a:t> dran </a:t>
            </a:r>
            <a:r>
              <a:rPr lang="ru-RU" smtClean="0">
                <a:solidFill>
                  <a:srgbClr val="0000CC"/>
                </a:solidFill>
              </a:rPr>
              <a:t>–</a:t>
            </a:r>
            <a:endParaRPr lang="de-DE" smtClean="0">
              <a:solidFill>
                <a:srgbClr val="0000CC"/>
              </a:solidFill>
            </a:endParaRPr>
          </a:p>
          <a:p>
            <a:pPr>
              <a:buFontTx/>
              <a:buNone/>
            </a:pPr>
            <a:r>
              <a:rPr lang="de-DE" smtClean="0">
                <a:solidFill>
                  <a:srgbClr val="0000CC"/>
                </a:solidFill>
              </a:rPr>
              <a:t>fertig ist der Hampelmann.</a:t>
            </a:r>
          </a:p>
          <a:p>
            <a:pPr>
              <a:buFontTx/>
              <a:buNone/>
            </a:pPr>
            <a:r>
              <a:rPr lang="ru-RU" smtClean="0">
                <a:solidFill>
                  <a:srgbClr val="FF0000"/>
                </a:solidFill>
              </a:rPr>
              <a:t>______</a:t>
            </a:r>
            <a:r>
              <a:rPr lang="de-DE" smtClean="0">
                <a:solidFill>
                  <a:srgbClr val="FF0000"/>
                </a:solidFill>
              </a:rPr>
              <a:t>, </a:t>
            </a:r>
            <a:r>
              <a:rPr lang="ru-RU" smtClean="0">
                <a:solidFill>
                  <a:srgbClr val="FF0000"/>
                </a:solidFill>
              </a:rPr>
              <a:t>_____</a:t>
            </a:r>
            <a:r>
              <a:rPr lang="de-DE" smtClean="0">
                <a:solidFill>
                  <a:srgbClr val="0000CC"/>
                </a:solidFill>
              </a:rPr>
              <a:t>und ein Hut.</a:t>
            </a:r>
          </a:p>
          <a:p>
            <a:pPr>
              <a:buFontTx/>
              <a:buNone/>
            </a:pPr>
            <a:r>
              <a:rPr lang="de-DE" smtClean="0">
                <a:solidFill>
                  <a:srgbClr val="0000CC"/>
                </a:solidFill>
              </a:rPr>
              <a:t>Ist der Hampelmann nicht gut </a:t>
            </a:r>
            <a:r>
              <a:rPr lang="ru-RU" smtClean="0">
                <a:solidFill>
                  <a:srgbClr val="0000CC"/>
                </a:solidFill>
              </a:rPr>
              <a:t>?!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2743200" y="2743200"/>
            <a:ext cx="24399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i="1">
                <a:solidFill>
                  <a:srgbClr val="FF0000"/>
                </a:solidFill>
                <a:latin typeface="Calibri" pitchFamily="34" charset="0"/>
              </a:rPr>
              <a:t>das Gesicht.</a:t>
            </a:r>
            <a:endParaRPr lang="ru-RU" i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1981200" y="3332163"/>
            <a:ext cx="688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i="1">
                <a:solidFill>
                  <a:srgbClr val="FF0000"/>
                </a:solidFill>
                <a:latin typeface="Calibri" pitchFamily="34" charset="0"/>
              </a:rPr>
              <a:t>Arme</a:t>
            </a:r>
            <a:endParaRPr lang="ru-RU" i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3733800" y="3352800"/>
            <a:ext cx="1222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i="1">
                <a:solidFill>
                  <a:srgbClr val="FF0000"/>
                </a:solidFill>
                <a:latin typeface="Calibri" pitchFamily="34" charset="0"/>
              </a:rPr>
              <a:t>Beine</a:t>
            </a:r>
            <a:endParaRPr lang="ru-RU" i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533400" y="4495800"/>
            <a:ext cx="1379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i="1">
                <a:solidFill>
                  <a:srgbClr val="FF0000"/>
                </a:solidFill>
                <a:latin typeface="Calibri" pitchFamily="34" charset="0"/>
              </a:rPr>
              <a:t>Hände</a:t>
            </a:r>
            <a:endParaRPr lang="ru-RU" i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2057400" y="4495800"/>
            <a:ext cx="1130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i="1">
                <a:solidFill>
                  <a:srgbClr val="FF0000"/>
                </a:solidFill>
                <a:latin typeface="Calibri" pitchFamily="34" charset="0"/>
              </a:rPr>
              <a:t>Füße</a:t>
            </a:r>
            <a:endParaRPr lang="ru-RU" i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  <p:bldP spid="59397" grpId="0"/>
      <p:bldP spid="59398" grpId="0"/>
      <p:bldP spid="59399" grpId="0"/>
      <p:bldP spid="594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Rita\Рабочий стол\моя\немецкий язык\открытый урок\лиц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7572428" cy="59297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500826" y="1000108"/>
            <a:ext cx="1714512" cy="7143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d</a:t>
            </a:r>
            <a:r>
              <a:rPr lang="en-US" sz="2800" b="1" dirty="0" smtClean="0"/>
              <a:t>ie </a:t>
            </a:r>
            <a:r>
              <a:rPr lang="en-US" sz="2800" b="1" dirty="0" err="1" smtClean="0"/>
              <a:t>Augen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428736"/>
            <a:ext cx="1714512" cy="7143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d</a:t>
            </a:r>
            <a:r>
              <a:rPr lang="en-US" sz="2800" b="1" dirty="0" err="1" smtClean="0"/>
              <a:t>er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Mund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5786454"/>
            <a:ext cx="1714512" cy="7143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d</a:t>
            </a:r>
            <a:r>
              <a:rPr lang="en-US" sz="2800" b="1" dirty="0" smtClean="0"/>
              <a:t>ie </a:t>
            </a:r>
            <a:r>
              <a:rPr lang="en-US" sz="2800" b="1" dirty="0" err="1" smtClean="0"/>
              <a:t>Beine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715140" y="4857760"/>
            <a:ext cx="1714512" cy="7143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d</a:t>
            </a:r>
            <a:r>
              <a:rPr lang="en-US" sz="2800" b="1" dirty="0" smtClean="0"/>
              <a:t>ie </a:t>
            </a:r>
            <a:r>
              <a:rPr lang="en-US" sz="2800" b="1" dirty="0" err="1" smtClean="0"/>
              <a:t>Arme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643702" y="3571876"/>
            <a:ext cx="2071702" cy="7143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d</a:t>
            </a:r>
            <a:r>
              <a:rPr lang="en-US" sz="2800" b="1" dirty="0" err="1" smtClean="0"/>
              <a:t>er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Körper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072298" y="1785926"/>
            <a:ext cx="2071702" cy="7143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das </a:t>
            </a:r>
            <a:r>
              <a:rPr lang="en-US" sz="2800" b="1" dirty="0" err="1" smtClean="0"/>
              <a:t>Gesicht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500042"/>
            <a:ext cx="1714512" cy="7143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d</a:t>
            </a:r>
            <a:r>
              <a:rPr lang="en-US" sz="2800" b="1" dirty="0" smtClean="0"/>
              <a:t>ie </a:t>
            </a:r>
            <a:r>
              <a:rPr lang="en-US" sz="2800" b="1" dirty="0" err="1" smtClean="0"/>
              <a:t>Nase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143768" y="2643182"/>
            <a:ext cx="1714512" cy="7858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d</a:t>
            </a:r>
            <a:r>
              <a:rPr lang="en-US" sz="2800" b="1" dirty="0" smtClean="0"/>
              <a:t>ie </a:t>
            </a:r>
            <a:r>
              <a:rPr lang="en-US" sz="2800" b="1" dirty="0" err="1" smtClean="0"/>
              <a:t>Ohren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357554" y="214290"/>
            <a:ext cx="1714512" cy="7143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d</a:t>
            </a:r>
            <a:r>
              <a:rPr lang="en-US" sz="2800" b="1" dirty="0" err="1" smtClean="0"/>
              <a:t>er</a:t>
            </a:r>
            <a:r>
              <a:rPr lang="en-US" sz="2800" b="1" dirty="0" smtClean="0"/>
              <a:t> Kopf</a:t>
            </a:r>
            <a:endParaRPr lang="ru-RU" sz="2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5929330"/>
            <a:ext cx="1714512" cy="7143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d</a:t>
            </a:r>
            <a:r>
              <a:rPr lang="en-US" sz="2800" b="1" dirty="0" smtClean="0"/>
              <a:t>ie </a:t>
            </a:r>
            <a:r>
              <a:rPr lang="en-US" sz="2800" b="1" dirty="0" err="1" smtClean="0"/>
              <a:t>Hände</a:t>
            </a:r>
            <a:endParaRPr lang="ru-RU" sz="2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3429000"/>
            <a:ext cx="1714512" cy="7143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d</a:t>
            </a:r>
            <a:r>
              <a:rPr lang="en-US" sz="2800" b="1" dirty="0" smtClean="0"/>
              <a:t>ie </a:t>
            </a:r>
            <a:r>
              <a:rPr lang="en-US" sz="2800" b="1" dirty="0" err="1" smtClean="0"/>
              <a:t>Füße</a:t>
            </a:r>
            <a:endParaRPr lang="ru-RU" sz="28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2428868"/>
            <a:ext cx="1714512" cy="7143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der</a:t>
            </a:r>
            <a:r>
              <a:rPr lang="en-US" sz="2800" b="1" dirty="0" smtClean="0"/>
              <a:t> Hals</a:t>
            </a:r>
            <a:endParaRPr lang="ru-RU" sz="2800" b="1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>
            <a:off x="4214810" y="1142984"/>
            <a:ext cx="428628" cy="1588"/>
          </a:xfrm>
          <a:prstGeom prst="straightConnector1">
            <a:avLst/>
          </a:prstGeom>
          <a:ln w="57150"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1"/>
          </p:cNvCxnSpPr>
          <p:nvPr/>
        </p:nvCxnSpPr>
        <p:spPr>
          <a:xfrm rot="10800000" flipV="1">
            <a:off x="4857752" y="1357298"/>
            <a:ext cx="1643074" cy="1285884"/>
          </a:xfrm>
          <a:prstGeom prst="straightConnector1">
            <a:avLst/>
          </a:prstGeom>
          <a:ln w="57150"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 flipV="1">
            <a:off x="4714876" y="2000240"/>
            <a:ext cx="2287604" cy="1785950"/>
          </a:xfrm>
          <a:prstGeom prst="straightConnector1">
            <a:avLst/>
          </a:prstGeom>
          <a:ln w="57150"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2" idx="1"/>
          </p:cNvCxnSpPr>
          <p:nvPr/>
        </p:nvCxnSpPr>
        <p:spPr>
          <a:xfrm rot="10800000">
            <a:off x="5286380" y="3000373"/>
            <a:ext cx="1857388" cy="35719"/>
          </a:xfrm>
          <a:prstGeom prst="straightConnector1">
            <a:avLst/>
          </a:prstGeom>
          <a:ln w="57150"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 flipV="1">
            <a:off x="4000496" y="3786190"/>
            <a:ext cx="2634476" cy="1071570"/>
          </a:xfrm>
          <a:prstGeom prst="straightConnector1">
            <a:avLst/>
          </a:prstGeom>
          <a:ln w="57150"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>
            <a:off x="5643570" y="5000636"/>
            <a:ext cx="1073158" cy="142876"/>
          </a:xfrm>
          <a:prstGeom prst="straightConnector1">
            <a:avLst/>
          </a:prstGeom>
          <a:ln w="57150"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>
            <a:off x="4714876" y="5500702"/>
            <a:ext cx="1071570" cy="428628"/>
          </a:xfrm>
          <a:prstGeom prst="straightConnector1">
            <a:avLst/>
          </a:prstGeom>
          <a:ln w="57150"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1428728" y="5357826"/>
            <a:ext cx="642942" cy="214314"/>
          </a:xfrm>
          <a:prstGeom prst="straightConnector1">
            <a:avLst/>
          </a:prstGeom>
          <a:ln w="57150"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>
            <a:off x="1000894" y="4428338"/>
            <a:ext cx="428628" cy="1588"/>
          </a:xfrm>
          <a:prstGeom prst="straightConnector1">
            <a:avLst/>
          </a:prstGeom>
          <a:ln w="57150"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6200000" flipH="1">
            <a:off x="2786844" y="1358092"/>
            <a:ext cx="1714512" cy="1427172"/>
          </a:xfrm>
          <a:prstGeom prst="straightConnector1">
            <a:avLst/>
          </a:prstGeom>
          <a:ln w="57150"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2573324" y="1857364"/>
            <a:ext cx="1570048" cy="1500198"/>
          </a:xfrm>
          <a:prstGeom prst="straightConnector1">
            <a:avLst/>
          </a:prstGeom>
          <a:ln w="57150"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2287572" y="2786058"/>
            <a:ext cx="1498610" cy="1000132"/>
          </a:xfrm>
          <a:prstGeom prst="straightConnector1">
            <a:avLst/>
          </a:prstGeom>
          <a:ln w="57150"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5715008" y="214290"/>
            <a:ext cx="1714512" cy="7143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d</a:t>
            </a:r>
            <a:r>
              <a:rPr lang="en-US" sz="2800" b="1" dirty="0" smtClean="0"/>
              <a:t>ie </a:t>
            </a:r>
            <a:r>
              <a:rPr lang="en-US" sz="2800" b="1" dirty="0" err="1" smtClean="0"/>
              <a:t>Haare</a:t>
            </a:r>
            <a:endParaRPr lang="ru-RU" sz="2800" b="1" dirty="0"/>
          </a:p>
        </p:txBody>
      </p:sp>
      <p:cxnSp>
        <p:nvCxnSpPr>
          <p:cNvPr id="51" name="Прямая со стрелкой 50"/>
          <p:cNvCxnSpPr/>
          <p:nvPr/>
        </p:nvCxnSpPr>
        <p:spPr>
          <a:xfrm rot="10800000" flipV="1">
            <a:off x="4714876" y="1000108"/>
            <a:ext cx="1287472" cy="571504"/>
          </a:xfrm>
          <a:prstGeom prst="straightConnector1">
            <a:avLst/>
          </a:prstGeom>
          <a:ln w="57150"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5" descr="065_Pnt_JuiceDr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Was passt zusammen?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Das </a:t>
            </a:r>
            <a:r>
              <a:rPr lang="en-US" dirty="0" err="1" smtClean="0"/>
              <a:t>Gesicht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Die </a:t>
            </a:r>
            <a:r>
              <a:rPr lang="en-US" dirty="0" err="1" smtClean="0"/>
              <a:t>Augen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Die </a:t>
            </a:r>
            <a:r>
              <a:rPr lang="en-US" dirty="0" err="1" smtClean="0"/>
              <a:t>Nase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Der</a:t>
            </a:r>
            <a:r>
              <a:rPr lang="en-US" dirty="0" smtClean="0"/>
              <a:t> Kopf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Die </a:t>
            </a:r>
            <a:r>
              <a:rPr lang="en-US" dirty="0" err="1" smtClean="0"/>
              <a:t>Ohren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Die </a:t>
            </a:r>
            <a:r>
              <a:rPr lang="en-US" dirty="0" err="1" smtClean="0"/>
              <a:t>Haare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Der</a:t>
            </a:r>
            <a:r>
              <a:rPr lang="en-US" dirty="0" smtClean="0"/>
              <a:t> Hals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372C5D0-E4C5-45DF-BD2C-8022F03D087A}" type="datetime1">
              <a:rPr lang="ru-RU"/>
              <a:pPr>
                <a:defRPr/>
              </a:pPr>
              <a:t>19.01.2012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ABFDA-7479-4A35-AF35-DAFDE7814148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5643563" y="1643063"/>
            <a:ext cx="21431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Нос</a:t>
            </a:r>
          </a:p>
          <a:p>
            <a:r>
              <a:rPr lang="ru-RU" sz="3600">
                <a:latin typeface="Calibri" pitchFamily="34" charset="0"/>
              </a:rPr>
              <a:t>Уши</a:t>
            </a:r>
          </a:p>
          <a:p>
            <a:r>
              <a:rPr lang="ru-RU" sz="3600">
                <a:latin typeface="Calibri" pitchFamily="34" charset="0"/>
              </a:rPr>
              <a:t>Волосы</a:t>
            </a:r>
          </a:p>
          <a:p>
            <a:r>
              <a:rPr lang="ru-RU" sz="3600">
                <a:latin typeface="Calibri" pitchFamily="34" charset="0"/>
              </a:rPr>
              <a:t>Глаза</a:t>
            </a:r>
          </a:p>
          <a:p>
            <a:r>
              <a:rPr lang="ru-RU" sz="3600">
                <a:latin typeface="Calibri" pitchFamily="34" charset="0"/>
              </a:rPr>
              <a:t>Голова</a:t>
            </a:r>
          </a:p>
          <a:p>
            <a:r>
              <a:rPr lang="ru-RU" sz="3600">
                <a:latin typeface="Calibri" pitchFamily="34" charset="0"/>
              </a:rPr>
              <a:t>Рот</a:t>
            </a:r>
          </a:p>
          <a:p>
            <a:r>
              <a:rPr lang="ru-RU" sz="3600">
                <a:latin typeface="Calibri" pitchFamily="34" charset="0"/>
              </a:rPr>
              <a:t>Лицо</a:t>
            </a:r>
            <a:endParaRPr lang="en-US" sz="3600">
              <a:latin typeface="Calibri" pitchFamily="34" charset="0"/>
            </a:endParaRPr>
          </a:p>
          <a:p>
            <a:r>
              <a:rPr lang="ru-RU" sz="3600">
                <a:latin typeface="Calibri" pitchFamily="34" charset="0"/>
              </a:rPr>
              <a:t>Шея</a:t>
            </a:r>
          </a:p>
          <a:p>
            <a:endParaRPr lang="ru-RU">
              <a:latin typeface="Calibri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6200000" flipH="1">
            <a:off x="2607469" y="2178844"/>
            <a:ext cx="3357562" cy="28575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643188" y="2500313"/>
            <a:ext cx="3071812" cy="1143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2428875" y="2000250"/>
            <a:ext cx="3214688" cy="1000125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571750" y="3500438"/>
            <a:ext cx="3071813" cy="12144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428875" y="4071938"/>
            <a:ext cx="3143250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643188" y="2571750"/>
            <a:ext cx="3071812" cy="19288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2571750" y="3071813"/>
            <a:ext cx="3143250" cy="20716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500313" y="5715000"/>
            <a:ext cx="307181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5" descr="065_Pnt_JuiceDr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" y="500063"/>
            <a:ext cx="8001000" cy="5643562"/>
          </a:xfrm>
        </p:spPr>
        <p:txBody>
          <a:bodyPr rtlCol="0">
            <a:normAutofit fontScale="92500"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dirty="0" smtClean="0"/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der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Körper</a:t>
            </a:r>
            <a:r>
              <a:rPr lang="en-US" sz="4400" b="1" dirty="0" smtClean="0">
                <a:solidFill>
                  <a:schemeClr val="tx1"/>
                </a:solidFill>
              </a:rPr>
              <a:t>		</a:t>
            </a:r>
            <a:r>
              <a:rPr lang="ru-RU" sz="4400" b="1" dirty="0" smtClean="0">
                <a:solidFill>
                  <a:schemeClr val="tx1"/>
                </a:solidFill>
              </a:rPr>
              <a:t>	</a:t>
            </a:r>
            <a:r>
              <a:rPr lang="ru-RU" sz="4400" b="1" dirty="0" smtClean="0">
                <a:solidFill>
                  <a:srgbClr val="0070C0"/>
                </a:solidFill>
              </a:rPr>
              <a:t>руки</a:t>
            </a:r>
            <a:endParaRPr lang="en-US" sz="4400" b="1" dirty="0" smtClean="0">
              <a:solidFill>
                <a:srgbClr val="0070C0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b="1" dirty="0" smtClean="0">
                <a:solidFill>
                  <a:schemeClr val="tx1"/>
                </a:solidFill>
              </a:rPr>
              <a:t> die </a:t>
            </a:r>
            <a:r>
              <a:rPr lang="en-US" sz="4400" b="1" dirty="0" err="1" smtClean="0">
                <a:solidFill>
                  <a:schemeClr val="tx1"/>
                </a:solidFill>
              </a:rPr>
              <a:t>Füße</a:t>
            </a:r>
            <a:r>
              <a:rPr lang="ru-RU" sz="4400" b="1" dirty="0" smtClean="0">
                <a:solidFill>
                  <a:schemeClr val="tx1"/>
                </a:solidFill>
              </a:rPr>
              <a:t>			</a:t>
            </a:r>
            <a:r>
              <a:rPr lang="ru-RU" sz="4400" b="1" dirty="0" smtClean="0">
                <a:solidFill>
                  <a:srgbClr val="0070C0"/>
                </a:solidFill>
              </a:rPr>
              <a:t>ноги (ступни)</a:t>
            </a:r>
            <a:endParaRPr lang="en-US" sz="4400" b="1" dirty="0" smtClean="0">
              <a:solidFill>
                <a:srgbClr val="0070C0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b="1" dirty="0" smtClean="0">
                <a:solidFill>
                  <a:schemeClr val="tx1"/>
                </a:solidFill>
              </a:rPr>
              <a:t> die </a:t>
            </a:r>
            <a:r>
              <a:rPr lang="en-US" sz="4400" b="1" dirty="0" err="1" smtClean="0">
                <a:solidFill>
                  <a:schemeClr val="tx1"/>
                </a:solidFill>
              </a:rPr>
              <a:t>Arme</a:t>
            </a:r>
            <a:r>
              <a:rPr lang="ru-RU" sz="4400" b="1" dirty="0" smtClean="0">
                <a:solidFill>
                  <a:schemeClr val="tx1"/>
                </a:solidFill>
              </a:rPr>
              <a:t>		</a:t>
            </a:r>
            <a:r>
              <a:rPr lang="ru-RU" sz="4400" b="1" dirty="0" smtClean="0">
                <a:solidFill>
                  <a:srgbClr val="0070C0"/>
                </a:solidFill>
              </a:rPr>
              <a:t>	колени</a:t>
            </a:r>
            <a:endParaRPr lang="en-US" sz="4400" b="1" dirty="0" smtClean="0">
              <a:solidFill>
                <a:srgbClr val="0070C0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b="1" dirty="0" smtClean="0">
                <a:solidFill>
                  <a:schemeClr val="tx1"/>
                </a:solidFill>
              </a:rPr>
              <a:t> die </a:t>
            </a:r>
            <a:r>
              <a:rPr lang="en-US" sz="4400" b="1" dirty="0" err="1" smtClean="0">
                <a:solidFill>
                  <a:schemeClr val="tx1"/>
                </a:solidFill>
              </a:rPr>
              <a:t>Beine</a:t>
            </a:r>
            <a:r>
              <a:rPr lang="ru-RU" sz="4400" b="1" dirty="0" smtClean="0">
                <a:solidFill>
                  <a:schemeClr val="tx1"/>
                </a:solidFill>
              </a:rPr>
              <a:t>		</a:t>
            </a:r>
            <a:r>
              <a:rPr lang="ru-RU" sz="4400" b="1" dirty="0" smtClean="0">
                <a:solidFill>
                  <a:srgbClr val="0070C0"/>
                </a:solidFill>
              </a:rPr>
              <a:t>	тело</a:t>
            </a:r>
            <a:endParaRPr lang="en-US" sz="4400" b="1" dirty="0" smtClean="0">
              <a:solidFill>
                <a:srgbClr val="0070C0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b="1" dirty="0" smtClean="0">
                <a:solidFill>
                  <a:schemeClr val="tx1"/>
                </a:solidFill>
              </a:rPr>
              <a:t> die </a:t>
            </a:r>
            <a:r>
              <a:rPr lang="en-US" sz="4400" b="1" dirty="0" err="1" smtClean="0">
                <a:solidFill>
                  <a:schemeClr val="tx1"/>
                </a:solidFill>
              </a:rPr>
              <a:t>Hände</a:t>
            </a:r>
            <a:r>
              <a:rPr lang="ru-RU" sz="4400" b="1" dirty="0" smtClean="0">
                <a:solidFill>
                  <a:schemeClr val="tx1"/>
                </a:solidFill>
              </a:rPr>
              <a:t>		</a:t>
            </a:r>
            <a:r>
              <a:rPr lang="ru-RU" sz="4400" b="1" dirty="0" smtClean="0">
                <a:solidFill>
                  <a:srgbClr val="0070C0"/>
                </a:solidFill>
              </a:rPr>
              <a:t>	ноги</a:t>
            </a:r>
            <a:endParaRPr lang="en-US" sz="4400" b="1" dirty="0" smtClean="0">
              <a:solidFill>
                <a:srgbClr val="0070C0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der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Bauch</a:t>
            </a:r>
            <a:r>
              <a:rPr lang="ru-RU" sz="4400" b="1" dirty="0" smtClean="0">
                <a:solidFill>
                  <a:schemeClr val="tx1"/>
                </a:solidFill>
              </a:rPr>
              <a:t>			</a:t>
            </a:r>
            <a:r>
              <a:rPr lang="ru-RU" sz="4400" b="1" dirty="0" smtClean="0">
                <a:solidFill>
                  <a:srgbClr val="0070C0"/>
                </a:solidFill>
              </a:rPr>
              <a:t>живот</a:t>
            </a:r>
            <a:endParaRPr lang="ru-RU" sz="4400" b="1" dirty="0" smtClean="0">
              <a:solidFill>
                <a:schemeClr val="tx1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</a:rPr>
              <a:t>d</a:t>
            </a:r>
            <a:r>
              <a:rPr lang="ru-RU" sz="4400" b="1" dirty="0" smtClean="0">
                <a:solidFill>
                  <a:schemeClr val="tx1"/>
                </a:solidFill>
              </a:rPr>
              <a:t>а</a:t>
            </a:r>
            <a:r>
              <a:rPr lang="en-US" sz="4400" b="1" dirty="0" smtClean="0">
                <a:solidFill>
                  <a:schemeClr val="tx1"/>
                </a:solidFill>
              </a:rPr>
              <a:t>s </a:t>
            </a:r>
            <a:r>
              <a:rPr lang="en-US" sz="4400" b="1" dirty="0" err="1" smtClean="0">
                <a:solidFill>
                  <a:schemeClr val="tx1"/>
                </a:solidFill>
              </a:rPr>
              <a:t>Knie</a:t>
            </a:r>
            <a:r>
              <a:rPr lang="en-US" sz="4400" b="1" dirty="0" smtClean="0">
                <a:solidFill>
                  <a:schemeClr val="tx1"/>
                </a:solidFill>
              </a:rPr>
              <a:t>			</a:t>
            </a:r>
            <a:r>
              <a:rPr lang="ru-RU" sz="4400" b="1" dirty="0" smtClean="0">
                <a:solidFill>
                  <a:srgbClr val="0070C0"/>
                </a:solidFill>
              </a:rPr>
              <a:t>руки(кисти)</a:t>
            </a:r>
            <a:r>
              <a:rPr lang="ru-RU" sz="4400" b="1" dirty="0" smtClean="0">
                <a:solidFill>
                  <a:schemeClr val="tx1"/>
                </a:solidFill>
              </a:rPr>
              <a:t>			</a:t>
            </a:r>
            <a:endParaRPr lang="en-US" sz="4400" b="1" dirty="0" smtClean="0">
              <a:solidFill>
                <a:srgbClr val="0070C0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4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6200000" flipH="1">
            <a:off x="3178969" y="1321594"/>
            <a:ext cx="2286000" cy="16430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857500" y="1571625"/>
            <a:ext cx="2286000" cy="1444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857500" y="1000125"/>
            <a:ext cx="2286000" cy="1214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928938" y="3643313"/>
            <a:ext cx="2286000" cy="14287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143250" y="4357688"/>
            <a:ext cx="2000250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 flipH="1" flipV="1">
            <a:off x="2536032" y="2536031"/>
            <a:ext cx="2857500" cy="22145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857500" y="2928938"/>
            <a:ext cx="2286000" cy="6429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4" descr="065_Pnt_JuiceDr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533400"/>
            <a:ext cx="2130425" cy="2643188"/>
          </a:xfrm>
        </p:spPr>
      </p:pic>
      <p:pic>
        <p:nvPicPr>
          <p:cNvPr id="24589" name="Picture 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357938" y="609600"/>
            <a:ext cx="2460625" cy="2871788"/>
          </a:xfrm>
        </p:spPr>
      </p:pic>
      <p:pic>
        <p:nvPicPr>
          <p:cNvPr id="24590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609600"/>
            <a:ext cx="21812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7"/>
          <p:cNvSpPr>
            <a:spLocks noGrp="1" noChangeArrowheads="1"/>
          </p:cNvSpPr>
          <p:nvPr>
            <p:ph type="title" sz="quarter"/>
          </p:nvPr>
        </p:nvSpPr>
        <p:spPr>
          <a:xfrm>
            <a:off x="533400" y="-304800"/>
            <a:ext cx="8229600" cy="1143000"/>
          </a:xfrm>
        </p:spPr>
        <p:txBody>
          <a:bodyPr/>
          <a:lstStyle/>
          <a:p>
            <a:r>
              <a:rPr lang="de-DE" b="1" smtClean="0">
                <a:solidFill>
                  <a:srgbClr val="660066"/>
                </a:solidFill>
              </a:rPr>
              <a:t>Wie können die Haare sein</a:t>
            </a:r>
            <a:r>
              <a:rPr lang="ru-RU" b="1" smtClean="0">
                <a:solidFill>
                  <a:srgbClr val="660066"/>
                </a:solidFill>
              </a:rPr>
              <a:t>?</a:t>
            </a:r>
            <a:r>
              <a:rPr lang="de-DE" smtClean="0"/>
              <a:t> </a:t>
            </a:r>
            <a:endParaRPr lang="ru-RU" smtClean="0"/>
          </a:p>
        </p:txBody>
      </p:sp>
      <p:pic>
        <p:nvPicPr>
          <p:cNvPr id="24591" name="Picture 1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/>
          <a:srcRect/>
          <a:stretch>
            <a:fillRect/>
          </a:stretch>
        </p:blipFill>
        <p:spPr>
          <a:xfrm>
            <a:off x="152400" y="3657600"/>
            <a:ext cx="3124200" cy="3011488"/>
          </a:xfrm>
        </p:spPr>
      </p:pic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3886200" y="32766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4D4D4D"/>
                </a:solidFill>
                <a:latin typeface="Calibri" pitchFamily="34" charset="0"/>
              </a:rPr>
              <a:t>( dunkel)</a:t>
            </a:r>
            <a:endParaRPr lang="ru-RU">
              <a:solidFill>
                <a:srgbClr val="4D4D4D"/>
              </a:solidFill>
              <a:latin typeface="Calibri" pitchFamily="34" charset="0"/>
            </a:endParaRPr>
          </a:p>
        </p:txBody>
      </p:sp>
      <p:pic>
        <p:nvPicPr>
          <p:cNvPr id="24593" name="Picture 17" descr="Безымянный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/>
          <a:srcRect/>
          <a:stretch>
            <a:fillRect/>
          </a:stretch>
        </p:blipFill>
        <p:spPr>
          <a:xfrm>
            <a:off x="4191000" y="3810000"/>
            <a:ext cx="1752600" cy="2286000"/>
          </a:xfrm>
        </p:spPr>
      </p:pic>
      <p:pic>
        <p:nvPicPr>
          <p:cNvPr id="24594" name="Picture 18" descr="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29400" y="3810000"/>
            <a:ext cx="21161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7315200" y="34290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4D4D4D"/>
                </a:solidFill>
                <a:latin typeface="Calibri" pitchFamily="34" charset="0"/>
              </a:rPr>
              <a:t>(hell)</a:t>
            </a:r>
            <a:endParaRPr lang="ru-RU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4800600" y="6172200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4D4D4D"/>
                </a:solidFill>
                <a:latin typeface="Calibri" pitchFamily="34" charset="0"/>
              </a:rPr>
              <a:t>lang</a:t>
            </a:r>
            <a:endParaRPr lang="ru-RU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7299325" y="6208713"/>
            <a:ext cx="61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4D4D4D"/>
                </a:solidFill>
                <a:latin typeface="Calibri" pitchFamily="34" charset="0"/>
              </a:rPr>
              <a:t>kurz</a:t>
            </a:r>
            <a:endParaRPr lang="ru-RU">
              <a:solidFill>
                <a:srgbClr val="4D4D4D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2" grpId="0"/>
      <p:bldP spid="24596" grpId="0"/>
      <p:bldP spid="24598" grpId="0"/>
      <p:bldP spid="245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5" descr="065_Pnt_JuiceDr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 b="1" smtClean="0">
                <a:solidFill>
                  <a:srgbClr val="660066"/>
                </a:solidFill>
              </a:rPr>
              <a:t>Wie können die Augen sein</a:t>
            </a:r>
            <a:r>
              <a:rPr lang="ru-RU" b="1" smtClean="0">
                <a:solidFill>
                  <a:srgbClr val="660066"/>
                </a:solidFill>
              </a:rPr>
              <a:t>?</a:t>
            </a:r>
          </a:p>
        </p:txBody>
      </p:sp>
      <p:pic>
        <p:nvPicPr>
          <p:cNvPr id="27656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1447800"/>
            <a:ext cx="2667000" cy="879475"/>
          </a:xfrm>
        </p:spPr>
      </p:pic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914400" y="2362200"/>
            <a:ext cx="115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>
                <a:solidFill>
                  <a:srgbClr val="0000CC"/>
                </a:solidFill>
                <a:latin typeface="Calibri" pitchFamily="34" charset="0"/>
              </a:rPr>
              <a:t>blau</a:t>
            </a:r>
            <a:endParaRPr lang="ru-RU" sz="2400" b="1">
              <a:solidFill>
                <a:srgbClr val="0000CC"/>
              </a:solidFill>
              <a:latin typeface="Calibri" pitchFamily="34" charset="0"/>
            </a:endParaRPr>
          </a:p>
        </p:txBody>
      </p:sp>
      <p:pic>
        <p:nvPicPr>
          <p:cNvPr id="27659" name="Picture 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124200" y="1524000"/>
            <a:ext cx="2743200" cy="809625"/>
          </a:xfrm>
        </p:spPr>
      </p:pic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4038600" y="2362200"/>
            <a:ext cx="1030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996633"/>
                </a:solidFill>
                <a:latin typeface="Calibri" pitchFamily="34" charset="0"/>
              </a:rPr>
              <a:t>braun</a:t>
            </a:r>
            <a:endParaRPr lang="ru-RU" sz="2400" b="1">
              <a:solidFill>
                <a:srgbClr val="996633"/>
              </a:solidFill>
              <a:latin typeface="Calibri" pitchFamily="34" charset="0"/>
            </a:endParaRPr>
          </a:p>
        </p:txBody>
      </p:sp>
      <p:pic>
        <p:nvPicPr>
          <p:cNvPr id="27661" name="Picture 1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6400800" y="1447800"/>
            <a:ext cx="2362200" cy="715963"/>
          </a:xfrm>
        </p:spPr>
      </p:pic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7451725" y="2249488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>
                <a:solidFill>
                  <a:schemeClr val="bg2"/>
                </a:solidFill>
                <a:latin typeface="Calibri" pitchFamily="34" charset="0"/>
              </a:rPr>
              <a:t>grau</a:t>
            </a:r>
            <a:endParaRPr lang="ru-RU" sz="2400" b="1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27663" name="Picture 1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/>
          <a:srcRect/>
          <a:stretch>
            <a:fillRect/>
          </a:stretch>
        </p:blipFill>
        <p:spPr>
          <a:xfrm>
            <a:off x="533400" y="3200400"/>
            <a:ext cx="2362200" cy="1285875"/>
          </a:xfrm>
        </p:spPr>
      </p:pic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1355725" y="4535488"/>
            <a:ext cx="86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>
                <a:solidFill>
                  <a:srgbClr val="008000"/>
                </a:solidFill>
                <a:latin typeface="Calibri" pitchFamily="34" charset="0"/>
              </a:rPr>
              <a:t>grün</a:t>
            </a:r>
            <a:endParaRPr lang="ru-RU" sz="2400" b="1">
              <a:solidFill>
                <a:srgbClr val="008000"/>
              </a:solidFill>
              <a:latin typeface="Calibri" pitchFamily="34" charset="0"/>
            </a:endParaRPr>
          </a:p>
        </p:txBody>
      </p:sp>
      <p:pic>
        <p:nvPicPr>
          <p:cNvPr id="27665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3352800"/>
            <a:ext cx="24765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4403725" y="4383088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>
                <a:latin typeface="Calibri" pitchFamily="34" charset="0"/>
              </a:rPr>
              <a:t>klein</a:t>
            </a:r>
            <a:endParaRPr lang="ru-RU" sz="2400" b="1">
              <a:latin typeface="Calibri" pitchFamily="34" charset="0"/>
            </a:endParaRPr>
          </a:p>
        </p:txBody>
      </p:sp>
      <p:pic>
        <p:nvPicPr>
          <p:cNvPr id="27667" name="Picture 1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57900" y="2819400"/>
            <a:ext cx="30861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7086600" y="4343400"/>
            <a:ext cx="86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>
                <a:latin typeface="Calibri" pitchFamily="34" charset="0"/>
              </a:rPr>
              <a:t>groß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974725" y="5526088"/>
            <a:ext cx="708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>
                <a:latin typeface="Calibri" pitchFamily="34" charset="0"/>
              </a:rPr>
              <a:t>hell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2133600" y="5562600"/>
            <a:ext cx="116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>
                <a:latin typeface="Calibri" pitchFamily="34" charset="0"/>
              </a:rPr>
              <a:t>dunkel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4038600" y="5486400"/>
            <a:ext cx="995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>
                <a:latin typeface="Calibri" pitchFamily="34" charset="0"/>
              </a:rPr>
              <a:t>lustig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5638800" y="5486400"/>
            <a:ext cx="114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>
                <a:latin typeface="Calibri" pitchFamily="34" charset="0"/>
              </a:rPr>
              <a:t>traurig</a:t>
            </a:r>
            <a:endParaRPr lang="ru-RU" sz="2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/>
      <p:bldP spid="27660" grpId="0"/>
      <p:bldP spid="27662" grpId="0"/>
      <p:bldP spid="27664" grpId="0"/>
      <p:bldP spid="27666" grpId="0"/>
      <p:bldP spid="27668" grpId="0"/>
      <p:bldP spid="27669" grpId="0"/>
      <p:bldP spid="27670" grpId="0"/>
      <p:bldP spid="27671" grpId="0"/>
      <p:bldP spid="2767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182</Words>
  <PresentationFormat>Экран (4:3)</PresentationFormat>
  <Paragraphs>76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Das Äußere eines  Menschen</vt:lpstr>
      <vt:lpstr>Слайд 2</vt:lpstr>
      <vt:lpstr>Punkt, Punkt…</vt:lpstr>
      <vt:lpstr>Слайд 4</vt:lpstr>
      <vt:lpstr>Was passt zusammen?</vt:lpstr>
      <vt:lpstr>Слайд 6</vt:lpstr>
      <vt:lpstr>Wie können die Haare sein? </vt:lpstr>
      <vt:lpstr>Wie können die Augen sein?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Äußere eines  Menschen</dc:title>
  <cp:lastModifiedBy>User</cp:lastModifiedBy>
  <cp:revision>4</cp:revision>
  <dcterms:modified xsi:type="dcterms:W3CDTF">2012-01-19T11:50:29Z</dcterms:modified>
</cp:coreProperties>
</file>