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0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A19502-240B-4577-BD9B-D92854CCF566}" type="datetimeFigureOut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02BECB-0CA4-4A64-ADA5-503953F01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1BFB-510A-49F4-B1B9-0FAE86CAEF5C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44CB-13ED-4A03-A54D-38C08C5A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355A-56F2-40F4-9552-937A74F01977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5CE5-7A51-46DA-A957-5A6033E6A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7AAD-E38C-4C8F-8923-8A78F9B10FDD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8900-A3C5-4B3B-B916-0F96FB18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F95A-BC98-47E5-BDEE-A0E4D09758F8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4F9F-B047-40B0-A605-701A5FAA2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9C272-0114-42AB-AC06-766350F5C543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67AF-F1A5-4F9F-AD1B-716164308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57A4-6B78-45D0-9F64-14E2FD95FB3F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8F1C-D50B-408B-9CBA-B89C3F572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B0385-984A-4658-B4B6-6062DD047C2C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2F7BA-9F81-4E99-9940-5A1F32A3D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E343-83D4-4ED1-AD06-C5CD70F83CC2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105E-358C-4850-8B9D-D94A73347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61F2-A488-46F9-AC5F-633EDF3B7DC5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6B75-2FB3-4998-96AC-5B379E950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2EB4-3CC9-49EE-BB6A-43BA038A9034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DFC6-F443-468A-AA39-069CF865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A283-EE66-471C-A293-F29ADFE3164E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3869-0613-4DE8-A2F7-3D66C1D34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36FB8-000D-486F-9F96-ED2AF2D63D1A}" type="datetime1">
              <a:rPr lang="ru-RU"/>
              <a:pPr>
                <a:defRPr/>
              </a:pPr>
              <a:t>19.04.2012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F6D637-C3A8-4AF1-A75A-F8B3F2928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9" r:id="rId2"/>
    <p:sldLayoutId id="2147483696" r:id="rId3"/>
    <p:sldLayoutId id="2147483690" r:id="rId4"/>
    <p:sldLayoutId id="2147483697" r:id="rId5"/>
    <p:sldLayoutId id="2147483691" r:id="rId6"/>
    <p:sldLayoutId id="2147483692" r:id="rId7"/>
    <p:sldLayoutId id="2147483698" r:id="rId8"/>
    <p:sldLayoutId id="2147483699" r:id="rId9"/>
    <p:sldLayoutId id="2147483693" r:id="rId10"/>
    <p:sldLayoutId id="2147483694" r:id="rId11"/>
  </p:sldLayoutIdLst>
  <p:transition spd="med"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onstantia" pitchFamily="18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a96q@yandex.ru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rabey2009@yandex.ru" TargetMode="External"/><Relationship Id="rId4" Type="http://schemas.openxmlformats.org/officeDocument/2006/relationships/hyperlink" Target="mailto:marina95p@yandex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10241737085.jp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2960000"/>
          </a:gradFill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6480048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smtClean="0">
                <a:solidFill>
                  <a:schemeClr val="bg2">
                    <a:lumMod val="10000"/>
                  </a:schemeClr>
                </a:solidFill>
                <a:latin typeface="Kristen ITC" pitchFamily="66" charset="0"/>
              </a:rPr>
              <a:t>Computer</a:t>
            </a:r>
            <a:r>
              <a:rPr lang="ru-RU" sz="3200" smtClean="0">
                <a:solidFill>
                  <a:schemeClr val="bg2">
                    <a:lumMod val="10000"/>
                  </a:schemeClr>
                </a:solidFill>
                <a:latin typeface="Kristen ITC" pitchFamily="66" charset="0"/>
              </a:rPr>
              <a:t> </a:t>
            </a:r>
            <a:r>
              <a:rPr sz="3200" smtClean="0">
                <a:solidFill>
                  <a:schemeClr val="bg2">
                    <a:lumMod val="10000"/>
                  </a:schemeClr>
                </a:solidFill>
                <a:latin typeface="Kristen ITC" pitchFamily="66" charset="0"/>
              </a:rPr>
              <a:t> as a modern means of communication</a:t>
            </a:r>
            <a:endParaRPr lang="ru-RU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63" y="2571750"/>
            <a:ext cx="45720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 With the help of computers the Internet has entered into our life. It became an integral part of a life of each person. Now people cannot live without checking of mail and visiting their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favourite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 sites.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71500" y="5643563"/>
            <a:ext cx="2214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Constantia" pitchFamily="18" charset="0"/>
                <a:cs typeface="Andalus" pitchFamily="18" charset="-78"/>
              </a:rPr>
              <a:t>Учитель английского языка Яньшина А.А.</a:t>
            </a:r>
          </a:p>
          <a:p>
            <a:r>
              <a:rPr lang="ru-RU" sz="1100" b="1">
                <a:latin typeface="Constantia" pitchFamily="18" charset="0"/>
                <a:cs typeface="Andalus" pitchFamily="18" charset="-78"/>
              </a:rPr>
              <a:t>Учитель информатики Комкова Г.В.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30963-179B-4A0D-85F8-99EFF49C8D5E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/>
          <a:lstStyle/>
          <a:p>
            <a:r>
              <a:rPr lang="en-US" smtClean="0"/>
              <a:t>Writing an e-mail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/>
              <a:t> Write an e-mail message to 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en-US" sz="2400" smtClean="0"/>
              <a:t>your classmates.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Their addresses:</a:t>
            </a:r>
            <a:endParaRPr lang="ru-RU" sz="2400" smtClean="0"/>
          </a:p>
          <a:p>
            <a:pPr>
              <a:buFont typeface="Wingdings 2" pitchFamily="18" charset="2"/>
              <a:buNone/>
            </a:pPr>
            <a:r>
              <a:rPr lang="en-US" sz="2400" smtClean="0">
                <a:hlinkClick r:id="rId3"/>
              </a:rPr>
              <a:t>ta96q@yandex.ru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r>
              <a:rPr lang="en-US" sz="2400" smtClean="0">
                <a:hlinkClick r:id="rId4"/>
              </a:rPr>
              <a:t>marina95p@yandex.ru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r>
              <a:rPr lang="en-US" sz="2400" smtClean="0">
                <a:hlinkClick r:id="rId5"/>
              </a:rPr>
              <a:t>karabey2009@yandex.ru</a:t>
            </a:r>
            <a:endParaRPr lang="en-US" sz="2400" smtClean="0"/>
          </a:p>
          <a:p>
            <a:pPr>
              <a:buFont typeface="Wingdings 2" pitchFamily="18" charset="2"/>
              <a:buNone/>
            </a:pPr>
            <a:endParaRPr lang="en-US" sz="2400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73822-52DC-4773-860C-DBB50A78548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Rounding off</a:t>
            </a: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Open Paint and draw a face according to your mood: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“OK”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“Bad”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“Good”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“So-so” </a:t>
            </a:r>
            <a:endParaRPr lang="ru-RU" smtClean="0"/>
          </a:p>
        </p:txBody>
      </p:sp>
      <p:pic>
        <p:nvPicPr>
          <p:cNvPr id="17412" name="Рисунок 3" descr="CAS8PO1TCA7W0DP1CAAA2FHKCAC3N78YCAEQPYHRCAWKYBXACAU8PNZXCAYRE75CCAVTCD1UCA2QWJ40CA5GMZXZCA1N7IV2CAHU0J97CAH4S4E0CAL48L9VCAXZQZCFCAET95ZICAJYUU6XCA1QLWD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571750"/>
            <a:ext cx="9826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CAJRD5GWCAIH4S9ACAZ4H6N6CAEKBN66CAX18KJ1CAGG37ENCAKYVOFSCAJK3U00CADPDZPECAOPEG4QCAMKGVVSCAHKCX3FCAFHB4MXCAXZDKJ4CABN9TGQCA0BKN2JCA2KZMJYCA02LAQCCAF3EVV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3571875"/>
            <a:ext cx="60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happy-face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4071938"/>
            <a:ext cx="6762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CAG28P2NCAUVOWEACA0I3NOBCAZITBPQCAERB5DICA4QK9D1CAKIRB5KCAKHK6RSCAZTY0I5CAPC0K9HCAKVMIGOCA0DI88UCAWBY2S1CAZTHBZGCAY6CG30CADO2E1OCAX1Z0PXCAOSZIUSCA5G7K8V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5286375"/>
            <a:ext cx="9286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2EA6B-1C9C-424D-810C-B1285F6926ED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You can learn some more information in these books: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Matrix. Kathy </a:t>
            </a:r>
            <a:r>
              <a:rPr lang="en-US" b="1" i="1" dirty="0" err="1" smtClean="0"/>
              <a:t>Gude</a:t>
            </a:r>
            <a:r>
              <a:rPr lang="en-US" b="1" i="1" dirty="0" smtClean="0"/>
              <a:t>, Michael Duckworth. Oxford University Press.-2002.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 smtClean="0"/>
              <a:t>Business Basics. David Grant and Robert </a:t>
            </a:r>
            <a:r>
              <a:rPr lang="en-US" b="1" i="1" dirty="0" err="1" smtClean="0"/>
              <a:t>McLarty</a:t>
            </a:r>
            <a:r>
              <a:rPr lang="en-US" b="1" i="1" dirty="0" smtClean="0"/>
              <a:t>. Oxford University Press.-2003.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“</a:t>
            </a:r>
            <a:r>
              <a:rPr lang="en-US" b="1" i="1" dirty="0" smtClean="0"/>
              <a:t>Enjoy English</a:t>
            </a:r>
            <a:r>
              <a:rPr lang="ru-RU" b="1" i="1" dirty="0" smtClean="0"/>
              <a:t>” </a:t>
            </a:r>
            <a:r>
              <a:rPr lang="en-US" b="1" i="1" dirty="0" smtClean="0"/>
              <a:t>10 </a:t>
            </a:r>
            <a:r>
              <a:rPr lang="ru-RU" b="1" i="1" dirty="0" smtClean="0"/>
              <a:t>класс. М.З. </a:t>
            </a:r>
            <a:r>
              <a:rPr lang="ru-RU" b="1" i="1" dirty="0" err="1" smtClean="0"/>
              <a:t>Биболетова</a:t>
            </a:r>
            <a:r>
              <a:rPr lang="ru-RU" b="1" i="1" dirty="0" smtClean="0"/>
              <a:t> .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/>
              <a:t>Универсальные материалы для подготовки учащихся к ЕГЭ по английскому языку. «Интеллект-центр»-2010.</a:t>
            </a: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83771-03BE-47A0-BFB7-B1E34EF0FF37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accent4">
                    <a:lumMod val="50000"/>
                  </a:schemeClr>
                </a:solidFill>
                <a:latin typeface="Brush Script MT" pitchFamily="66" charset="0"/>
              </a:rPr>
              <a:t>Dialogue vocabulary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In my opinion…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Oh, I see!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never thought about it that way before.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I’m afraid I can’t agree…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don’t agree that…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May I have a word?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Excuse me for interrupting…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What do you think about it?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To my mind…</a:t>
            </a:r>
          </a:p>
          <a:p>
            <a:r>
              <a:rPr lang="en-US" sz="27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I feel strongly against it</a:t>
            </a:r>
            <a:r>
              <a:rPr lang="en-US" sz="2800" b="1" smtClean="0">
                <a:solidFill>
                  <a:schemeClr val="tx2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endParaRPr lang="ru-RU" sz="2800" b="1" smtClean="0">
              <a:cs typeface="Arabic Typesetting" pitchFamily="66" charset="-78"/>
            </a:endParaRPr>
          </a:p>
        </p:txBody>
      </p:sp>
      <p:pic>
        <p:nvPicPr>
          <p:cNvPr id="8196" name="Рисунок 3" descr="090a05791c3b3087f00a8117f91f7d25.jpg"/>
          <p:cNvPicPr>
            <a:picLocks noChangeAspect="1"/>
          </p:cNvPicPr>
          <p:nvPr/>
        </p:nvPicPr>
        <p:blipFill>
          <a:blip r:embed="rId2" cstate="print"/>
          <a:srcRect l="5769" t="3648" r="4807" b="5154"/>
          <a:stretch>
            <a:fillRect/>
          </a:stretch>
        </p:blipFill>
        <p:spPr bwMode="auto">
          <a:xfrm>
            <a:off x="5715000" y="1714500"/>
            <a:ext cx="221456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AF134-2530-4824-BE5D-B8DA619E71AC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40000"/>
                <a:satMod val="150000"/>
              </a:schemeClr>
            </a:gs>
            <a:gs pos="30000">
              <a:schemeClr val="bg1">
                <a:shade val="60000"/>
                <a:satMod val="150000"/>
              </a:schemeClr>
            </a:gs>
            <a:gs pos="100000">
              <a:schemeClr val="bg1">
                <a:tint val="83000"/>
                <a:satMod val="2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Gabriola" pitchFamily="82" charset="0"/>
              </a:rPr>
              <a:t>Listen to four people speaking about the role of computers in their lives and decide whether these statements are true (T) or false (F) .</a:t>
            </a:r>
            <a:endParaRPr lang="ru-RU" sz="2800" smtClean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+mj-lt"/>
                <a:cs typeface="Estrangelo Edessa" pitchFamily="66" charset="0"/>
              </a:rPr>
              <a:t>A 1. Her job is to assess and repair computers.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+mj-lt"/>
                <a:cs typeface="Estrangelo Edessa" pitchFamily="66" charset="0"/>
              </a:rPr>
              <a:t> </a:t>
            </a:r>
            <a:r>
              <a:rPr lang="en-US" sz="2400" dirty="0" smtClean="0">
                <a:latin typeface="+mj-lt"/>
                <a:cs typeface="Estrangelo Edessa" pitchFamily="66" charset="0"/>
              </a:rPr>
              <a:t>       2. She often wonders how people managed without computers.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+mj-lt"/>
                <a:cs typeface="Estrangelo Edessa" pitchFamily="66" charset="0"/>
              </a:rPr>
              <a:t>B 1. He uses the computer every day.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+mj-lt"/>
                <a:cs typeface="Estrangelo Edessa" pitchFamily="66" charset="0"/>
              </a:rPr>
              <a:t> </a:t>
            </a:r>
            <a:r>
              <a:rPr lang="en-US" sz="2400" dirty="0" smtClean="0">
                <a:latin typeface="+mj-lt"/>
                <a:cs typeface="Estrangelo Edessa" pitchFamily="66" charset="0"/>
              </a:rPr>
              <a:t>       2. He never writes to his relatives.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+mj-lt"/>
                <a:cs typeface="Estrangelo Edessa" pitchFamily="66" charset="0"/>
              </a:rPr>
              <a:t>C 1. She believes that life would be easiest without computers.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+mj-lt"/>
                <a:cs typeface="Estrangelo Edessa" pitchFamily="66" charset="0"/>
              </a:rPr>
              <a:t> </a:t>
            </a:r>
            <a:r>
              <a:rPr lang="en-US" sz="2400" dirty="0" smtClean="0">
                <a:latin typeface="+mj-lt"/>
                <a:cs typeface="Estrangelo Edessa" pitchFamily="66" charset="0"/>
              </a:rPr>
              <a:t>        2. She knows that there are many people who don’t use computers.    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latin typeface="+mj-lt"/>
                <a:cs typeface="Estrangelo Edessa" pitchFamily="66" charset="0"/>
              </a:rPr>
              <a:t>D 1. He is worried that people depend on computers too much.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latin typeface="+mj-lt"/>
                <a:cs typeface="Estrangelo Edessa" pitchFamily="66" charset="0"/>
              </a:rPr>
              <a:t> </a:t>
            </a:r>
            <a:r>
              <a:rPr lang="en-US" sz="2400" dirty="0" smtClean="0">
                <a:latin typeface="+mj-lt"/>
                <a:cs typeface="Estrangelo Edessa" pitchFamily="66" charset="0"/>
              </a:rPr>
              <a:t>        2. </a:t>
            </a:r>
            <a:r>
              <a:rPr lang="en-US" sz="2400" dirty="0">
                <a:latin typeface="+mj-lt"/>
                <a:cs typeface="Estrangelo Edessa" pitchFamily="66" charset="0"/>
              </a:rPr>
              <a:t>H</a:t>
            </a:r>
            <a:r>
              <a:rPr lang="en-US" sz="2400" dirty="0" smtClean="0">
                <a:latin typeface="+mj-lt"/>
                <a:cs typeface="Estrangelo Edessa" pitchFamily="66" charset="0"/>
              </a:rPr>
              <a:t>e thinks that computers can help people develop their skills.              </a:t>
            </a:r>
            <a:r>
              <a:rPr lang="en-US" sz="2800" dirty="0" smtClean="0">
                <a:latin typeface="+mj-lt"/>
              </a:rPr>
              <a:t>              </a:t>
            </a:r>
            <a:endParaRPr lang="ru-RU" sz="28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A8665-9229-4AA4-8DC6-76424BCFB840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0070C0"/>
                </a:solidFill>
                <a:latin typeface="Algerian" pitchFamily="82" charset="0"/>
              </a:rPr>
              <a:t>Pair work</a:t>
            </a: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  <a:r>
              <a:rPr lang="en-US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Work in pairs. Discuss the following questions and report the results back to the class.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How is your life dependent on technology?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Do you think people depend on computers too much?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What do you think the world would be like without computers?</a:t>
            </a:r>
          </a:p>
          <a:p>
            <a:pPr marL="420624" indent="-384048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5EE51-A33D-417E-A351-9E9D72B9A51B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7030A0"/>
                </a:solidFill>
                <a:latin typeface="Algerian" pitchFamily="82" charset="0"/>
              </a:rPr>
              <a:t>Label the picture</a:t>
            </a:r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1800" b="1" smtClean="0">
                <a:solidFill>
                  <a:srgbClr val="0070C0"/>
                </a:solidFill>
                <a:latin typeface="Bradley Hand ITC" pitchFamily="66" charset="0"/>
              </a:rPr>
              <a:t>Keyboard, scanner, printer, socket, central unit, mouse mat, screen, mouse</a:t>
            </a:r>
          </a:p>
          <a:p>
            <a:pPr>
              <a:buFont typeface="Wingdings 2" pitchFamily="18" charset="2"/>
              <a:buNone/>
            </a:pPr>
            <a:endParaRPr lang="ru-RU" sz="1800" b="1" smtClean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 bwMode="auto">
          <a:xfrm>
            <a:off x="214313" y="2071688"/>
            <a:ext cx="6991350" cy="3454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714500" y="2582863"/>
            <a:ext cx="7143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1.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714500" y="5083175"/>
            <a:ext cx="10715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2.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714625" y="4154488"/>
            <a:ext cx="7858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3.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714750" y="2868613"/>
            <a:ext cx="8572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4.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3" name="TextBox 10"/>
          <p:cNvSpPr txBox="1">
            <a:spLocks noChangeArrowheads="1"/>
          </p:cNvSpPr>
          <p:nvPr/>
        </p:nvSpPr>
        <p:spPr bwMode="auto">
          <a:xfrm>
            <a:off x="4357688" y="4654550"/>
            <a:ext cx="8572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5.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5857875" y="2511425"/>
            <a:ext cx="85725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6.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5643563" y="4154488"/>
            <a:ext cx="7143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7.</a:t>
            </a:r>
            <a:endParaRPr lang="ru-RU">
              <a:latin typeface="Constantia" pitchFamily="18" charset="0"/>
            </a:endParaRP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6429375" y="4654550"/>
            <a:ext cx="7143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8.</a:t>
            </a:r>
            <a:endParaRPr lang="ru-RU">
              <a:latin typeface="Constantia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9D10-D7FE-4B39-9231-88B7D74F8307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Ease your eyes</a:t>
            </a:r>
            <a:endParaRPr lang="ru-RU" smtClean="0"/>
          </a:p>
        </p:txBody>
      </p:sp>
      <p:pic>
        <p:nvPicPr>
          <p:cNvPr id="12291" name="Содержимое 3" descr="zlazajp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9" t="3030" r="23131" b="6059"/>
          <a:stretch>
            <a:fillRect/>
          </a:stretch>
        </p:blipFill>
        <p:spPr>
          <a:xfrm>
            <a:off x="1085850" y="1628775"/>
            <a:ext cx="5257800" cy="414337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2E61A-74A6-4D45-A7C2-7DE4D685BEB0}" type="slidenum">
              <a:rPr lang="ru-RU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7030A0"/>
                </a:solidFill>
              </a:rPr>
              <a:t>Reading task</a:t>
            </a:r>
            <a:endParaRPr lang="ru-RU" smtClean="0">
              <a:solidFill>
                <a:srgbClr val="7030A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rgbClr val="002060"/>
                </a:solidFill>
              </a:rPr>
              <a:t>Open Microsoft Word, read the text “The benefits of Modern Technology”, do the tasks.</a:t>
            </a:r>
          </a:p>
          <a:p>
            <a:pPr>
              <a:buFont typeface="Wingdings 2" pitchFamily="18" charset="2"/>
              <a:buNone/>
            </a:pPr>
            <a:r>
              <a:rPr lang="en-US" sz="2000" smtClean="0">
                <a:solidFill>
                  <a:srgbClr val="002060"/>
                </a:solidFill>
              </a:rPr>
              <a:t>True or False?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1. The author is annoyed  about those who still don’t know what the “e” in e-mail stands for.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2. It is cheaper to send an e-mail than an ordinary letter.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3. It takes several days to send an e-mail.</a:t>
            </a:r>
          </a:p>
          <a:p>
            <a:pPr>
              <a:buFont typeface="Wingdings 2" pitchFamily="18" charset="2"/>
              <a:buNone/>
            </a:pPr>
            <a:r>
              <a:rPr lang="en-US" sz="2000" smtClean="0"/>
              <a:t> 4. The computer you need should be fairly powerful.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F9E03-8742-452E-88D3-1CC6A13922A0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40005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E-mail message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876"/>
            <a:ext cx="7215238" cy="4500594"/>
          </a:xfrm>
        </p:spPr>
        <p:txBody>
          <a:bodyPr numCol="2"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Send to editor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Shut down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Check spelling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Write e-mail message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Connect modem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Attach article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28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Write article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Disconnect modem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Save any changes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 Save document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Open application</a:t>
            </a:r>
            <a:endParaRPr lang="ru-RU" sz="28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i="1" dirty="0" smtClean="0"/>
              <a:t>Switch on computer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5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5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3500" i="1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3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500" dirty="0" smtClean="0"/>
              <a:t> </a:t>
            </a:r>
            <a:endParaRPr lang="ru-RU" sz="35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sz="16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500188" y="785813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Constantia" pitchFamily="18" charset="0"/>
              </a:rPr>
              <a:t>Rebecca has to write a weekly article, and then send it to her editor with an e-mail message. Complete this flow chart using the expressions below.</a:t>
            </a:r>
            <a:endParaRPr lang="ru-RU">
              <a:latin typeface="Constant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469C1-3281-4350-B6BC-F8233AFD6083}" type="slidenum">
              <a:rPr lang="ru-RU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7030A0"/>
                </a:solidFill>
                <a:latin typeface="Lucida Calligraphy" pitchFamily="66" charset="0"/>
              </a:rPr>
              <a:t>Emoticons and abbreviation</a:t>
            </a:r>
            <a:r>
              <a:rPr lang="en-US" dirty="0" smtClean="0">
                <a:solidFill>
                  <a:srgbClr val="7030A0"/>
                </a:solidFill>
                <a:latin typeface="Lucida Calligraphy" pitchFamily="66" charset="0"/>
              </a:rPr>
              <a:t>s.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>
            <a:normAutofit fontScale="250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200" b="1" dirty="0" smtClean="0"/>
              <a:t>         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200" b="1" dirty="0" smtClean="0"/>
              <a:t>When people send informal e-mails or text messages, they sometimes use emoticons ( symbols) or abbreviations. Look through the list and match the items 1-9 with the meaning a-</a:t>
            </a:r>
            <a:r>
              <a:rPr lang="en-US" sz="6200" b="1" dirty="0" err="1" smtClean="0"/>
              <a:t>i</a:t>
            </a:r>
            <a:r>
              <a:rPr lang="en-US" sz="6200" b="1" dirty="0" smtClean="0"/>
              <a:t>.</a:t>
            </a:r>
            <a:endParaRPr lang="ru-RU" sz="62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I-O                                                                                a) I’m angry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CUL8R                                                                          b) I’m frowning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:-O                                                                                c) by the way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BTW                                                                             d) Are you OK?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:-C                                                                                 e) I’m yawning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TYVM                                                                            f) I’m sad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:(                                                                                    g) Thank you very</a:t>
            </a:r>
            <a:r>
              <a:rPr lang="ru-RU" sz="6400" dirty="0" smtClean="0"/>
              <a:t> </a:t>
            </a:r>
            <a:r>
              <a:rPr lang="en-US" sz="6400" dirty="0" smtClean="0"/>
              <a:t>much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RUOK                                                                            h) see you later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6400" dirty="0" smtClean="0"/>
              <a:t>:-II                                                                                  </a:t>
            </a:r>
            <a:r>
              <a:rPr lang="en-US" sz="6400" dirty="0" err="1" smtClean="0"/>
              <a:t>i</a:t>
            </a:r>
            <a:r>
              <a:rPr lang="en-US" sz="6400" dirty="0" smtClean="0"/>
              <a:t>) Wow!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400" dirty="0" smtClean="0"/>
              <a:t> 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6400" dirty="0" smtClean="0"/>
              <a:t> </a:t>
            </a:r>
            <a:endParaRPr lang="ru-RU" sz="6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8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B1824-4B7D-4191-ADCC-13CAF2FC105D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237</TotalTime>
  <Words>694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Constantia</vt:lpstr>
      <vt:lpstr>Arial</vt:lpstr>
      <vt:lpstr>Wingdings 2</vt:lpstr>
      <vt:lpstr>Calibri</vt:lpstr>
      <vt:lpstr>Forte</vt:lpstr>
      <vt:lpstr>Andalus</vt:lpstr>
      <vt:lpstr>Brush Script MT</vt:lpstr>
      <vt:lpstr>Arabic Typesetting</vt:lpstr>
      <vt:lpstr>Gabriola</vt:lpstr>
      <vt:lpstr>Estrangelo Edessa</vt:lpstr>
      <vt:lpstr>Algerian</vt:lpstr>
      <vt:lpstr>Angsana New</vt:lpstr>
      <vt:lpstr>Baskerville Old Face</vt:lpstr>
      <vt:lpstr>Wingdings</vt:lpstr>
      <vt:lpstr>Bradley Hand ITC</vt:lpstr>
      <vt:lpstr>Lucida Calligraphy</vt:lpstr>
      <vt:lpstr>Техническая</vt:lpstr>
      <vt:lpstr>Computer  as a modern means of communication</vt:lpstr>
      <vt:lpstr>Dialogue vocabulary</vt:lpstr>
      <vt:lpstr>Listen to four people speaking about the role of computers in their lives and decide whether these statements are true (T) or false (F) .</vt:lpstr>
      <vt:lpstr>Pair work</vt:lpstr>
      <vt:lpstr>Label the picture</vt:lpstr>
      <vt:lpstr>Ease your eyes</vt:lpstr>
      <vt:lpstr>Reading task</vt:lpstr>
      <vt:lpstr>E-mail message</vt:lpstr>
      <vt:lpstr>Emoticons and abbreviations.</vt:lpstr>
      <vt:lpstr>Writing an e-mail</vt:lpstr>
      <vt:lpstr>Rounding off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as a modern means of communication</dc:title>
  <dc:creator>Учитель</dc:creator>
  <cp:lastModifiedBy>Дарёна</cp:lastModifiedBy>
  <cp:revision>32</cp:revision>
  <dcterms:created xsi:type="dcterms:W3CDTF">2011-04-19T06:18:29Z</dcterms:created>
  <dcterms:modified xsi:type="dcterms:W3CDTF">2012-04-19T19:09:33Z</dcterms:modified>
</cp:coreProperties>
</file>