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0" r:id="rId4"/>
    <p:sldId id="258" r:id="rId5"/>
    <p:sldId id="259" r:id="rId6"/>
    <p:sldId id="260" r:id="rId7"/>
    <p:sldId id="261" r:id="rId8"/>
    <p:sldId id="263" r:id="rId9"/>
    <p:sldId id="262" r:id="rId10"/>
    <p:sldId id="266" r:id="rId11"/>
    <p:sldId id="264" r:id="rId12"/>
    <p:sldId id="265" r:id="rId13"/>
    <p:sldId id="267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D5D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721" autoAdjust="0"/>
    <p:restoredTop sz="94660"/>
  </p:normalViewPr>
  <p:slideViewPr>
    <p:cSldViewPr>
      <p:cViewPr varScale="1">
        <p:scale>
          <a:sx n="81" d="100"/>
          <a:sy n="81" d="100"/>
        </p:scale>
        <p:origin x="-96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BBE778-67C8-4160-90C0-4C515ABF8DA6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BA3E6B-047E-48E2-B708-E09F094883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6A038-41B5-4F6F-83C5-588F00F51484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03DA5-F543-4DB7-B51A-A58CD94824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300F2-1E4D-4F7D-BC91-476A9D4AB21D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59EAC-A46C-47F0-BAA6-0B74DC3661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C3DFC-7502-406B-8F93-4205ACE63592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AABC2-D6BE-46EB-B908-0270624107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олилиния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Прямоугольник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677548-5506-4469-A8A0-83E51B916FC0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2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DF6D30-D73A-4894-BDAD-9C2B39C229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E0E65A-105B-44DF-8D0B-3A3C4E42987B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3568EA-088A-4FF6-A279-10481EF9E8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Прямоугольник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Прямоугольник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46D44E-8E71-4CC1-A296-27D64F3C52AC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1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1893687-914C-4AA7-A145-E3BD38D85F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02B0D-1669-42B0-9C7B-80BDB9813834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B789D-583E-4451-9684-EC190E9B02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40EF08-AB84-404C-A6B1-06762BE9D004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EF3E92-B92F-4DA8-A904-DE85BC828D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3254F-E9A4-40F6-B27F-BFE95A6D68A2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58F15-5F67-43CF-AC04-1EAD71C161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Группа 1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D61693-E9D7-4F78-BEB9-FF1E072EEE51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20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5F15D8-930D-42CB-9E0A-DD2D32D905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6" name="Текст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DDB15DB-BD46-44C6-A7D0-39DCB5CDCE0A}" type="datetimeFigureOut">
              <a:rPr lang="ru-RU"/>
              <a:pPr>
                <a:defRPr/>
              </a:pPr>
              <a:t>30.01.2012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B4A59BC-AD48-4F18-818E-45B6B52532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2" r:id="rId2"/>
    <p:sldLayoutId id="2147483708" r:id="rId3"/>
    <p:sldLayoutId id="2147483709" r:id="rId4"/>
    <p:sldLayoutId id="2147483710" r:id="rId5"/>
    <p:sldLayoutId id="2147483703" r:id="rId6"/>
    <p:sldLayoutId id="2147483711" r:id="rId7"/>
    <p:sldLayoutId id="2147483704" r:id="rId8"/>
    <p:sldLayoutId id="2147483712" r:id="rId9"/>
    <p:sldLayoutId id="2147483705" r:id="rId10"/>
    <p:sldLayoutId id="214748370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928802"/>
            <a:ext cx="8715404" cy="471490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Позиционные системы счисления.</a:t>
            </a:r>
            <a:br>
              <a:rPr lang="ru-RU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>Перевод чисел из одной системы счисления в другую</a:t>
            </a:r>
            <a:br>
              <a:rPr lang="ru-RU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sz="1800" dirty="0" smtClean="0">
                <a:solidFill>
                  <a:schemeClr val="tx2">
                    <a:satMod val="200000"/>
                  </a:schemeClr>
                </a:solidFill>
              </a:rPr>
              <a:t>Презентацию подготовила учитель математики и информатики </a:t>
            </a:r>
            <a:r>
              <a:rPr lang="ru-RU" sz="1800" dirty="0" err="1" smtClean="0">
                <a:solidFill>
                  <a:schemeClr val="tx2">
                    <a:satMod val="200000"/>
                  </a:schemeClr>
                </a:solidFill>
              </a:rPr>
              <a:t>Жалимова</a:t>
            </a:r>
            <a:r>
              <a:rPr lang="ru-RU" sz="1800" dirty="0" smtClean="0">
                <a:solidFill>
                  <a:schemeClr val="tx2">
                    <a:satMod val="200000"/>
                  </a:schemeClr>
                </a:solidFill>
              </a:rPr>
              <a:t> Н.Х.</a:t>
            </a:r>
            <a:br>
              <a:rPr lang="ru-RU" sz="18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satMod val="20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200000"/>
                  </a:schemeClr>
                </a:solidFill>
              </a:rPr>
            </a:b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3" y="214313"/>
            <a:ext cx="8286750" cy="428625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ru-RU" sz="1800" dirty="0" smtClean="0"/>
              <a:t>МКОУ Чайковская средняя общеобразовательная школа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512763"/>
            <a:ext cx="8072438" cy="9144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Переведем число 97</a:t>
            </a:r>
            <a:r>
              <a:rPr lang="ru-RU" baseline="-25000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двоичную СС</a:t>
            </a:r>
            <a:endParaRPr lang="ru-RU" dirty="0">
              <a:solidFill>
                <a:schemeClr val="tx2">
                  <a:satMod val="20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643188" y="1428750"/>
          <a:ext cx="4071966" cy="4016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504"/>
                <a:gridCol w="571504"/>
                <a:gridCol w="571504"/>
                <a:gridCol w="500066"/>
                <a:gridCol w="428628"/>
                <a:gridCol w="428628"/>
                <a:gridCol w="500066"/>
                <a:gridCol w="500066"/>
              </a:tblGrid>
              <a:tr h="42862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0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0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0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0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0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0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500066"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</a:t>
                      </a:r>
                      <a:endParaRPr lang="ru-RU" sz="20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0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0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500066">
                <a:tc>
                  <a:txBody>
                    <a:bodyPr/>
                    <a:lstStyle/>
                    <a:p>
                      <a:endParaRPr lang="ru-RU" sz="20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20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endParaRPr lang="ru-RU" sz="20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0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20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428628">
                <a:tc>
                  <a:txBody>
                    <a:bodyPr/>
                    <a:lstStyle/>
                    <a:p>
                      <a:endParaRPr lang="ru-RU" sz="20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0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0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6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57190">
                <a:tc>
                  <a:txBody>
                    <a:bodyPr/>
                    <a:lstStyle/>
                    <a:p>
                      <a:endParaRPr lang="ru-RU" sz="20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0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0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452868">
                <a:tc>
                  <a:txBody>
                    <a:bodyPr/>
                    <a:lstStyle/>
                    <a:p>
                      <a:endParaRPr lang="ru-RU" sz="20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0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0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452868">
                <a:tc>
                  <a:txBody>
                    <a:bodyPr/>
                    <a:lstStyle/>
                    <a:p>
                      <a:endParaRPr lang="ru-RU" sz="20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0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00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71625" y="6000750"/>
            <a:ext cx="62150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tabLst>
                <a:tab pos="180975" algn="l"/>
              </a:tabLst>
              <a:defRPr/>
            </a:pPr>
            <a:r>
              <a:rPr lang="ru-RU" sz="4000" b="1" dirty="0">
                <a:solidFill>
                  <a:schemeClr val="accent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97</a:t>
            </a:r>
            <a:r>
              <a:rPr lang="ru-RU" sz="4000" b="1" baseline="-30000" dirty="0">
                <a:solidFill>
                  <a:schemeClr val="accent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</a:t>
            </a:r>
            <a:r>
              <a:rPr lang="ru-RU" sz="4000" b="1" dirty="0">
                <a:solidFill>
                  <a:schemeClr val="accent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=1100001</a:t>
            </a:r>
            <a:r>
              <a:rPr lang="ru-RU" sz="4000" b="1" baseline="-30000" dirty="0">
                <a:solidFill>
                  <a:schemeClr val="accent3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lang="ru-RU" sz="4000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16200000" flipV="1">
            <a:off x="2857500" y="2643188"/>
            <a:ext cx="2714625" cy="27146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7188"/>
            <a:ext cx="77724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Переведите целые числа из десятичной СС в другие СС</a:t>
            </a:r>
            <a:endParaRPr lang="ru-RU" sz="3600" b="1" dirty="0">
              <a:solidFill>
                <a:schemeClr val="tx2">
                  <a:satMod val="20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ru-RU" sz="400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126 в восьмеричную</a:t>
            </a:r>
          </a:p>
          <a:p>
            <a:pPr algn="ctr">
              <a:buFont typeface="Wingdings" pitchFamily="2" charset="2"/>
              <a:buNone/>
            </a:pP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180 в шестнадцатеричную</a:t>
            </a:r>
          </a:p>
          <a:p>
            <a:pPr algn="ctr">
              <a:buFont typeface="Wingdings" pitchFamily="2" charset="2"/>
              <a:buNone/>
            </a:pP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2004 в двоичную</a:t>
            </a:r>
          </a:p>
          <a:p>
            <a:pPr algn="ctr">
              <a:buFont typeface="Wingdings" pitchFamily="2" charset="2"/>
              <a:buNone/>
            </a:pP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0" y="142875"/>
            <a:ext cx="7772400" cy="1643063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Алгоритм перевода правильных дробей из десятичной СС в любую другую</a:t>
            </a:r>
            <a:endParaRPr lang="ru-RU" sz="3600" b="1" dirty="0">
              <a:solidFill>
                <a:schemeClr val="tx2">
                  <a:satMod val="20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Последовательно умножаем данное число и получаемые дробные части произведения на основание новой системы счисления до тех пор, пока дробная  часть произведения  не станет равна нулю или будет достигнута требуемая точность представления числа.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Полученные целые части произведений, являющиеся цифрами числа в новой системе счисления, привести в соответствие алфавитом новой системы счисления.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Составить дробную часть числа в новой системе счисления, начиная с целой части первого произведения.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0" y="214313"/>
            <a:ext cx="77724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Переведем число 0,65625</a:t>
            </a:r>
            <a:r>
              <a:rPr lang="ru-RU" sz="3200" b="1" baseline="-25000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3200" b="1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200" b="1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восьмеричную систему счисления</a:t>
            </a:r>
            <a:endParaRPr lang="ru-RU" sz="3200" b="1" dirty="0">
              <a:solidFill>
                <a:schemeClr val="tx2">
                  <a:satMod val="20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1357313"/>
            <a:ext cx="8429625" cy="5357812"/>
          </a:xfrm>
        </p:spPr>
        <p:txBody>
          <a:bodyPr>
            <a:normAutofit fontScale="925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0,65625</a:t>
            </a:r>
            <a:r>
              <a:rPr lang="ru-RU" sz="3500" b="1" baseline="-25000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=0,52</a:t>
            </a:r>
            <a:r>
              <a:rPr lang="ru-RU" sz="3500" b="1" baseline="-25000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3900" b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3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Переведем число 0,9</a:t>
            </a:r>
            <a:r>
              <a:rPr lang="ru-RU" sz="3300" b="1" baseline="-25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3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33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в двоичную систему счисления. 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0,9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=0,111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 точностью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                 до трех знаков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411480" algn="ctr" fontAlgn="auto">
              <a:spcAft>
                <a:spcPts val="0"/>
              </a:spcAft>
              <a:buFont typeface="Wingdings"/>
              <a:buNone/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11480" algn="just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Чтобы перевести произвольное число, т. е. содержащее целую и дробную части, нужно отдельно перевести целую часть и отдельно дробную часть. В записи числа полученная целая часть отделяется запятой от дробной.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71563" y="1428750"/>
          <a:ext cx="2438400" cy="110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</a:tblGrid>
              <a:tr h="267666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65625*8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13430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25000*8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rot="5400000">
            <a:off x="143669" y="2070894"/>
            <a:ext cx="1285875" cy="1587"/>
          </a:xfrm>
          <a:prstGeom prst="straightConnector1">
            <a:avLst/>
          </a:prstGeom>
          <a:ln w="317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214438" y="3643313"/>
          <a:ext cx="2357454" cy="1626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70"/>
                <a:gridCol w="1285884"/>
              </a:tblGrid>
              <a:tr h="40655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9*2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40655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8*2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40655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6*2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406559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2*2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cxnSp>
        <p:nvCxnSpPr>
          <p:cNvPr id="8" name="Прямая со стрелкой 7"/>
          <p:cNvCxnSpPr/>
          <p:nvPr/>
        </p:nvCxnSpPr>
        <p:spPr>
          <a:xfrm rot="5400000">
            <a:off x="215106" y="4356894"/>
            <a:ext cx="1285875" cy="1588"/>
          </a:xfrm>
          <a:prstGeom prst="straightConnector1">
            <a:avLst/>
          </a:prstGeom>
          <a:ln w="317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14313"/>
            <a:ext cx="7772400" cy="150018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Переведите  числа  из десятичной системы счисления в другие системы счисления</a:t>
            </a:r>
            <a:endParaRPr lang="ru-RU" sz="3200" b="1" dirty="0">
              <a:solidFill>
                <a:schemeClr val="tx2">
                  <a:satMod val="20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0,625 в двоичную систему счисления</a:t>
            </a:r>
          </a:p>
          <a:p>
            <a:pPr algn="ctr">
              <a:buFont typeface="Wingdings" pitchFamily="2" charset="2"/>
              <a:buNone/>
            </a:pP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0,65625 в шестнадцатеричную</a:t>
            </a:r>
          </a:p>
          <a:p>
            <a:pPr algn="ctr">
              <a:buFont typeface="Wingdings" pitchFamily="2" charset="2"/>
              <a:buNone/>
            </a:pP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18,34  в двоичную </a:t>
            </a:r>
          </a:p>
          <a:p>
            <a:pPr algn="ctr">
              <a:buFont typeface="Wingdings" pitchFamily="2" charset="2"/>
              <a:buNone/>
            </a:pP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124,34  в шестнадцатеричную</a:t>
            </a:r>
          </a:p>
          <a:p>
            <a:pPr algn="ctr">
              <a:buFont typeface="Wingdings" pitchFamily="2" charset="2"/>
              <a:buNone/>
            </a:pPr>
            <a:r>
              <a:rPr lang="ru-RU" sz="3200" b="1" smtClean="0">
                <a:latin typeface="Times New Roman" pitchFamily="18" charset="0"/>
                <a:cs typeface="Times New Roman" pitchFamily="18" charset="0"/>
              </a:rPr>
              <a:t>0,141 в пятеричную с точностью до пяти знаков</a:t>
            </a:r>
          </a:p>
          <a:p>
            <a:pPr algn="ctr"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200000"/>
                  </a:schemeClr>
                </a:solidFill>
              </a:rPr>
              <a:t>Рефлексия</a:t>
            </a:r>
            <a:endParaRPr lang="ru-RU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Продолжи фразу: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«Сегодня на уроке я узнал…»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«Сегодня на уроке я научился…»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«Сегодня на уроке я повторил…»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«Сегодня на уроке я закрепил…»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«Сегодня на уроке мне понравилось…» 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«Сегодня на уроке мне  не понравилось…»</a:t>
            </a:r>
          </a:p>
          <a:p>
            <a:pPr>
              <a:buFont typeface="Wingdings" pitchFamily="2" charset="2"/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200000"/>
                  </a:schemeClr>
                </a:solidFill>
              </a:rPr>
              <a:t>Домашнее задание</a:t>
            </a:r>
            <a:endParaRPr lang="ru-RU" b="1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714375" y="1784350"/>
            <a:ext cx="8215313" cy="4572000"/>
          </a:xfrm>
        </p:spPr>
        <p:txBody>
          <a:bodyPr/>
          <a:lstStyle/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Знать алгоритмы перевода чисел из одной системы счисления в другую.</a:t>
            </a:r>
          </a:p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Составить свою биографию, записав все числа в двоичной (пятеричной, восьмеричной или любой другой) системе счисления. По выбору.</a:t>
            </a:r>
          </a:p>
          <a:p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Заполнить таблицы.  Получить карточки.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38" y="214313"/>
            <a:ext cx="8501062" cy="15001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урока: </a:t>
            </a:r>
            <a:r>
              <a:rPr lang="ru-RU" sz="2400" dirty="0" smtClean="0">
                <a:solidFill>
                  <a:schemeClr val="tx2">
                    <a:satMod val="200000"/>
                  </a:schemeClr>
                </a:solidFill>
              </a:rPr>
              <a:t>сформировать у учащихся понятия позиционные системы счисления, развернутая запись числа, навыки и умения перевода чисел из любой системы счисления в десятичную, из десятичной в любую другую.</a:t>
            </a:r>
            <a:endParaRPr lang="ru-RU" sz="24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38" y="1784350"/>
            <a:ext cx="8215312" cy="4572000"/>
          </a:xfrm>
        </p:spPr>
        <p:txBody>
          <a:bodyPr>
            <a:normAutofit fontScale="85000" lnSpcReduction="20000"/>
          </a:bodyPr>
          <a:lstStyle/>
          <a:p>
            <a:pPr marL="411480" fontAlgn="auto">
              <a:spcAft>
                <a:spcPts val="0"/>
              </a:spcAft>
              <a:buNone/>
              <a:defRPr/>
            </a:pPr>
            <a:r>
              <a:rPr lang="ru-RU" b="1" dirty="0" smtClean="0"/>
              <a:t>Должны знать</a:t>
            </a:r>
            <a:r>
              <a:rPr lang="ru-RU" dirty="0" smtClean="0"/>
              <a:t>: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dirty="0" smtClean="0"/>
              <a:t> какая СС называется позиционной и почему;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dirty="0" smtClean="0"/>
              <a:t>приводить примеры позиционных СС;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dirty="0" smtClean="0"/>
              <a:t>развернутую форму  записи  числа;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dirty="0" smtClean="0"/>
              <a:t>алгоритмы перевода чисел из одной СС в другую СС.</a:t>
            </a:r>
          </a:p>
          <a:p>
            <a:pPr marL="411480" fontAlgn="auto">
              <a:spcAft>
                <a:spcPts val="0"/>
              </a:spcAft>
              <a:buNone/>
              <a:defRPr/>
            </a:pPr>
            <a:r>
              <a:rPr lang="ru-RU" b="1" dirty="0" smtClean="0"/>
              <a:t>Должны уметь</a:t>
            </a:r>
            <a:r>
              <a:rPr lang="ru-RU" dirty="0" smtClean="0"/>
              <a:t>: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dirty="0" smtClean="0"/>
              <a:t>приводить примеры чисел  различных позиционных СС, определять основание СС;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dirty="0" smtClean="0"/>
              <a:t>записывать числа в развернутом виде;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dirty="0" smtClean="0"/>
              <a:t>переводить числа из десятичной СС в любую другую и из любой СС в десятичную СС.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Заполните таблицу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38" y="1784350"/>
          <a:ext cx="8215372" cy="3151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894"/>
                <a:gridCol w="1500198"/>
                <a:gridCol w="2232437"/>
                <a:gridCol w="2053843"/>
              </a:tblGrid>
              <a:tr h="49008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Название СС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Основание СС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Цифры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Где используется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008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Двоичная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008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Восьмеричная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008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Шестнадцатеричная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008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Десятичная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008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Пятеричная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Заполните таблицу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38" y="1784350"/>
          <a:ext cx="8215372" cy="4089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894"/>
                <a:gridCol w="1500198"/>
                <a:gridCol w="2232437"/>
                <a:gridCol w="2053843"/>
              </a:tblGrid>
              <a:tr h="49008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Название СС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Основание СС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Цифры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Где используется</a:t>
                      </a:r>
                      <a:endParaRPr lang="ru-RU" sz="20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008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Двоичная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 ЭВМ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008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Восьмеричная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0,1,2,3,4,5,6,7,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 ЭВМ</a:t>
                      </a:r>
                    </a:p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008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Шестнадцатеричная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0,1,2,3,4,5,6,7,8,9,А,В,С,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D,E,F</a:t>
                      </a:r>
                      <a:endParaRPr lang="ru-RU" sz="20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 ЭВМ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008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Десятичная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0,1,2,3,4,5,6,7,8,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 повседневной жизни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008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Пятеричная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0,1,2,3,4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 Китае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>
          <a:xfrm>
            <a:off x="357188" y="214313"/>
            <a:ext cx="8786812" cy="642937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Развернутая форма записи числа</a:t>
            </a:r>
          </a:p>
          <a:p>
            <a:pPr>
              <a:buFont typeface="Wingdings" pitchFamily="2" charset="2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800" baseline="-25000" smtClean="0">
                <a:latin typeface="Times New Roman" pitchFamily="18" charset="0"/>
                <a:cs typeface="Times New Roman" pitchFamily="18" charset="0"/>
              </a:rPr>
              <a:t>g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=± (a</a:t>
            </a:r>
            <a:r>
              <a:rPr lang="en-US" sz="2800" baseline="-25000" smtClean="0">
                <a:latin typeface="Times New Roman" pitchFamily="18" charset="0"/>
                <a:cs typeface="Times New Roman" pitchFamily="18" charset="0"/>
              </a:rPr>
              <a:t>n-1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baseline="30000" smtClean="0">
                <a:latin typeface="Times New Roman" pitchFamily="18" charset="0"/>
                <a:cs typeface="Times New Roman" pitchFamily="18" charset="0"/>
              </a:rPr>
              <a:t>n-1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+a</a:t>
            </a:r>
            <a:r>
              <a:rPr lang="en-US" sz="2800" baseline="-25000" smtClean="0">
                <a:latin typeface="Times New Roman" pitchFamily="18" charset="0"/>
                <a:cs typeface="Times New Roman" pitchFamily="18" charset="0"/>
              </a:rPr>
              <a:t>n-2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baseline="30000" smtClean="0">
                <a:latin typeface="Times New Roman" pitchFamily="18" charset="0"/>
                <a:cs typeface="Times New Roman" pitchFamily="18" charset="0"/>
              </a:rPr>
              <a:t>n-2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+…+a</a:t>
            </a:r>
            <a:r>
              <a:rPr lang="en-US" sz="2800" baseline="-2500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baseline="3000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+a</a:t>
            </a:r>
            <a:r>
              <a:rPr lang="en-US" sz="2800" baseline="-2500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baseline="30000" smtClean="0"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+a</a:t>
            </a:r>
            <a:r>
              <a:rPr lang="en-US" sz="2800" baseline="-25000" smtClean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baseline="30000" smtClean="0">
                <a:latin typeface="Times New Roman" pitchFamily="18" charset="0"/>
                <a:cs typeface="Times New Roman" pitchFamily="18" charset="0"/>
              </a:rPr>
              <a:t>-2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+…+a</a:t>
            </a:r>
            <a:r>
              <a:rPr lang="en-US" sz="2800" baseline="-25000" smtClean="0">
                <a:latin typeface="Times New Roman" pitchFamily="18" charset="0"/>
                <a:cs typeface="Times New Roman" pitchFamily="18" charset="0"/>
              </a:rPr>
              <a:t>-m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800" baseline="30000" smtClean="0">
                <a:latin typeface="Times New Roman" pitchFamily="18" charset="0"/>
                <a:cs typeface="Times New Roman" pitchFamily="18" charset="0"/>
              </a:rPr>
              <a:t>-m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А- число,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- основание СС,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baseline="-2500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- цифры данной СС,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- число разрядов целой части,</a:t>
            </a: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- число разрядов дробной части числа.</a:t>
            </a:r>
          </a:p>
          <a:p>
            <a:pPr>
              <a:buFont typeface="Wingdings" pitchFamily="2" charset="2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Запишем число А</a:t>
            </a:r>
            <a:r>
              <a:rPr lang="ru-RU" sz="2800" baseline="-2500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= 45609,02 в развернутом виде.</a:t>
            </a:r>
          </a:p>
          <a:p>
            <a:pPr>
              <a:buFont typeface="Wingdings" pitchFamily="2" charset="2"/>
              <a:buNone/>
            </a:pPr>
            <a:endParaRPr lang="ru-RU" sz="28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baseline="-25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=4·10</a:t>
            </a:r>
            <a:r>
              <a:rPr lang="ru-RU" baseline="30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+5·10</a:t>
            </a:r>
            <a:r>
              <a:rPr lang="ru-RU" baseline="30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+6·10</a:t>
            </a:r>
            <a:r>
              <a:rPr lang="ru-RU" baseline="30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+0·10</a:t>
            </a:r>
            <a:r>
              <a:rPr lang="ru-RU" baseline="30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+9·10</a:t>
            </a:r>
            <a:r>
              <a:rPr lang="ru-RU" baseline="30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+0·10</a:t>
            </a:r>
            <a:r>
              <a:rPr lang="ru-RU" baseline="30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r>
              <a:rPr lang="ru-RU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+2·10</a:t>
            </a:r>
            <a:r>
              <a:rPr lang="ru-RU" baseline="300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-2</a:t>
            </a:r>
            <a:endParaRPr lang="ru-RU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Запишите числа в развернутом виде</a:t>
            </a:r>
            <a:endParaRPr lang="ru-RU" dirty="0">
              <a:solidFill>
                <a:schemeClr val="tx2">
                  <a:satMod val="20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928688" y="1785938"/>
            <a:ext cx="7772400" cy="4572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=12                        А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=3А</a:t>
            </a: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ru-RU" sz="400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=164                       А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=11001,101 </a:t>
            </a:r>
          </a:p>
          <a:p>
            <a:pPr>
              <a:buFont typeface="Wingdings" pitchFamily="2" charset="2"/>
              <a:buNone/>
            </a:pP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=1101                     А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=34,57</a:t>
            </a:r>
          </a:p>
          <a:p>
            <a:pPr>
              <a:buFont typeface="Wingdings" pitchFamily="2" charset="2"/>
              <a:buNone/>
            </a:pP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=12,3                       А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=3457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571500" y="571500"/>
            <a:ext cx="8286750" cy="53578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Алгоритм перевода чисел из любой СС в десятичную систему счисления</a:t>
            </a:r>
          </a:p>
          <a:p>
            <a:endParaRPr lang="ru-RU" dirty="0" smtClean="0">
              <a:solidFill>
                <a:srgbClr val="FFFF00"/>
              </a:solidFill>
            </a:endParaRPr>
          </a:p>
          <a:p>
            <a:r>
              <a:rPr lang="ru-RU" dirty="0" smtClean="0">
                <a:solidFill>
                  <a:srgbClr val="FFFF00"/>
                </a:solidFill>
              </a:rPr>
              <a:t>Представить число в развернутом виде. При этом основание СС должно быть представлено в десятичной СС.</a:t>
            </a:r>
          </a:p>
          <a:p>
            <a:pPr>
              <a:buFont typeface="Wingdings" pitchFamily="2" charset="2"/>
              <a:buNone/>
            </a:pPr>
            <a:endParaRPr lang="ru-RU" dirty="0" smtClean="0">
              <a:solidFill>
                <a:srgbClr val="FFFF00"/>
              </a:solidFill>
            </a:endParaRPr>
          </a:p>
          <a:p>
            <a:r>
              <a:rPr lang="ru-RU" dirty="0" smtClean="0">
                <a:solidFill>
                  <a:srgbClr val="FFFF00"/>
                </a:solidFill>
              </a:rPr>
              <a:t>Полученная сумма является значением числа в десятичной СС.</a:t>
            </a:r>
          </a:p>
          <a:p>
            <a:pPr>
              <a:buFont typeface="Wingdings" pitchFamily="2" charset="2"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800" b="1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Переведите числа в десятичную СС</a:t>
            </a:r>
            <a:endParaRPr lang="ru-RU" sz="3800" b="1" dirty="0">
              <a:solidFill>
                <a:schemeClr val="tx2">
                  <a:satMod val="20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=11,11                                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=3А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=164                                  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=11001,101 </a:t>
            </a:r>
          </a:p>
          <a:p>
            <a:pPr>
              <a:buFont typeface="Wingdings" pitchFamily="2" charset="2"/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=1101                                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=247,62</a:t>
            </a:r>
          </a:p>
          <a:p>
            <a:pPr>
              <a:buFont typeface="Wingdings" pitchFamily="2" charset="2"/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16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=3АВ,5С                         А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=3457</a:t>
            </a:r>
          </a:p>
          <a:p>
            <a:pPr>
              <a:buFont typeface="Wingdings" pitchFamily="2" charset="2"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50" y="285750"/>
            <a:ext cx="7772400" cy="120015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20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Алгоритм перевода целых чисел из десятичной СС в любую другую</a:t>
            </a:r>
            <a:endParaRPr lang="ru-RU" dirty="0">
              <a:solidFill>
                <a:schemeClr val="tx2">
                  <a:satMod val="20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Последовательно выполнять деление данного числа и получаемых целых частных на основание новой СС до тех пор, пока не получится частное, меньше делителя.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Полученные остатки, являющиеся цифрами числа в новой СС, привести в соответствие с алфавитом новой СС.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Записать число, начиная с последнего остатка.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201</TotalTime>
  <Words>679</Words>
  <Application>Microsoft Office PowerPoint</Application>
  <PresentationFormat>Экран (4:3)</PresentationFormat>
  <Paragraphs>160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Метро</vt:lpstr>
      <vt:lpstr>Позиционные системы счисления. Перевод чисел из одной системы счисления в другую    Презентацию подготовила учитель математики и информатики Жалимова Н.Х.  </vt:lpstr>
      <vt:lpstr>Цель урока: сформировать у учащихся понятия позиционные системы счисления, развернутая запись числа, навыки и умения перевода чисел из любой системы счисления в десятичную, из десятичной в любую другую.</vt:lpstr>
      <vt:lpstr>Заполните таблицу</vt:lpstr>
      <vt:lpstr>Заполните таблицу</vt:lpstr>
      <vt:lpstr>Слайд 5</vt:lpstr>
      <vt:lpstr>Запишите числа в развернутом виде</vt:lpstr>
      <vt:lpstr>Слайд 7</vt:lpstr>
      <vt:lpstr>Переведите числа в десятичную СС</vt:lpstr>
      <vt:lpstr>Алгоритм перевода целых чисел из десятичной СС в любую другую</vt:lpstr>
      <vt:lpstr>Переведем число 9710 в двоичную СС</vt:lpstr>
      <vt:lpstr>Переведите целые числа из десятичной СС в другие СС</vt:lpstr>
      <vt:lpstr>Алгоритм перевода правильных дробей из десятичной СС в любую другую</vt:lpstr>
      <vt:lpstr>Переведем число 0,6562510  в восьмеричную систему счисления</vt:lpstr>
      <vt:lpstr>Переведите  числа  из десятичной системы счисления в другие системы счисления</vt:lpstr>
      <vt:lpstr>Рефлексия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Позиционные системы счисления. Перевод чисел из одной системы счисления в другую.    Презентацию</dc:title>
  <dc:creator>шлола 1</dc:creator>
  <cp:lastModifiedBy>шлола 1</cp:lastModifiedBy>
  <cp:revision>26</cp:revision>
  <dcterms:created xsi:type="dcterms:W3CDTF">2012-01-28T18:21:57Z</dcterms:created>
  <dcterms:modified xsi:type="dcterms:W3CDTF">2012-01-30T02:34:46Z</dcterms:modified>
</cp:coreProperties>
</file>