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28" r:id="rId1"/>
  </p:sldMasterIdLst>
  <p:sldIdLst>
    <p:sldId id="256" r:id="rId2"/>
    <p:sldId id="260" r:id="rId3"/>
    <p:sldId id="268" r:id="rId4"/>
    <p:sldId id="262" r:id="rId5"/>
    <p:sldId id="257" r:id="rId6"/>
    <p:sldId id="259" r:id="rId7"/>
    <p:sldId id="264" r:id="rId8"/>
    <p:sldId id="263" r:id="rId9"/>
    <p:sldId id="267" r:id="rId10"/>
    <p:sldId id="265" r:id="rId11"/>
    <p:sldId id="258" r:id="rId12"/>
    <p:sldId id="266" r:id="rId13"/>
    <p:sldId id="261" r:id="rId14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368" autoAdjust="0"/>
    <p:restoredTop sz="94671" autoAdjust="0"/>
  </p:normalViewPr>
  <p:slideViewPr>
    <p:cSldViewPr>
      <p:cViewPr varScale="1">
        <p:scale>
          <a:sx n="102" d="100"/>
          <a:sy n="102" d="100"/>
        </p:scale>
        <p:origin x="-246" y="-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tIns="0" rIns="18288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0D44A8-C9D8-40D6-AB4B-CD323A1D78C1}" type="datetimeFigureOut">
              <a:rPr lang="ru-RU"/>
              <a:pPr>
                <a:defRPr/>
              </a:pPr>
              <a:t>23.04.2012</a:t>
            </a:fld>
            <a:endParaRPr lang="ru-RU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C2F049-E6E7-4CC4-91E0-575143D0B6C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738E25-715F-42C4-B2C9-A849E57EC7BE}" type="datetimeFigureOut">
              <a:rPr lang="ru-RU"/>
              <a:pPr>
                <a:defRPr/>
              </a:pPr>
              <a:t>23.04.2012</a:t>
            </a:fld>
            <a:endParaRPr lang="ru-RU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129C27-9E26-414B-87F1-3A16925129E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42F747-A673-4A87-97A3-6F6F252DB0FC}" type="datetimeFigureOut">
              <a:rPr lang="ru-RU"/>
              <a:pPr>
                <a:defRPr/>
              </a:pPr>
              <a:t>23.04.2012</a:t>
            </a:fld>
            <a:endParaRPr lang="ru-RU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DFFB23-0C9C-4D36-B2D5-F58BC582580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4435FE-522E-4B62-9031-1B8D99AA5F7D}" type="datetimeFigureOut">
              <a:rPr lang="ru-RU"/>
              <a:pPr>
                <a:defRPr/>
              </a:pPr>
              <a:t>23.04.2012</a:t>
            </a:fld>
            <a:endParaRPr lang="ru-RU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4A424E-F5FB-4077-B6EF-198C9631220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tIns="0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F41122-3617-44DE-A4F4-A13BB442CFA8}" type="datetimeFigureOut">
              <a:rPr lang="ru-RU"/>
              <a:pPr>
                <a:defRPr/>
              </a:pPr>
              <a:t>23.04.2012</a:t>
            </a:fld>
            <a:endParaRPr lang="ru-RU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1610CA-75C9-44D4-8B9B-FDD4951F46C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9225F9-8770-4D46-96ED-4A2F62E7E6AA}" type="datetimeFigureOut">
              <a:rPr lang="ru-RU"/>
              <a:pPr>
                <a:defRPr/>
              </a:pPr>
              <a:t>23.04.2012</a:t>
            </a:fld>
            <a:endParaRPr lang="ru-RU"/>
          </a:p>
        </p:txBody>
      </p:sp>
      <p:sp>
        <p:nvSpPr>
          <p:cNvPr id="6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8FE428-E58C-49D9-9E57-A6AF79D9F81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800C65-A36E-4B95-87B1-83FC3228CF66}" type="datetimeFigureOut">
              <a:rPr lang="ru-RU"/>
              <a:pPr>
                <a:defRPr/>
              </a:pPr>
              <a:t>23.04.2012</a:t>
            </a:fld>
            <a:endParaRPr lang="ru-RU"/>
          </a:p>
        </p:txBody>
      </p:sp>
      <p:sp>
        <p:nvSpPr>
          <p:cNvPr id="8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DC88E0-C1BF-4EE9-91F9-251B7559783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AF2CA4-8263-40B9-8923-80722259D09E}" type="datetimeFigureOut">
              <a:rPr lang="ru-RU"/>
              <a:pPr>
                <a:defRPr/>
              </a:pPr>
              <a:t>23.04.2012</a:t>
            </a:fld>
            <a:endParaRPr lang="ru-RU"/>
          </a:p>
        </p:txBody>
      </p:sp>
      <p:sp>
        <p:nvSpPr>
          <p:cNvPr id="4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0B88EA-B984-4F48-A6C7-815009C1972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68BB80-3E6A-496F-8A38-C6D09856A127}" type="datetimeFigureOut">
              <a:rPr lang="ru-RU"/>
              <a:pPr>
                <a:defRPr/>
              </a:pPr>
              <a:t>23.04.2012</a:t>
            </a:fld>
            <a:endParaRPr lang="ru-RU"/>
          </a:p>
        </p:txBody>
      </p:sp>
      <p:sp>
        <p:nvSpPr>
          <p:cNvPr id="3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72093E-D942-4F0A-BA37-5F0EF1AD1AD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7C355E-CEB1-4CCB-A559-53335B3FD6F5}" type="datetimeFigureOut">
              <a:rPr lang="ru-RU"/>
              <a:pPr>
                <a:defRPr/>
              </a:pPr>
              <a:t>23.04.2012</a:t>
            </a:fld>
            <a:endParaRPr lang="ru-RU"/>
          </a:p>
        </p:txBody>
      </p:sp>
      <p:sp>
        <p:nvSpPr>
          <p:cNvPr id="6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9B64DB-424F-4EA4-928B-B47EAB8542C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nip and Round Single Corner Rectangle 8"/>
          <p:cNvSpPr/>
          <p:nvPr/>
        </p:nvSpPr>
        <p:spPr>
          <a:xfrm rot="420000" flipV="1">
            <a:off x="3165475" y="1108075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Right Triangle 11"/>
          <p:cNvSpPr/>
          <p:nvPr/>
        </p:nvSpPr>
        <p:spPr>
          <a:xfrm rot="420000" flipV="1">
            <a:off x="8004175" y="5359400"/>
            <a:ext cx="155575" cy="155575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8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lIns="45720" rIns="45720" bIns="45720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9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0C2898-D71B-4982-BAC9-C5D043B3D9B3}" type="datetimeFigureOut">
              <a:rPr lang="ru-RU"/>
              <a:pPr>
                <a:defRPr/>
              </a:pPr>
              <a:t>23.04.2012</a:t>
            </a:fld>
            <a:endParaRPr lang="ru-RU"/>
          </a:p>
        </p:txBody>
      </p:sp>
      <p:sp>
        <p:nvSpPr>
          <p:cNvPr id="10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8589F6-28F0-483C-A208-E7E0F3A1247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938"/>
            <a:ext cx="9163050" cy="104140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938"/>
            <a:ext cx="4762500" cy="6381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028" name="Title Placeholder 8"/>
          <p:cNvSpPr>
            <a:spLocks noGrp="1"/>
          </p:cNvSpPr>
          <p:nvPr>
            <p:ph type="title"/>
          </p:nvPr>
        </p:nvSpPr>
        <p:spPr bwMode="auto">
          <a:xfrm>
            <a:off x="457200" y="70485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029" name="Text Placeholder 29"/>
          <p:cNvSpPr>
            <a:spLocks noGrp="1"/>
          </p:cNvSpPr>
          <p:nvPr>
            <p:ph type="body" idx="1"/>
          </p:nvPr>
        </p:nvSpPr>
        <p:spPr bwMode="auto">
          <a:xfrm>
            <a:off x="457200" y="1935163"/>
            <a:ext cx="8229600" cy="438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tx2">
                    <a:shade val="9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E1F85C2A-7656-48AE-8DC8-E0E7CDA149BF}" type="datetimeFigureOut">
              <a:rPr lang="ru-RU"/>
              <a:pPr>
                <a:defRPr/>
              </a:pPr>
              <a:t>23.04.2012</a:t>
            </a:fld>
            <a:endParaRPr lang="ru-RU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>
                    <a:shade val="9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tx2">
                    <a:shade val="9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441F5041-DA72-4CC2-9D06-EC6ED5DC0BA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grpSp>
        <p:nvGrpSpPr>
          <p:cNvPr id="1033" name="Group 1"/>
          <p:cNvGrpSpPr>
            <a:grpSpLocks/>
          </p:cNvGrpSpPr>
          <p:nvPr/>
        </p:nvGrpSpPr>
        <p:grpSpPr bwMode="auto">
          <a:xfrm>
            <a:off x="-19050" y="203200"/>
            <a:ext cx="9180513" cy="647700"/>
            <a:chOff x="-19045" y="216550"/>
            <a:chExt cx="9180548" cy="649224"/>
          </a:xfrm>
        </p:grpSpPr>
        <p:grpSp>
          <p:nvGrpSpPr>
            <p:cNvPr id="12" name="Freeform 11"/>
            <p:cNvGrpSpPr>
              <a:grpSpLocks/>
            </p:cNvGrpSpPr>
            <p:nvPr/>
          </p:nvGrpSpPr>
          <p:grpSpPr bwMode="auto">
            <a:xfrm>
              <a:off x="-6124" y="-10242"/>
              <a:ext cx="9137904" cy="1048512"/>
              <a:chOff x="-6096" y="-24384"/>
              <a:chExt cx="9137904" cy="1048512"/>
            </a:xfrm>
          </p:grpSpPr>
          <p:pic>
            <p:nvPicPr>
              <p:cNvPr id="1034" name="Freeform 11"/>
              <p:cNvPicPr>
                <a:picLocks noChangeArrowheads="1"/>
              </p:cNvPicPr>
              <p:nvPr/>
            </p:nvPicPr>
            <p:blipFill>
              <a:blip r:embed="rId13"/>
              <a:srcRect/>
              <a:stretch>
                <a:fillRect/>
              </a:stretch>
            </p:blipFill>
            <p:spPr bwMode="auto">
              <a:xfrm>
                <a:off x="-6096" y="-24384"/>
                <a:ext cx="9137904" cy="1048512"/>
              </a:xfrm>
              <a:prstGeom prst="rect">
                <a:avLst/>
              </a:prstGeom>
              <a:noFill/>
            </p:spPr>
          </p:pic>
          <p:sp>
            <p:nvSpPr>
              <p:cNvPr id="1035" name="Text Box 11"/>
              <p:cNvSpPr txBox="1">
                <a:spLocks noChangeArrowheads="1"/>
              </p:cNvSpPr>
              <p:nvPr/>
            </p:nvSpPr>
            <p:spPr bwMode="auto">
              <a:xfrm rot="21435692">
                <a:off x="-29294" y="421671"/>
                <a:ext cx="0" cy="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>
                  <a:latin typeface="Constantia" pitchFamily="18" charset="0"/>
                </a:endParaRPr>
              </a:p>
            </p:txBody>
          </p:sp>
        </p:grpSp>
        <p:grpSp>
          <p:nvGrpSpPr>
            <p:cNvPr id="13" name="Freeform 12"/>
            <p:cNvGrpSpPr>
              <a:grpSpLocks/>
            </p:cNvGrpSpPr>
            <p:nvPr/>
          </p:nvGrpSpPr>
          <p:grpSpPr bwMode="auto">
            <a:xfrm>
              <a:off x="-6124" y="62910"/>
              <a:ext cx="9156192" cy="914400"/>
              <a:chOff x="-6096" y="48768"/>
              <a:chExt cx="9156192" cy="914400"/>
            </a:xfrm>
          </p:grpSpPr>
          <p:pic>
            <p:nvPicPr>
              <p:cNvPr id="1037" name="Freeform 12"/>
              <p:cNvPicPr>
                <a:picLocks noChangeArrowheads="1"/>
              </p:cNvPicPr>
              <p:nvPr/>
            </p:nvPicPr>
            <p:blipFill>
              <a:blip r:embed="rId14"/>
              <a:srcRect/>
              <a:stretch>
                <a:fillRect/>
              </a:stretch>
            </p:blipFill>
            <p:spPr bwMode="auto">
              <a:xfrm>
                <a:off x="-6096" y="48768"/>
                <a:ext cx="9156192" cy="914400"/>
              </a:xfrm>
              <a:prstGeom prst="rect">
                <a:avLst/>
              </a:prstGeom>
              <a:noFill/>
            </p:spPr>
          </p:pic>
          <p:sp>
            <p:nvSpPr>
              <p:cNvPr id="1038" name="Text Box 14"/>
              <p:cNvSpPr txBox="1">
                <a:spLocks noChangeArrowheads="1"/>
              </p:cNvSpPr>
              <p:nvPr/>
            </p:nvSpPr>
            <p:spPr bwMode="auto">
              <a:xfrm rot="21435692">
                <a:off x="-21711" y="495361"/>
                <a:ext cx="0" cy="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>
                  <a:latin typeface="Constantia" pitchFamily="18" charset="0"/>
                </a:endParaRPr>
              </a:p>
            </p:txBody>
          </p:sp>
        </p:grpSp>
      </p:grpSp>
    </p:spTree>
  </p:cSld>
  <p:clrMap bg1="dk1" tx1="lt1" bg2="dk2" tx2="lt2" accent1="accent1" accent2="accent2" accent3="accent3" accent4="accent4" accent5="accent5" accent6="accent6" hlink="hlink" folHlink="folHlink"/>
  <p:sldLayoutIdLst>
    <p:sldLayoutId id="2147483839" r:id="rId1"/>
    <p:sldLayoutId id="2147483838" r:id="rId2"/>
    <p:sldLayoutId id="2147483837" r:id="rId3"/>
    <p:sldLayoutId id="2147483836" r:id="rId4"/>
    <p:sldLayoutId id="2147483835" r:id="rId5"/>
    <p:sldLayoutId id="2147483834" r:id="rId6"/>
    <p:sldLayoutId id="2147483833" r:id="rId7"/>
    <p:sldLayoutId id="2147483832" r:id="rId8"/>
    <p:sldLayoutId id="2147483840" r:id="rId9"/>
    <p:sldLayoutId id="2147483831" r:id="rId10"/>
    <p:sldLayoutId id="2147483830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5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9pPr>
    </p:titleStyle>
    <p:bodyStyle>
      <a:lvl1pPr marL="273050" indent="-273050" algn="l" rtl="0" fontAlgn="base">
        <a:spcBef>
          <a:spcPct val="20000"/>
        </a:spcBef>
        <a:spcAft>
          <a:spcPct val="0"/>
        </a:spcAft>
        <a:buClr>
          <a:srgbClr val="0BD0D9"/>
        </a:buClr>
        <a:buSzPct val="95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46063" algn="l" rtl="0" fontAlgn="base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063" algn="l" rtl="0" fontAlgn="base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209550" algn="l" rtl="0" fontAlgn="base">
        <a:spcBef>
          <a:spcPct val="20000"/>
        </a:spcBef>
        <a:spcAft>
          <a:spcPct val="0"/>
        </a:spcAft>
        <a:buClr>
          <a:srgbClr val="0BD0D9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209550" algn="l" rtl="0" fontAlgn="base">
        <a:spcBef>
          <a:spcPct val="20000"/>
        </a:spcBef>
        <a:spcAft>
          <a:spcPct val="0"/>
        </a:spcAft>
        <a:buClr>
          <a:srgbClr val="10CF9B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image" Target="../media/image6.jpeg"/><Relationship Id="rId7" Type="http://schemas.openxmlformats.org/officeDocument/2006/relationships/image" Target="../media/image10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image" Target="../media/image5.jpeg"/><Relationship Id="rId7" Type="http://schemas.openxmlformats.org/officeDocument/2006/relationships/image" Target="../media/image8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9552" y="1268760"/>
            <a:ext cx="7851648" cy="2044824"/>
          </a:xfrm>
        </p:spPr>
        <p:txBody>
          <a:bodyPr>
            <a:normAutofit fontScale="9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2400" b="0" dirty="0"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</a:rPr>
              <a:t>Муниципальное бюджетное общеобразовательное учреждение </a:t>
            </a:r>
            <a:br>
              <a:rPr lang="ru-RU" sz="2400" b="0" dirty="0"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2400" b="0" dirty="0"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</a:rPr>
              <a:t>«Старо – </a:t>
            </a:r>
            <a:r>
              <a:rPr lang="ru-RU" sz="2400" b="0" dirty="0" err="1"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</a:rPr>
              <a:t>Кушкетская</a:t>
            </a:r>
            <a:r>
              <a:rPr lang="ru-RU" sz="2400" b="0" dirty="0"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</a:rPr>
              <a:t> начальная общеобразовательная школа»</a:t>
            </a:r>
            <a:br>
              <a:rPr lang="ru-RU" sz="2400" b="0" dirty="0"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2400" b="0" dirty="0" err="1"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</a:rPr>
              <a:t>Балтасинского</a:t>
            </a:r>
            <a:r>
              <a:rPr lang="ru-RU" sz="2400" b="0" dirty="0"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</a:rPr>
              <a:t> района Республики Татарстан</a:t>
            </a:r>
            <a:r>
              <a:rPr lang="ru-RU" dirty="0"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>
                <a:effectLst/>
                <a:latin typeface="Times New Roman" pitchFamily="18" charset="0"/>
                <a:cs typeface="Times New Roman" pitchFamily="18" charset="0"/>
              </a:rPr>
            </a:b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314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33400" y="3228975"/>
            <a:ext cx="7926388" cy="3513138"/>
          </a:xfrm>
        </p:spPr>
        <p:txBody>
          <a:bodyPr/>
          <a:lstStyle/>
          <a:p>
            <a:pPr marR="0" algn="ctr"/>
            <a:r>
              <a:rPr lang="ru-RU" sz="24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Презентация  к  уроку по окружающему миру </a:t>
            </a:r>
          </a:p>
          <a:p>
            <a:pPr marR="0" algn="ctr"/>
            <a:r>
              <a:rPr lang="ru-RU" sz="24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во 2 классе </a:t>
            </a:r>
          </a:p>
          <a:p>
            <a:pPr marR="0" algn="ctr"/>
            <a:r>
              <a:rPr lang="ru-RU" sz="2800" i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«Дикорастущие и культурные растения»</a:t>
            </a:r>
          </a:p>
          <a:p>
            <a:pPr marR="0" algn="ctr"/>
            <a:endParaRPr lang="ru-RU" sz="240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marR="0"/>
            <a:r>
              <a:rPr lang="ru-RU" sz="24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Автор: Щербакова С. И.</a:t>
            </a:r>
          </a:p>
          <a:p>
            <a:pPr marR="0"/>
            <a:r>
              <a:rPr lang="ru-RU" sz="24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учитель начальных классов </a:t>
            </a:r>
          </a:p>
          <a:p>
            <a:pPr marR="0" algn="ctr"/>
            <a:r>
              <a:rPr lang="ru-RU" sz="24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д. Старый Кушкет</a:t>
            </a:r>
          </a:p>
          <a:p>
            <a:pPr marR="0" algn="ctr"/>
            <a:r>
              <a:rPr lang="ru-RU" sz="24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2012 г.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Заголовок 1"/>
          <p:cNvPicPr>
            <a:picLocks noGrp="1" noChangeArrowheads="1"/>
          </p:cNvPicPr>
          <p:nvPr>
            <p:ph type="ctrTitle"/>
          </p:nvPr>
        </p:nvPicPr>
        <p:blipFill>
          <a:blip r:embed="rId2"/>
          <a:srcRect/>
          <a:stretch>
            <a:fillRect/>
          </a:stretch>
        </p:blipFill>
        <p:spPr>
          <a:xfrm>
            <a:off x="463550" y="-6350"/>
            <a:ext cx="7937500" cy="1092200"/>
          </a:xfrm>
        </p:spPr>
      </p:pic>
      <p:sp>
        <p:nvSpPr>
          <p:cNvPr id="22530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68313" y="665163"/>
            <a:ext cx="7926387" cy="3511550"/>
          </a:xfrm>
        </p:spPr>
        <p:txBody>
          <a:bodyPr/>
          <a:lstStyle/>
          <a:p>
            <a:pPr marR="0" algn="ctr"/>
            <a:r>
              <a:rPr lang="ru-RU" sz="2800" b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Культурные растения</a:t>
            </a:r>
          </a:p>
          <a:p>
            <a:pPr marR="0" algn="ctr"/>
            <a:endParaRPr lang="ru-RU" sz="240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531" name="AutoShape 7"/>
          <p:cNvSpPr>
            <a:spLocks noChangeArrowheads="1"/>
          </p:cNvSpPr>
          <p:nvPr/>
        </p:nvSpPr>
        <p:spPr bwMode="auto">
          <a:xfrm>
            <a:off x="611188" y="2060575"/>
            <a:ext cx="2016125" cy="647700"/>
          </a:xfrm>
          <a:prstGeom prst="flowChartAlternateProcess">
            <a:avLst/>
          </a:prstGeom>
          <a:solidFill>
            <a:srgbClr val="99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000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овощные</a:t>
            </a:r>
          </a:p>
        </p:txBody>
      </p:sp>
      <p:sp>
        <p:nvSpPr>
          <p:cNvPr id="22532" name="AutoShape 11"/>
          <p:cNvSpPr>
            <a:spLocks noChangeArrowheads="1"/>
          </p:cNvSpPr>
          <p:nvPr/>
        </p:nvSpPr>
        <p:spPr bwMode="auto">
          <a:xfrm>
            <a:off x="6423025" y="2060575"/>
            <a:ext cx="2016125" cy="647700"/>
          </a:xfrm>
          <a:prstGeom prst="flowChartAlternateProcess">
            <a:avLst/>
          </a:prstGeom>
          <a:solidFill>
            <a:srgbClr val="99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000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декоративные</a:t>
            </a:r>
          </a:p>
        </p:txBody>
      </p:sp>
      <p:sp>
        <p:nvSpPr>
          <p:cNvPr id="22533" name="AutoShape 8"/>
          <p:cNvSpPr>
            <a:spLocks noChangeArrowheads="1"/>
          </p:cNvSpPr>
          <p:nvPr/>
        </p:nvSpPr>
        <p:spPr bwMode="auto">
          <a:xfrm>
            <a:off x="1619250" y="3644900"/>
            <a:ext cx="2016125" cy="647700"/>
          </a:xfrm>
          <a:prstGeom prst="flowChartAlternateProcess">
            <a:avLst/>
          </a:prstGeom>
          <a:solidFill>
            <a:srgbClr val="99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000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плодовые</a:t>
            </a:r>
          </a:p>
        </p:txBody>
      </p:sp>
      <p:sp>
        <p:nvSpPr>
          <p:cNvPr id="22534" name="AutoShape 10"/>
          <p:cNvSpPr>
            <a:spLocks noChangeArrowheads="1"/>
          </p:cNvSpPr>
          <p:nvPr/>
        </p:nvSpPr>
        <p:spPr bwMode="auto">
          <a:xfrm>
            <a:off x="5468938" y="3644900"/>
            <a:ext cx="2016125" cy="647700"/>
          </a:xfrm>
          <a:prstGeom prst="flowChartAlternateProcess">
            <a:avLst/>
          </a:prstGeom>
          <a:solidFill>
            <a:srgbClr val="99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000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прядильные</a:t>
            </a:r>
          </a:p>
        </p:txBody>
      </p:sp>
      <p:sp>
        <p:nvSpPr>
          <p:cNvPr id="22535" name="AutoShape 9"/>
          <p:cNvSpPr>
            <a:spLocks noChangeArrowheads="1"/>
          </p:cNvSpPr>
          <p:nvPr/>
        </p:nvSpPr>
        <p:spPr bwMode="auto">
          <a:xfrm>
            <a:off x="3635375" y="5153025"/>
            <a:ext cx="2016125" cy="647700"/>
          </a:xfrm>
          <a:prstGeom prst="flowChartAlternateProcess">
            <a:avLst/>
          </a:prstGeom>
          <a:solidFill>
            <a:srgbClr val="99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000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зерновые</a:t>
            </a:r>
          </a:p>
        </p:txBody>
      </p:sp>
      <p:cxnSp>
        <p:nvCxnSpPr>
          <p:cNvPr id="20" name="Прямая со стрелкой 19"/>
          <p:cNvCxnSpPr/>
          <p:nvPr/>
        </p:nvCxnSpPr>
        <p:spPr>
          <a:xfrm flipH="1">
            <a:off x="1835150" y="1125538"/>
            <a:ext cx="1081088" cy="79057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 стрелкой 21"/>
          <p:cNvCxnSpPr/>
          <p:nvPr/>
        </p:nvCxnSpPr>
        <p:spPr>
          <a:xfrm flipH="1">
            <a:off x="2916238" y="1125538"/>
            <a:ext cx="431800" cy="23749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 стрелкой 23"/>
          <p:cNvCxnSpPr/>
          <p:nvPr/>
        </p:nvCxnSpPr>
        <p:spPr>
          <a:xfrm>
            <a:off x="5826125" y="1076325"/>
            <a:ext cx="1122363" cy="8397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 стрелкой 26"/>
          <p:cNvCxnSpPr/>
          <p:nvPr/>
        </p:nvCxnSpPr>
        <p:spPr>
          <a:xfrm>
            <a:off x="5468938" y="1125538"/>
            <a:ext cx="758825" cy="23749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Прямая со стрелкой 30"/>
          <p:cNvCxnSpPr/>
          <p:nvPr/>
        </p:nvCxnSpPr>
        <p:spPr>
          <a:xfrm>
            <a:off x="4427538" y="1125538"/>
            <a:ext cx="73025" cy="388778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11560" y="908720"/>
            <a:ext cx="7851648" cy="1468760"/>
          </a:xfr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ru-RU" sz="2000" dirty="0" smtClean="0"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>
                <a:effectLst/>
                <a:latin typeface="Times New Roman" pitchFamily="18" charset="0"/>
                <a:cs typeface="Times New Roman" pitchFamily="18" charset="0"/>
              </a:rPr>
            </a:b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39750" y="1341438"/>
            <a:ext cx="7926388" cy="3511550"/>
          </a:xfrm>
        </p:spPr>
        <p:txBody>
          <a:bodyPr/>
          <a:lstStyle/>
          <a:p>
            <a:pPr marR="0" algn="ctr"/>
            <a:r>
              <a:rPr lang="ru-RU" sz="32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Что здесь лишнее?</a:t>
            </a:r>
          </a:p>
          <a:p>
            <a:pPr marR="0" algn="ctr"/>
            <a:endParaRPr lang="ru-RU" sz="240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marR="0" algn="ctr"/>
            <a:endParaRPr lang="ru-RU" sz="240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marR="0" algn="l"/>
            <a:r>
              <a:rPr lang="ru-RU" sz="240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ru-RU" sz="240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клевер, астра, роза, гладиолус</a:t>
            </a:r>
          </a:p>
          <a:p>
            <a:pPr marR="0" algn="l"/>
            <a:r>
              <a:rPr lang="ru-RU" sz="24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- береза, василек, репа, осина</a:t>
            </a:r>
          </a:p>
          <a:p>
            <a:pPr marR="0" algn="l"/>
            <a:r>
              <a:rPr lang="ru-RU" sz="24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- огурец, лук, лен, чеснок</a:t>
            </a:r>
          </a:p>
          <a:p>
            <a:pPr marR="0" algn="l"/>
            <a:r>
              <a:rPr lang="ru-RU" sz="24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- груша, слива, малина, яблоня</a:t>
            </a:r>
          </a:p>
          <a:p>
            <a:pPr marR="0" algn="l"/>
            <a:r>
              <a:rPr lang="ru-RU" sz="24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- пшеница, рожь, ячмень, картофель</a:t>
            </a:r>
          </a:p>
          <a:p>
            <a:pPr marR="0" algn="l"/>
            <a:endParaRPr lang="ru-RU" sz="240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11560" y="1196752"/>
            <a:ext cx="7851648" cy="5400600"/>
          </a:xfrm>
        </p:spPr>
        <p:txBody>
          <a:bodyPr>
            <a:noAutofit/>
          </a:bodyPr>
          <a:lstStyle/>
          <a:p>
            <a:pPr algn="l" fontAlgn="auto">
              <a:spcAft>
                <a:spcPts val="0"/>
              </a:spcAft>
              <a:defRPr/>
            </a:pPr>
            <a:r>
              <a:rPr lang="ru-RU" sz="2800" b="0" dirty="0"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</a:rPr>
              <a:t>Рады, рады, рады</a:t>
            </a:r>
            <a:br>
              <a:rPr lang="ru-RU" sz="2800" b="0" dirty="0"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2800" b="0" dirty="0"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</a:rPr>
              <a:t>Светлые березы,</a:t>
            </a:r>
            <a:br>
              <a:rPr lang="ru-RU" sz="2800" b="0" dirty="0"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2800" b="0" dirty="0"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</a:rPr>
              <a:t>И на них от радости </a:t>
            </a:r>
            <a:r>
              <a:rPr lang="ru-RU" sz="2800" b="0" dirty="0" smtClean="0"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b="0" dirty="0" smtClean="0"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2800" b="0" dirty="0"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</a:rPr>
              <a:t>Вырастают розы.</a:t>
            </a:r>
            <a:br>
              <a:rPr lang="ru-RU" sz="2800" b="0" dirty="0"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2800" b="0" dirty="0"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</a:rPr>
              <a:t>Рады, рады, рады</a:t>
            </a:r>
            <a:br>
              <a:rPr lang="ru-RU" sz="2800" b="0" dirty="0"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2800" b="0" dirty="0"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</a:rPr>
              <a:t>Темные осины</a:t>
            </a:r>
            <a:r>
              <a:rPr lang="ru-RU" sz="2800" b="0" dirty="0" smtClean="0"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</a:rPr>
              <a:t>,</a:t>
            </a:r>
            <a:br>
              <a:rPr lang="ru-RU" sz="2800" b="0" dirty="0" smtClean="0"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2800" b="0" dirty="0"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</a:rPr>
              <a:t>И на них от радости </a:t>
            </a:r>
            <a:br>
              <a:rPr lang="ru-RU" sz="2800" b="0" dirty="0"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2800" b="0" dirty="0"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</a:rPr>
              <a:t>Растут апельсины.</a:t>
            </a:r>
            <a:br>
              <a:rPr lang="ru-RU" sz="2800" b="0" dirty="0"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2800" b="0" dirty="0"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</a:rPr>
              <a:t>То не дождь пошел из облака</a:t>
            </a:r>
            <a:br>
              <a:rPr lang="ru-RU" sz="2800" b="0" dirty="0"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2800" b="0" dirty="0"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</a:rPr>
              <a:t>И не град, </a:t>
            </a:r>
            <a:br>
              <a:rPr lang="ru-RU" sz="2800" b="0" dirty="0"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2800" b="0" dirty="0"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</a:rPr>
              <a:t>То посыпался из облака </a:t>
            </a:r>
            <a:br>
              <a:rPr lang="ru-RU" sz="2800" b="0" dirty="0"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2800" b="0" dirty="0" smtClean="0"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</a:rPr>
              <a:t>Виноград.</a:t>
            </a:r>
            <a:r>
              <a:rPr lang="ru-RU" sz="2800" b="0" dirty="0"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b="0" dirty="0"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endParaRPr lang="ru-RU" sz="2800" b="0" dirty="0">
              <a:solidFill>
                <a:schemeClr val="bg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578" name="TextBox 3"/>
          <p:cNvSpPr txBox="1">
            <a:spLocks noChangeArrowheads="1"/>
          </p:cNvSpPr>
          <p:nvPr/>
        </p:nvSpPr>
        <p:spPr bwMode="auto">
          <a:xfrm>
            <a:off x="2195513" y="188913"/>
            <a:ext cx="5164137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3600">
                <a:latin typeface="Times New Roman" pitchFamily="18" charset="0"/>
                <a:cs typeface="Times New Roman" pitchFamily="18" charset="0"/>
              </a:rPr>
              <a:t>Может так быть или нет?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7" descr="15_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76375" y="2133600"/>
            <a:ext cx="6119813" cy="4338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755650" y="576263"/>
            <a:ext cx="3260725" cy="1108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6600">
                <a:latin typeface="Times New Roman" pitchFamily="18" charset="0"/>
                <a:cs typeface="Times New Roman" pitchFamily="18" charset="0"/>
              </a:rPr>
              <a:t>Спасибо</a:t>
            </a: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4268788" y="554038"/>
            <a:ext cx="895350" cy="1108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6600">
                <a:latin typeface="Times New Roman" pitchFamily="18" charset="0"/>
                <a:cs typeface="Times New Roman" pitchFamily="18" charset="0"/>
              </a:rPr>
              <a:t>за</a:t>
            </a: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5448300" y="546100"/>
            <a:ext cx="2147888" cy="1108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6600">
                <a:latin typeface="Times New Roman" pitchFamily="18" charset="0"/>
                <a:cs typeface="Times New Roman" pitchFamily="18" charset="0"/>
              </a:rPr>
              <a:t>урок!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Заголовок 1"/>
          <p:cNvPicPr>
            <a:picLocks noGrp="1" noChangeArrowheads="1"/>
          </p:cNvPicPr>
          <p:nvPr>
            <p:ph type="ctrTitle"/>
          </p:nvPr>
        </p:nvPicPr>
        <p:blipFill>
          <a:blip r:embed="rId2"/>
          <a:srcRect/>
          <a:stretch>
            <a:fillRect/>
          </a:stretch>
        </p:blipFill>
        <p:spPr>
          <a:xfrm>
            <a:off x="603250" y="901700"/>
            <a:ext cx="7864475" cy="1481138"/>
          </a:xfrm>
        </p:spPr>
      </p:pic>
      <p:sp>
        <p:nvSpPr>
          <p:cNvPr id="14338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39750" y="2781300"/>
            <a:ext cx="7926388" cy="3513138"/>
          </a:xfrm>
        </p:spPr>
        <p:txBody>
          <a:bodyPr/>
          <a:lstStyle/>
          <a:p>
            <a:pPr marR="0" algn="l"/>
            <a:r>
              <a:rPr lang="ru-RU" sz="24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Тополь                                </a:t>
            </a:r>
            <a:r>
              <a:rPr lang="ru-RU" sz="2400" b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деревья </a:t>
            </a:r>
            <a:r>
              <a:rPr lang="ru-RU" sz="24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                    Калина             </a:t>
            </a:r>
          </a:p>
          <a:p>
            <a:pPr marR="0" algn="l"/>
            <a:r>
              <a:rPr lang="ru-RU" sz="24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Колокольчик                                                             Клен            </a:t>
            </a:r>
          </a:p>
          <a:p>
            <a:pPr marR="0" algn="l"/>
            <a:r>
              <a:rPr lang="ru-RU" sz="24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Клевер                                </a:t>
            </a:r>
            <a:r>
              <a:rPr lang="ru-RU" sz="2400" b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кустарники</a:t>
            </a:r>
            <a:r>
              <a:rPr lang="ru-RU" sz="24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              Ромашка </a:t>
            </a:r>
          </a:p>
          <a:p>
            <a:pPr marR="0" algn="l"/>
            <a:r>
              <a:rPr lang="ru-RU" sz="24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Ель                                      </a:t>
            </a:r>
            <a:r>
              <a:rPr lang="ru-RU" sz="2400" b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травы</a:t>
            </a:r>
            <a:r>
              <a:rPr lang="ru-RU" sz="24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                        Смородина         </a:t>
            </a:r>
          </a:p>
          <a:p>
            <a:pPr marR="0" algn="l"/>
            <a:r>
              <a:rPr lang="ru-RU" sz="24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cxnSp>
        <p:nvCxnSpPr>
          <p:cNvPr id="5" name="Прямая со стрелкой 4"/>
          <p:cNvCxnSpPr/>
          <p:nvPr/>
        </p:nvCxnSpPr>
        <p:spPr>
          <a:xfrm>
            <a:off x="1763713" y="2997200"/>
            <a:ext cx="1800225" cy="0"/>
          </a:xfrm>
          <a:prstGeom prst="straightConnector1">
            <a:avLst/>
          </a:prstGeom>
          <a:ln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 стрелкой 6"/>
          <p:cNvCxnSpPr/>
          <p:nvPr/>
        </p:nvCxnSpPr>
        <p:spPr>
          <a:xfrm>
            <a:off x="2484438" y="3500438"/>
            <a:ext cx="1079500" cy="649287"/>
          </a:xfrm>
          <a:prstGeom prst="straightConnector1">
            <a:avLst/>
          </a:prstGeom>
          <a:ln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 стрелкой 8"/>
          <p:cNvCxnSpPr/>
          <p:nvPr/>
        </p:nvCxnSpPr>
        <p:spPr>
          <a:xfrm>
            <a:off x="1692275" y="4005263"/>
            <a:ext cx="1871663" cy="360362"/>
          </a:xfrm>
          <a:prstGeom prst="straightConnector1">
            <a:avLst/>
          </a:prstGeom>
          <a:ln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 стрелкой 10"/>
          <p:cNvCxnSpPr/>
          <p:nvPr/>
        </p:nvCxnSpPr>
        <p:spPr>
          <a:xfrm flipV="1">
            <a:off x="1692275" y="3213100"/>
            <a:ext cx="1871663" cy="1152525"/>
          </a:xfrm>
          <a:prstGeom prst="straightConnector1">
            <a:avLst/>
          </a:prstGeom>
          <a:ln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 стрелкой 12"/>
          <p:cNvCxnSpPr/>
          <p:nvPr/>
        </p:nvCxnSpPr>
        <p:spPr>
          <a:xfrm flipH="1">
            <a:off x="5651500" y="2997200"/>
            <a:ext cx="1081088" cy="827088"/>
          </a:xfrm>
          <a:prstGeom prst="straightConnector1">
            <a:avLst/>
          </a:prstGeom>
          <a:ln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 стрелкой 14"/>
          <p:cNvCxnSpPr/>
          <p:nvPr/>
        </p:nvCxnSpPr>
        <p:spPr>
          <a:xfrm flipH="1" flipV="1">
            <a:off x="5076825" y="3068638"/>
            <a:ext cx="1655763" cy="431800"/>
          </a:xfrm>
          <a:prstGeom prst="straightConnector1">
            <a:avLst/>
          </a:prstGeom>
          <a:ln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 стрелкой 16"/>
          <p:cNvCxnSpPr/>
          <p:nvPr/>
        </p:nvCxnSpPr>
        <p:spPr>
          <a:xfrm flipH="1">
            <a:off x="5364163" y="4005263"/>
            <a:ext cx="1439862" cy="360362"/>
          </a:xfrm>
          <a:prstGeom prst="straightConnector1">
            <a:avLst/>
          </a:prstGeom>
          <a:ln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 стрелкой 18"/>
          <p:cNvCxnSpPr/>
          <p:nvPr/>
        </p:nvCxnSpPr>
        <p:spPr>
          <a:xfrm flipH="1" flipV="1">
            <a:off x="5651500" y="4005263"/>
            <a:ext cx="1152525" cy="360362"/>
          </a:xfrm>
          <a:prstGeom prst="straightConnector1">
            <a:avLst/>
          </a:prstGeom>
          <a:ln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689350" y="549275"/>
            <a:ext cx="2716213" cy="2036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Объект 3"/>
          <p:cNvPicPr>
            <a:picLocks noGrp="1" noChangeAspect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52388" y="1125538"/>
            <a:ext cx="2881312" cy="2268537"/>
          </a:xfr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565400" y="2332038"/>
            <a:ext cx="3319463" cy="2416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954338" y="4913313"/>
            <a:ext cx="2930525" cy="1944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405563" y="2052638"/>
            <a:ext cx="2738437" cy="2249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0" y="3933825"/>
            <a:ext cx="2736850" cy="278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6265863" y="4748213"/>
            <a:ext cx="2813050" cy="2109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Заголовок 1"/>
          <p:cNvPicPr>
            <a:picLocks noGrp="1" noChangeArrowheads="1"/>
          </p:cNvPicPr>
          <p:nvPr>
            <p:ph type="ctrTitle"/>
          </p:nvPr>
        </p:nvPicPr>
        <p:blipFill>
          <a:blip r:embed="rId2"/>
          <a:srcRect/>
          <a:stretch>
            <a:fillRect/>
          </a:stretch>
        </p:blipFill>
        <p:spPr>
          <a:xfrm>
            <a:off x="603250" y="633413"/>
            <a:ext cx="7864475" cy="1749425"/>
          </a:xfrm>
        </p:spPr>
      </p:pic>
      <p:sp>
        <p:nvSpPr>
          <p:cNvPr id="16386" name="AutoShape 9"/>
          <p:cNvSpPr>
            <a:spLocks noChangeArrowheads="1"/>
          </p:cNvSpPr>
          <p:nvPr/>
        </p:nvSpPr>
        <p:spPr bwMode="auto">
          <a:xfrm rot="2666899">
            <a:off x="2781300" y="1647825"/>
            <a:ext cx="360363" cy="1754188"/>
          </a:xfrm>
          <a:prstGeom prst="downArrow">
            <a:avLst>
              <a:gd name="adj1" fmla="val 50000"/>
              <a:gd name="adj2" fmla="val 134880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>
              <a:latin typeface="Constantia" pitchFamily="18" charset="0"/>
            </a:endParaRPr>
          </a:p>
        </p:txBody>
      </p:sp>
      <p:sp>
        <p:nvSpPr>
          <p:cNvPr id="16387" name="AutoShape 10"/>
          <p:cNvSpPr>
            <a:spLocks noChangeArrowheads="1"/>
          </p:cNvSpPr>
          <p:nvPr/>
        </p:nvSpPr>
        <p:spPr bwMode="auto">
          <a:xfrm rot="-2589508">
            <a:off x="5784850" y="1668463"/>
            <a:ext cx="360363" cy="1795462"/>
          </a:xfrm>
          <a:prstGeom prst="downArrow">
            <a:avLst>
              <a:gd name="adj1" fmla="val 50000"/>
              <a:gd name="adj2" fmla="val 134916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>
              <a:latin typeface="Constantia" pitchFamily="18" charset="0"/>
            </a:endParaRPr>
          </a:p>
        </p:txBody>
      </p:sp>
      <p:pic>
        <p:nvPicPr>
          <p:cNvPr id="8" name="Picture 11" descr="можжевельник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11188" y="3703638"/>
            <a:ext cx="2592387" cy="2808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580063" y="3705225"/>
            <a:ext cx="2560637" cy="272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90" name="Прямоугольник 9"/>
          <p:cNvSpPr>
            <a:spLocks noChangeArrowheads="1"/>
          </p:cNvSpPr>
          <p:nvPr/>
        </p:nvSpPr>
        <p:spPr bwMode="auto">
          <a:xfrm>
            <a:off x="900113" y="3241675"/>
            <a:ext cx="246062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дикорастущие</a:t>
            </a:r>
            <a:r>
              <a:rPr lang="ru-RU">
                <a:latin typeface="Constantia" pitchFamily="18" charset="0"/>
              </a:rPr>
              <a:t> </a:t>
            </a:r>
          </a:p>
        </p:txBody>
      </p:sp>
      <p:sp>
        <p:nvSpPr>
          <p:cNvPr id="16391" name="Прямоугольник 10"/>
          <p:cNvSpPr>
            <a:spLocks noChangeArrowheads="1"/>
          </p:cNvSpPr>
          <p:nvPr/>
        </p:nvSpPr>
        <p:spPr bwMode="auto">
          <a:xfrm>
            <a:off x="5965825" y="3278188"/>
            <a:ext cx="1979613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культурные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09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52388" y="1125538"/>
            <a:ext cx="2881312" cy="2268537"/>
          </a:xfrm>
        </p:spPr>
      </p:pic>
      <p:pic>
        <p:nvPicPr>
          <p:cNvPr id="17410" name="Рисунок 4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689350" y="549275"/>
            <a:ext cx="2716213" cy="2036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1" name="Рисунок 5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405563" y="2052638"/>
            <a:ext cx="2738437" cy="2249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2" name="Рисунок 6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3933825"/>
            <a:ext cx="2736850" cy="278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3" name="Рисунок 7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565400" y="2332038"/>
            <a:ext cx="3319463" cy="2416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4" name="Рисунок 8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954338" y="4913313"/>
            <a:ext cx="2930525" cy="1944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5" name="Рисунок 9"/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6265863" y="4748213"/>
            <a:ext cx="2813050" cy="2109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6" name="TextBox 1"/>
          <p:cNvSpPr txBox="1">
            <a:spLocks noChangeArrowheads="1"/>
          </p:cNvSpPr>
          <p:nvPr/>
        </p:nvSpPr>
        <p:spPr bwMode="auto">
          <a:xfrm>
            <a:off x="2339975" y="71438"/>
            <a:ext cx="5062538" cy="522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800">
                <a:latin typeface="Times New Roman" pitchFamily="18" charset="0"/>
                <a:cs typeface="Times New Roman" pitchFamily="18" charset="0"/>
              </a:rPr>
              <a:t>Культурные или дикорастущие?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1268760"/>
            <a:ext cx="7704856" cy="792088"/>
          </a:xfr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ru-RU" sz="4000" b="0" dirty="0" smtClean="0"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</a:rPr>
              <a:t>Что такое культурные растения?</a:t>
            </a:r>
            <a:endParaRPr lang="ru-RU" sz="4000" b="0" dirty="0">
              <a:solidFill>
                <a:schemeClr val="bg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434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33400" y="3228975"/>
            <a:ext cx="7926388" cy="3513138"/>
          </a:xfrm>
        </p:spPr>
        <p:txBody>
          <a:bodyPr/>
          <a:lstStyle/>
          <a:p>
            <a:pPr marR="0" algn="l"/>
            <a:r>
              <a:rPr lang="ru-RU" sz="24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а) растения, которые человек использует для питания;</a:t>
            </a:r>
          </a:p>
          <a:p>
            <a:pPr marR="0" algn="l"/>
            <a:endParaRPr lang="ru-RU" sz="240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marR="0" algn="l"/>
            <a:r>
              <a:rPr lang="ru-RU" sz="24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б) растения, которые растут на полях, в садах и огородах;</a:t>
            </a:r>
          </a:p>
          <a:p>
            <a:pPr marR="0" algn="l"/>
            <a:endParaRPr lang="ru-RU" sz="240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marR="0" algn="l"/>
            <a:r>
              <a:rPr lang="ru-RU" sz="24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в) растения, которые человек специально выращивает для своих целей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7" name="Рисунок 4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95513" y="1196975"/>
            <a:ext cx="4608512" cy="554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58" name="TextBox 5"/>
          <p:cNvSpPr txBox="1">
            <a:spLocks noChangeArrowheads="1"/>
          </p:cNvSpPr>
          <p:nvPr/>
        </p:nvSpPr>
        <p:spPr bwMode="auto">
          <a:xfrm>
            <a:off x="3463925" y="533400"/>
            <a:ext cx="2700338" cy="585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3200">
                <a:latin typeface="Times New Roman" pitchFamily="18" charset="0"/>
                <a:cs typeface="Times New Roman" pitchFamily="18" charset="0"/>
              </a:rPr>
              <a:t>Цветущий лен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1" name="Рисунок 4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11188" y="1041400"/>
            <a:ext cx="7812087" cy="5218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2" name="TextBox 6"/>
          <p:cNvSpPr txBox="1">
            <a:spLocks noChangeArrowheads="1"/>
          </p:cNvSpPr>
          <p:nvPr/>
        </p:nvSpPr>
        <p:spPr bwMode="auto">
          <a:xfrm>
            <a:off x="3635375" y="204788"/>
            <a:ext cx="2341563" cy="585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3200">
                <a:latin typeface="Times New Roman" pitchFamily="18" charset="0"/>
                <a:cs typeface="Times New Roman" pitchFamily="18" charset="0"/>
              </a:rPr>
              <a:t>Уборка льна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11560" y="908720"/>
            <a:ext cx="7851648" cy="1468760"/>
          </a:xfr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ru-RU" sz="2000" dirty="0" smtClean="0"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>
                <a:effectLst/>
                <a:latin typeface="Times New Roman" pitchFamily="18" charset="0"/>
                <a:cs typeface="Times New Roman" pitchFamily="18" charset="0"/>
              </a:rPr>
            </a:b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1506" name="Рисунок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87475" y="1089025"/>
            <a:ext cx="3351213" cy="2439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7" name="Рисунок 7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516563" y="1089025"/>
            <a:ext cx="3471862" cy="3313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8" name="Рисунок 8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50825" y="3992563"/>
            <a:ext cx="3822700" cy="2865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9" name="Рисунок 9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764088" y="4394200"/>
            <a:ext cx="1893887" cy="2455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10" name="TextBox 10"/>
          <p:cNvSpPr txBox="1">
            <a:spLocks noChangeArrowheads="1"/>
          </p:cNvSpPr>
          <p:nvPr/>
        </p:nvSpPr>
        <p:spPr bwMode="auto">
          <a:xfrm>
            <a:off x="3635375" y="255588"/>
            <a:ext cx="3022600" cy="585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3200">
                <a:latin typeface="Times New Roman" pitchFamily="18" charset="0"/>
                <a:cs typeface="Times New Roman" pitchFamily="18" charset="0"/>
              </a:rPr>
              <a:t>Изделия из льна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323</TotalTime>
  <Words>112</Words>
  <Application>Microsoft Office PowerPoint</Application>
  <PresentationFormat>On-screen Show (4:3)</PresentationFormat>
  <Paragraphs>42</Paragraphs>
  <Slides>13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Шаблон оформления</vt:lpstr>
      </vt:variant>
      <vt:variant>
        <vt:i4>2</vt:i4>
      </vt:variant>
      <vt:variant>
        <vt:lpstr>Заголовки слайдов</vt:lpstr>
      </vt:variant>
      <vt:variant>
        <vt:i4>13</vt:i4>
      </vt:variant>
    </vt:vector>
  </HeadingPairs>
  <TitlesOfParts>
    <vt:vector size="20" baseType="lpstr">
      <vt:lpstr>Constantia</vt:lpstr>
      <vt:lpstr>Arial</vt:lpstr>
      <vt:lpstr>Calibri</vt:lpstr>
      <vt:lpstr>Wingdings 2</vt:lpstr>
      <vt:lpstr>Times New Roman</vt:lpstr>
      <vt:lpstr>Поток</vt:lpstr>
      <vt:lpstr>Поток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Светлана</dc:creator>
  <cp:lastModifiedBy>sergey.suharev</cp:lastModifiedBy>
  <cp:revision>24</cp:revision>
  <dcterms:created xsi:type="dcterms:W3CDTF">2012-01-27T16:03:26Z</dcterms:created>
  <dcterms:modified xsi:type="dcterms:W3CDTF">2012-04-23T16:03:33Z</dcterms:modified>
</cp:coreProperties>
</file>