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95" r:id="rId3"/>
    <p:sldId id="292" r:id="rId4"/>
    <p:sldId id="296" r:id="rId5"/>
    <p:sldId id="297" r:id="rId6"/>
    <p:sldId id="302" r:id="rId7"/>
    <p:sldId id="307" r:id="rId8"/>
    <p:sldId id="299" r:id="rId9"/>
    <p:sldId id="287" r:id="rId10"/>
    <p:sldId id="300" r:id="rId11"/>
    <p:sldId id="301" r:id="rId12"/>
    <p:sldId id="276" r:id="rId13"/>
    <p:sldId id="273" r:id="rId14"/>
    <p:sldId id="274" r:id="rId15"/>
    <p:sldId id="275" r:id="rId16"/>
    <p:sldId id="277" r:id="rId17"/>
    <p:sldId id="278" r:id="rId18"/>
    <p:sldId id="281" r:id="rId19"/>
    <p:sldId id="30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FB3"/>
    <a:srgbClr val="0000FF"/>
    <a:srgbClr val="12970B"/>
    <a:srgbClr val="D475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7" autoAdjust="0"/>
    <p:restoredTop sz="94660"/>
  </p:normalViewPr>
  <p:slideViewPr>
    <p:cSldViewPr>
      <p:cViewPr varScale="1">
        <p:scale>
          <a:sx n="70" d="100"/>
          <a:sy n="70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2EEACC-46A1-4BA4-B019-31CD31C1A4ED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47AB33-44D3-496A-A79B-C4D4CE58E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2A95-71CD-41E4-A4C6-E9F4A01C13C1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8B00-39D1-4463-B5BA-54A436299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EAC1-5829-47AA-848D-94881C5471AD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6C22-1F0D-43B8-8EB6-B22545A84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B1F99-5996-4A29-BCC4-FABAB6F07F51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C23E-32D5-479B-B7D9-51B894F60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859E-529A-4744-809E-FDB279B146EB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B09CD-FAAE-4C5D-9070-022D90B49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64C9-A575-4D03-AFD4-0D1128ADD519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0D5C2-B0B4-4827-9986-0E953394E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993F-2C18-4384-8986-19FB0C48CFE5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06C4-C6D5-47CB-AF65-F6FBB9D26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C1D4-96C0-42B0-8E1F-9BA364708953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CA695-B87D-4797-A8FB-E6335C3B1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B7A0-E342-458C-BACD-1B47A4659455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B902-1023-4AC0-8D24-8C32708B1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4458-A9DC-44F3-86A2-61A0245E4B34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EB25-914C-4954-923B-0FA640D0F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861F-6163-4EEE-828F-79F69FE8AF2F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C7E6-F294-4B1B-AE89-4D4B67E98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F2AF-8320-4634-86EC-B3B0C49E6EAE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898F-1C1D-40CE-825C-416EAF21C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38489-77D0-42AE-8D02-3ABB8B6A30B2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48390-6723-4A18-BF84-F76B0DE10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xsosx.beon.ru/4333-068-animacija-homjachki.z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portal.ru/load/47-1-0-6988" TargetMode="External"/><Relationship Id="rId5" Type="http://schemas.openxmlformats.org/officeDocument/2006/relationships/hyperlink" Target="http://yandex.ru/yandsearch?text=%D1%81%D0%B0%D0%B9%D1%82+%25" TargetMode="External"/><Relationship Id="rId4" Type="http://schemas.openxmlformats.org/officeDocument/2006/relationships/hyperlink" Target="http://images.yandex.ru/yandsearch?text=%D0%BA%D0%B0%D1%80%D1%B0&amp;rpt=simage&amp;img_url=klubkrasoti.ru/images/announce/594.jpg&amp;noreask=1&amp;lr=5&amp;p=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12970B"/>
                </a:solidFill>
                <a:latin typeface="Arial" charset="0"/>
              </a:rPr>
              <a:t>Изложение по рассказу </a:t>
            </a:r>
            <a:br>
              <a:rPr lang="ru-RU" sz="4800" b="1" smtClean="0">
                <a:solidFill>
                  <a:srgbClr val="12970B"/>
                </a:solidFill>
                <a:latin typeface="Arial" charset="0"/>
              </a:rPr>
            </a:br>
            <a:r>
              <a:rPr lang="ru-RU" sz="4800" b="1" smtClean="0">
                <a:solidFill>
                  <a:srgbClr val="12970B"/>
                </a:solidFill>
                <a:latin typeface="Arial" charset="0"/>
              </a:rPr>
              <a:t>Н. Сладкова</a:t>
            </a:r>
            <a:r>
              <a:rPr lang="en-US" sz="4000" b="1" smtClean="0">
                <a:solidFill>
                  <a:srgbClr val="00B050"/>
                </a:solidFill>
              </a:rPr>
              <a:t/>
            </a:r>
            <a:br>
              <a:rPr lang="en-US" sz="4000" b="1" smtClean="0">
                <a:solidFill>
                  <a:srgbClr val="00B050"/>
                </a:solidFill>
              </a:rPr>
            </a:br>
            <a:endParaRPr lang="ru-RU" sz="4000" b="1" smtClean="0">
              <a:solidFill>
                <a:srgbClr val="00B050"/>
              </a:solidFill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688"/>
            <a:ext cx="6400800" cy="935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D4753A"/>
                </a:solidFill>
              </a:rPr>
              <a:t>Урок развития речи в 3 классе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D4753A"/>
                </a:solidFill>
              </a:rPr>
              <a:t>Автор: Колодина Ольга Геннадьевна, учитель начальных классов МОУ СОШ №7 Г. Иваново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323850" y="357188"/>
            <a:ext cx="84248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12970B"/>
                </a:solidFill>
                <a:latin typeface="Century Gothic" pitchFamily="34" charset="0"/>
              </a:rPr>
              <a:t>Ещё интересный факт из жизни хомячка</a:t>
            </a:r>
          </a:p>
          <a:p>
            <a:pPr algn="ctr"/>
            <a:r>
              <a:rPr lang="ru-RU" sz="2400" b="1" i="1">
                <a:solidFill>
                  <a:srgbClr val="12970B"/>
                </a:solidFill>
                <a:latin typeface="Century Gothic" pitchFamily="34" charset="0"/>
              </a:rPr>
              <a:t>Работа по учебнику, упр.393, с.19</a:t>
            </a:r>
          </a:p>
          <a:p>
            <a:pPr algn="ctr"/>
            <a:endParaRPr lang="ru-RU" sz="2400" b="1" i="1">
              <a:solidFill>
                <a:srgbClr val="12970B"/>
              </a:solidFill>
              <a:latin typeface="Century Gothic" pitchFamily="34" charset="0"/>
            </a:endParaRPr>
          </a:p>
          <a:p>
            <a:pPr algn="ctr"/>
            <a:r>
              <a:rPr lang="ru-RU" sz="2400" b="1" i="1">
                <a:solidFill>
                  <a:srgbClr val="D4753A"/>
                </a:solidFill>
                <a:latin typeface="Century Gothic" pitchFamily="34" charset="0"/>
              </a:rPr>
              <a:t>Повезло хомяку. Он наткнулся на птичье гнездо.</a:t>
            </a:r>
          </a:p>
          <a:p>
            <a:pPr algn="ctr"/>
            <a:r>
              <a:rPr lang="ru-RU" sz="2400" b="1" i="1">
                <a:solidFill>
                  <a:srgbClr val="D4753A"/>
                </a:solidFill>
                <a:latin typeface="Century Gothic" pitchFamily="34" charset="0"/>
              </a:rPr>
              <a:t>Вот так находка! Лежат на земле два большущих яйца. Тащи и пируй! Только вот лапками яйцо не захватить. И за щеку не затолкать.</a:t>
            </a:r>
          </a:p>
          <a:p>
            <a:pPr algn="ctr"/>
            <a:r>
              <a:rPr lang="ru-RU" sz="2400" b="1" i="1">
                <a:solidFill>
                  <a:srgbClr val="D4753A"/>
                </a:solidFill>
                <a:latin typeface="Century Gothic" pitchFamily="34" charset="0"/>
              </a:rPr>
              <a:t>Возился хомяк, возился, пыхтел, пыхтел. Не получается. Как быть? </a:t>
            </a:r>
          </a:p>
          <a:p>
            <a:pPr algn="ctr"/>
            <a:r>
              <a:rPr lang="ru-RU" sz="2400" b="1" i="1">
                <a:solidFill>
                  <a:srgbClr val="D4753A"/>
                </a:solidFill>
                <a:latin typeface="Century Gothic" pitchFamily="34" charset="0"/>
              </a:rPr>
              <a:t>Догадался!                                             (Н. Сладков)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85750" y="836613"/>
            <a:ext cx="864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Century Gothic" pitchFamily="34" charset="0"/>
              </a:rPr>
              <a:t>        </a:t>
            </a:r>
          </a:p>
        </p:txBody>
      </p:sp>
      <p:pic>
        <p:nvPicPr>
          <p:cNvPr id="24580" name="Picture 14" descr="хом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076700"/>
            <a:ext cx="5651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5" descr="гнезд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6700"/>
            <a:ext cx="3527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7" descr="яй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5516563"/>
            <a:ext cx="216058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23850" y="357188"/>
            <a:ext cx="84963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12970B"/>
                </a:solidFill>
                <a:latin typeface="Century Gothic" pitchFamily="34" charset="0"/>
              </a:rPr>
              <a:t>А ты догадаешься, что сделал зверёк ?</a:t>
            </a:r>
          </a:p>
          <a:p>
            <a:pPr algn="ctr"/>
            <a:r>
              <a:rPr lang="ru-RU" sz="2800" b="1" i="1">
                <a:solidFill>
                  <a:srgbClr val="12970B"/>
                </a:solidFill>
                <a:latin typeface="Century Gothic" pitchFamily="34" charset="0"/>
              </a:rPr>
              <a:t>Рассмотри иллюстрацию в учебнике на с. 19 и скажи об этом.</a:t>
            </a:r>
          </a:p>
          <a:p>
            <a:pPr algn="ctr"/>
            <a:r>
              <a:rPr lang="ru-RU" sz="2800" b="1" i="1">
                <a:solidFill>
                  <a:srgbClr val="12970B"/>
                </a:solidFill>
                <a:latin typeface="Century Gothic" pitchFamily="34" charset="0"/>
              </a:rPr>
              <a:t>Подбери заголовок к рассказу.</a:t>
            </a:r>
          </a:p>
          <a:p>
            <a:pPr algn="ctr"/>
            <a:r>
              <a:rPr lang="ru-RU" sz="2800" b="1" i="1">
                <a:solidFill>
                  <a:srgbClr val="12970B"/>
                </a:solidFill>
                <a:latin typeface="Century Gothic" pitchFamily="34" charset="0"/>
              </a:rPr>
              <a:t>Понаблюдай, как устроен текст. Сколько в нём частей? Как узнали?</a:t>
            </a:r>
          </a:p>
          <a:p>
            <a:pPr algn="ctr"/>
            <a:r>
              <a:rPr lang="ru-RU" sz="2800" b="1" i="1">
                <a:solidFill>
                  <a:srgbClr val="12970B"/>
                </a:solidFill>
                <a:latin typeface="Century Gothic" pitchFamily="34" charset="0"/>
              </a:rPr>
              <a:t>Найди главные слова в каждой части. Запиши их под номерами в столбик.</a:t>
            </a:r>
          </a:p>
          <a:p>
            <a:pPr algn="ctr"/>
            <a:r>
              <a:rPr lang="ru-RU" sz="2800" b="1" i="1">
                <a:solidFill>
                  <a:srgbClr val="12970B"/>
                </a:solidFill>
                <a:latin typeface="Century Gothic" pitchFamily="34" charset="0"/>
              </a:rPr>
              <a:t>У тебя получится </a:t>
            </a:r>
            <a:r>
              <a:rPr lang="ru-RU" sz="3200" b="1" i="1">
                <a:solidFill>
                  <a:srgbClr val="D4753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план текста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50825" y="857250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002060"/>
                </a:solidFill>
                <a:latin typeface="Century Gothic" pitchFamily="34" charset="0"/>
              </a:rPr>
              <a:t>.</a:t>
            </a:r>
            <a:r>
              <a:rPr lang="ru-RU" sz="2400" b="1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171" name="Oval 2"/>
          <p:cNvSpPr>
            <a:spLocks noChangeArrowheads="1"/>
          </p:cNvSpPr>
          <p:nvPr/>
        </p:nvSpPr>
        <p:spPr bwMode="auto">
          <a:xfrm>
            <a:off x="2987675" y="404813"/>
            <a:ext cx="3167063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b="1" i="1">
                <a:solidFill>
                  <a:srgbClr val="D4753A"/>
                </a:solidFill>
              </a:rPr>
              <a:t>План.</a:t>
            </a:r>
            <a:endParaRPr lang="ru-RU" sz="3200" b="1" i="1">
              <a:solidFill>
                <a:srgbClr val="D4753A"/>
              </a:solidFill>
              <a:latin typeface="Century Gothic" pitchFamily="34" charset="0"/>
            </a:endParaRPr>
          </a:p>
        </p:txBody>
      </p:sp>
      <p:sp>
        <p:nvSpPr>
          <p:cNvPr id="296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entury Gothic" pitchFamily="34" charset="0"/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68313" y="1989138"/>
            <a:ext cx="3167062" cy="122396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3200" b="1" i="1">
                <a:solidFill>
                  <a:srgbClr val="E46C0A"/>
                </a:solidFill>
                <a:latin typeface="Arial" charset="0"/>
                <a:cs typeface="Arial" charset="0"/>
              </a:rPr>
              <a:t>1. Птичье гнездо.</a:t>
            </a: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468313" y="3573463"/>
            <a:ext cx="3240087" cy="12954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i="1">
                <a:solidFill>
                  <a:srgbClr val="D4753A"/>
                </a:solidFill>
                <a:latin typeface="Arial" charset="0"/>
                <a:cs typeface="Arial" charset="0"/>
              </a:rPr>
              <a:t>2. Вот так находка!</a:t>
            </a:r>
            <a:endParaRPr lang="en-US" sz="3200" b="1" i="1">
              <a:solidFill>
                <a:srgbClr val="D4753A"/>
              </a:solidFill>
              <a:latin typeface="Arial" charset="0"/>
              <a:cs typeface="Arial" charset="0"/>
            </a:endParaRPr>
          </a:p>
          <a:p>
            <a:pPr algn="ctr">
              <a:spcAft>
                <a:spcPts val="1000"/>
              </a:spcAft>
            </a:pPr>
            <a:endParaRPr lang="ru-RU" sz="3200" b="1" i="1">
              <a:solidFill>
                <a:srgbClr val="D4753A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5435600" y="1989138"/>
            <a:ext cx="3219450" cy="136842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3200" b="1" i="1">
                <a:solidFill>
                  <a:srgbClr val="E46C0A"/>
                </a:solidFill>
                <a:latin typeface="Arial" charset="0"/>
                <a:cs typeface="Arial" charset="0"/>
              </a:rPr>
              <a:t>3. Как быть?</a:t>
            </a:r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5508625" y="3573463"/>
            <a:ext cx="3167063" cy="1223962"/>
          </a:xfrm>
          <a:prstGeom prst="roundRect">
            <a:avLst>
              <a:gd name="adj" fmla="val 16667"/>
            </a:avLst>
          </a:prstGeom>
          <a:solidFill>
            <a:srgbClr val="F2FFB3"/>
          </a:solidFill>
          <a:ln w="9525" algn="ctr">
            <a:solidFill>
              <a:srgbClr val="F6924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D4753A"/>
                </a:solidFill>
              </a:rPr>
              <a:t>4. Догадался</a:t>
            </a:r>
            <a:r>
              <a:rPr lang="en-US" sz="3200" b="1" i="1">
                <a:solidFill>
                  <a:srgbClr val="D4753A"/>
                </a:solidFill>
              </a:rPr>
              <a:t>!</a:t>
            </a:r>
            <a:endParaRPr lang="ru-RU" sz="3200" b="1" i="1">
              <a:solidFill>
                <a:srgbClr val="D4753A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76600" y="5300663"/>
            <a:ext cx="2447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600" b="1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759575" y="5394325"/>
            <a:ext cx="45624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</a:pPr>
            <a:endParaRPr lang="ru-RU" b="1" i="1">
              <a:solidFill>
                <a:srgbClr val="D4753A"/>
              </a:solidFill>
            </a:endParaRPr>
          </a:p>
          <a:p>
            <a:pPr>
              <a:spcBef>
                <a:spcPct val="50000"/>
              </a:spcBef>
            </a:pPr>
            <a:endParaRPr lang="ru-RU" sz="180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5" grpId="0" animBg="1"/>
      <p:bldP spid="10" grpId="0" animBg="1"/>
      <p:bldP spid="14" grpId="0" animBg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1214438" y="357188"/>
            <a:ext cx="60721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1297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Для чего нужен план и как составляли?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85750" y="1341438"/>
            <a:ext cx="86439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Century Gothic" pitchFamily="34" charset="0"/>
              </a:rPr>
              <a:t>        </a:t>
            </a:r>
            <a:r>
              <a:rPr lang="ru-RU" sz="3200" b="1" i="1">
                <a:solidFill>
                  <a:srgbClr val="D4753A"/>
                </a:solidFill>
                <a:latin typeface="Century Gothic" pitchFamily="34" charset="0"/>
              </a:rPr>
              <a:t>Алгоритм:</a:t>
            </a:r>
          </a:p>
          <a:p>
            <a:pPr algn="just"/>
            <a:r>
              <a:rPr lang="ru-RU" sz="3200" b="1" i="1">
                <a:solidFill>
                  <a:srgbClr val="12970B"/>
                </a:solidFill>
                <a:latin typeface="Century Gothic" pitchFamily="34" charset="0"/>
              </a:rPr>
              <a:t>1.Выделить в тексте части и определить, о чём в них говорится.</a:t>
            </a:r>
          </a:p>
          <a:p>
            <a:pPr algn="just"/>
            <a:r>
              <a:rPr lang="ru-RU" sz="3200" b="1" i="1">
                <a:solidFill>
                  <a:srgbClr val="12970B"/>
                </a:solidFill>
                <a:latin typeface="Century Gothic" pitchFamily="34" charset="0"/>
              </a:rPr>
              <a:t>2. Назвать каждую часть по её теме.</a:t>
            </a:r>
          </a:p>
          <a:p>
            <a:pPr algn="just"/>
            <a:r>
              <a:rPr lang="ru-RU" sz="3200" b="1" i="1">
                <a:solidFill>
                  <a:srgbClr val="D4753A"/>
                </a:solidFill>
                <a:latin typeface="Century Gothic" pitchFamily="34" charset="0"/>
              </a:rPr>
              <a:t>Вывод проверь по учебнику, с.21</a:t>
            </a:r>
          </a:p>
          <a:p>
            <a:pPr algn="just"/>
            <a:endParaRPr lang="ru-RU" sz="3200" b="1" i="1">
              <a:solidFill>
                <a:srgbClr val="D4753A"/>
              </a:solidFill>
              <a:latin typeface="Century Gothic" pitchFamily="34" charset="0"/>
            </a:endParaRPr>
          </a:p>
        </p:txBody>
      </p:sp>
      <p:pic>
        <p:nvPicPr>
          <p:cNvPr id="30733" name="Picture 13" descr="50000015205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8553">
            <a:off x="6300788" y="4076700"/>
            <a:ext cx="190500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214438" y="357188"/>
            <a:ext cx="60721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D4753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Физкультминутка</a:t>
            </a:r>
          </a:p>
          <a:p>
            <a:pPr algn="ctr"/>
            <a:endParaRPr lang="ru-RU" sz="4000" b="1" i="1">
              <a:solidFill>
                <a:srgbClr val="D4753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/>
            <a:endParaRPr lang="ru-RU" b="1" i="1">
              <a:solidFill>
                <a:srgbClr val="D4753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002060"/>
                </a:solidFill>
                <a:latin typeface="Century Gothic" pitchFamily="34" charset="0"/>
              </a:rPr>
              <a:t>.</a:t>
            </a:r>
            <a:r>
              <a:rPr lang="ru-RU" sz="2400" b="1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31753" name="Picture 9" descr="homa3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628775"/>
            <a:ext cx="2520950" cy="1655763"/>
          </a:xfrm>
          <a:prstGeom prst="rect">
            <a:avLst/>
          </a:prstGeom>
          <a:noFill/>
        </p:spPr>
      </p:pic>
      <p:pic>
        <p:nvPicPr>
          <p:cNvPr id="31755" name="Picture 11" descr="homa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005263"/>
            <a:ext cx="4033837" cy="1944687"/>
          </a:xfrm>
          <a:prstGeom prst="rect">
            <a:avLst/>
          </a:prstGeom>
          <a:noFill/>
        </p:spPr>
      </p:pic>
      <p:pic>
        <p:nvPicPr>
          <p:cNvPr id="31756" name="Picture 12" descr="homa3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628775"/>
            <a:ext cx="1655763" cy="172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12970B"/>
                </a:solidFill>
                <a:latin typeface="Century Gothic" pitchFamily="34" charset="0"/>
              </a:rPr>
              <a:t>Готовимся записать текст по плану. Отвечаем на вопросы из упр. №394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85750" y="714375"/>
            <a:ext cx="8424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100" b="1">
                <a:solidFill>
                  <a:srgbClr val="002060"/>
                </a:solidFill>
                <a:latin typeface="Century Gothic" pitchFamily="34" charset="0"/>
              </a:rPr>
              <a:t>				</a:t>
            </a:r>
            <a:endParaRPr lang="ru-RU" sz="1600" b="1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32784" name="Picture 16" descr="50000015205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6010">
            <a:off x="5724525" y="2708275"/>
            <a:ext cx="1984375" cy="2503488"/>
          </a:xfrm>
          <a:prstGeom prst="rect">
            <a:avLst/>
          </a:prstGeom>
          <a:noFill/>
        </p:spPr>
      </p:pic>
      <p:pic>
        <p:nvPicPr>
          <p:cNvPr id="32785" name="Picture 17" descr="school08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99247">
            <a:off x="1763713" y="2565400"/>
            <a:ext cx="2736850" cy="323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323850" y="357188"/>
            <a:ext cx="8351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12970B"/>
                </a:solidFill>
                <a:latin typeface="Century Gothic" pitchFamily="34" charset="0"/>
              </a:rPr>
              <a:t>Самостоятельная работа</a:t>
            </a:r>
          </a:p>
          <a:p>
            <a:pPr algn="ctr"/>
            <a:r>
              <a:rPr lang="ru-RU" sz="4000" b="1" i="1">
                <a:solidFill>
                  <a:srgbClr val="12970B"/>
                </a:solidFill>
                <a:latin typeface="Century Gothic" pitchFamily="34" charset="0"/>
              </a:rPr>
              <a:t>Самопроверка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0438" y="2852738"/>
            <a:ext cx="5248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70C0"/>
                </a:solidFill>
                <a:latin typeface="Century Gothic" pitchFamily="34" charset="0"/>
              </a:rPr>
              <a:t>         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Century Gothic" pitchFamily="34" charset="0"/>
              </a:rPr>
              <a:t>      </a:t>
            </a:r>
            <a:endParaRPr lang="ru-RU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34824" name="Picture 8" descr="e0dbd0c4e81d9fabe65635ab05b689a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060575"/>
            <a:ext cx="5257800" cy="388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288" y="285750"/>
            <a:ext cx="8424862" cy="155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12970B"/>
                </a:solidFill>
                <a:latin typeface="Century Gothic" pitchFamily="34" charset="0"/>
              </a:rPr>
              <a:t>Домашнее задание: прочитай и перескажи о проделках животных, составь план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1571625"/>
            <a:ext cx="82486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300" b="1">
                <a:solidFill>
                  <a:srgbClr val="002060"/>
                </a:solidFill>
                <a:latin typeface="Century Gothic" pitchFamily="34" charset="0"/>
              </a:rPr>
              <a:t>   </a:t>
            </a:r>
          </a:p>
        </p:txBody>
      </p:sp>
      <p:pic>
        <p:nvPicPr>
          <p:cNvPr id="35850" name="Picture 10" descr="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5935">
            <a:off x="2051050" y="2060575"/>
            <a:ext cx="1871663" cy="2592388"/>
          </a:xfrm>
          <a:prstGeom prst="rect">
            <a:avLst/>
          </a:prstGeom>
          <a:noFill/>
        </p:spPr>
      </p:pic>
      <p:pic>
        <p:nvPicPr>
          <p:cNvPr id="35852" name="Picture 12" descr="кк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19858">
            <a:off x="3132138" y="4005263"/>
            <a:ext cx="1873250" cy="2217737"/>
          </a:xfrm>
          <a:prstGeom prst="rect">
            <a:avLst/>
          </a:prstGeom>
          <a:noFill/>
        </p:spPr>
      </p:pic>
      <p:pic>
        <p:nvPicPr>
          <p:cNvPr id="35853" name="Picture 13" descr="ккк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44675"/>
            <a:ext cx="1657350" cy="2143125"/>
          </a:xfrm>
          <a:prstGeom prst="rect">
            <a:avLst/>
          </a:prstGeom>
          <a:noFill/>
        </p:spPr>
      </p:pic>
      <p:pic>
        <p:nvPicPr>
          <p:cNvPr id="35854" name="Picture 14" descr="к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43777">
            <a:off x="6516688" y="2060575"/>
            <a:ext cx="1800225" cy="2232025"/>
          </a:xfrm>
          <a:prstGeom prst="rect">
            <a:avLst/>
          </a:prstGeom>
          <a:noFill/>
        </p:spPr>
      </p:pic>
      <p:pic>
        <p:nvPicPr>
          <p:cNvPr id="35855" name="Picture 15" descr="ccc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73078">
            <a:off x="5281613" y="3984625"/>
            <a:ext cx="19431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 flipV="1">
            <a:off x="428625" y="333375"/>
            <a:ext cx="8358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7030A0"/>
                </a:solidFill>
                <a:latin typeface="Century Gothic" pitchFamily="34" charset="0"/>
              </a:rPr>
              <a:t>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571500"/>
            <a:ext cx="8501063" cy="3629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sz="2400"/>
          </a:p>
          <a:p>
            <a:pPr algn="ctr"/>
            <a:r>
              <a:rPr lang="ru-RU" sz="3200" b="1" i="1">
                <a:solidFill>
                  <a:srgbClr val="12970B"/>
                </a:solidFill>
                <a:latin typeface="Century Gothic" pitchFamily="34" charset="0"/>
              </a:rPr>
              <a:t>Рефлексия и итог урока</a:t>
            </a:r>
          </a:p>
          <a:p>
            <a:pPr algn="ctr"/>
            <a:endParaRPr lang="ru-RU" sz="3200" b="1" i="1">
              <a:solidFill>
                <a:srgbClr val="12970B"/>
              </a:solidFill>
              <a:latin typeface="Century Gothic" pitchFamily="34" charset="0"/>
            </a:endParaRPr>
          </a:p>
          <a:p>
            <a:pPr algn="ctr"/>
            <a:r>
              <a:rPr lang="ru-RU" b="1" i="1">
                <a:solidFill>
                  <a:srgbClr val="D4753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научился составлять план</a:t>
            </a:r>
          </a:p>
          <a:p>
            <a:pPr algn="ctr"/>
            <a:r>
              <a:rPr lang="ru-RU" b="1" i="1">
                <a:solidFill>
                  <a:srgbClr val="D4753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ещё испытываю трудности</a:t>
            </a:r>
          </a:p>
          <a:p>
            <a:pPr algn="ctr"/>
            <a:r>
              <a:rPr lang="ru-RU" b="1" i="1">
                <a:solidFill>
                  <a:srgbClr val="D4753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не научился</a:t>
            </a:r>
          </a:p>
          <a:p>
            <a:endParaRPr lang="ru-RU" b="1" i="1">
              <a:solidFill>
                <a:srgbClr val="D4753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41990" name="Picture 6" descr="detia-65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573463"/>
            <a:ext cx="3384550" cy="295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 flipV="1">
            <a:off x="428625" y="333375"/>
            <a:ext cx="8358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7030A0"/>
                </a:solidFill>
                <a:latin typeface="Century Gothic" pitchFamily="34" charset="0"/>
              </a:rPr>
              <a:t>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571500"/>
            <a:ext cx="8501063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sz="2400"/>
          </a:p>
          <a:p>
            <a:endParaRPr lang="ru-RU" b="1" i="1">
              <a:solidFill>
                <a:srgbClr val="D4753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23850" y="1349375"/>
            <a:ext cx="8496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12970B"/>
                </a:solidFill>
              </a:rPr>
              <a:t>Литература</a:t>
            </a:r>
          </a:p>
          <a:p>
            <a:pPr algn="ctr"/>
            <a:endParaRPr lang="ru-RU" sz="2400" b="1" i="1">
              <a:solidFill>
                <a:srgbClr val="12970B"/>
              </a:solidFill>
            </a:endParaRPr>
          </a:p>
          <a:p>
            <a:pPr algn="ctr"/>
            <a:endParaRPr lang="ru-RU" sz="1600" b="1" i="1">
              <a:solidFill>
                <a:srgbClr val="12970B"/>
              </a:solidFill>
            </a:endParaRPr>
          </a:p>
          <a:p>
            <a:pPr algn="ctr"/>
            <a:r>
              <a:rPr lang="ru-RU" sz="1600" b="1" i="1">
                <a:solidFill>
                  <a:srgbClr val="12970B"/>
                </a:solidFill>
                <a:hlinkClick r:id="rId3"/>
              </a:rPr>
              <a:t>http://xsosx.beon.ru/4333-068-animacija-homjachki.zhtml</a:t>
            </a:r>
            <a:r>
              <a:rPr lang="ru-RU" sz="1600" b="1" i="1">
                <a:solidFill>
                  <a:srgbClr val="12970B"/>
                </a:solidFill>
              </a:rPr>
              <a:t>http://cool-pictures.ucoz.ru/photo/animacija/animacii_prikoly/khomjak_s_kukuruzoj/60-0-11044</a:t>
            </a:r>
          </a:p>
          <a:p>
            <a:pPr algn="ctr"/>
            <a:r>
              <a:rPr lang="ru-RU" sz="1600" b="1" i="1">
                <a:solidFill>
                  <a:srgbClr val="12970B"/>
                </a:solidFill>
                <a:hlinkClick r:id="rId4"/>
              </a:rPr>
              <a:t>http://images.yandex.ru/yandsearch?text=%D0%BA%D0%B0%D1%80%D1%B0&amp;rpt=simage&amp;img_url=klubkrasoti.ru/images/announce/594.jpg&amp;noreask=1&amp;lr=5&amp;p=7</a:t>
            </a:r>
            <a:endParaRPr lang="ru-RU" sz="1600" b="1" i="1">
              <a:solidFill>
                <a:srgbClr val="12970B"/>
              </a:solidFill>
            </a:endParaRPr>
          </a:p>
          <a:p>
            <a:pPr algn="ctr"/>
            <a:r>
              <a:rPr lang="ru-RU" sz="1600" b="1" i="1">
                <a:solidFill>
                  <a:srgbClr val="12970B"/>
                </a:solidFill>
                <a:hlinkClick r:id="rId5"/>
              </a:rPr>
              <a:t>http://yandex.ru/yandsearch?text=%D1%81%D0%B0%D0%B9%D1%82+%</a:t>
            </a:r>
            <a:endParaRPr lang="ru-RU" sz="1600" b="1" i="1">
              <a:solidFill>
                <a:srgbClr val="12970B"/>
              </a:solidFill>
            </a:endParaRPr>
          </a:p>
          <a:p>
            <a:pPr algn="ctr"/>
            <a:r>
              <a:rPr lang="ru-RU" sz="1600" b="1" i="1">
                <a:solidFill>
                  <a:srgbClr val="12970B"/>
                </a:solidFill>
                <a:hlinkClick r:id="rId6"/>
              </a:rPr>
              <a:t>http://www.uchportal.ru/load/47-1-0-6988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171" name="Oval 2"/>
          <p:cNvSpPr>
            <a:spLocks noChangeArrowheads="1"/>
          </p:cNvSpPr>
          <p:nvPr/>
        </p:nvSpPr>
        <p:spPr bwMode="auto">
          <a:xfrm>
            <a:off x="2411413" y="549275"/>
            <a:ext cx="4248150" cy="1800225"/>
          </a:xfrm>
          <a:prstGeom prst="roundRect">
            <a:avLst>
              <a:gd name="adj" fmla="val 16667"/>
            </a:avLst>
          </a:prstGeom>
          <a:solidFill>
            <a:srgbClr val="D4753A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800" b="1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b="1" i="1">
                <a:solidFill>
                  <a:srgbClr val="12970B"/>
                </a:solidFill>
                <a:latin typeface="Century Gothic" pitchFamily="34" charset="0"/>
              </a:rPr>
              <a:t>Новый секрет пересказа</a:t>
            </a: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entury Gothic" pitchFamily="34" charset="0"/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68313" y="2420938"/>
            <a:ext cx="2714625" cy="792162"/>
          </a:xfrm>
          <a:prstGeom prst="roundRect">
            <a:avLst>
              <a:gd name="adj" fmla="val 16667"/>
            </a:avLst>
          </a:prstGeom>
          <a:solidFill>
            <a:srgbClr val="D4753A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i="1">
                <a:solidFill>
                  <a:srgbClr val="12970B"/>
                </a:solidFill>
              </a:rPr>
              <a:t>есть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187450" y="1700213"/>
            <a:ext cx="1152525" cy="6445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2987675" y="3284538"/>
            <a:ext cx="3024188" cy="1296987"/>
          </a:xfrm>
          <a:prstGeom prst="roundRect">
            <a:avLst>
              <a:gd name="adj" fmla="val 16667"/>
            </a:avLst>
          </a:prstGeom>
          <a:solidFill>
            <a:srgbClr val="D4753A"/>
          </a:solidFill>
          <a:ln w="9525" algn="ctr">
            <a:solidFill>
              <a:srgbClr val="12970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i="1">
                <a:solidFill>
                  <a:srgbClr val="12970B"/>
                </a:solidFill>
              </a:rPr>
              <a:t>Надо проверить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804025" y="1628775"/>
            <a:ext cx="1079500" cy="7191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5940425" y="2420938"/>
            <a:ext cx="2714625" cy="863600"/>
          </a:xfrm>
          <a:prstGeom prst="roundRect">
            <a:avLst>
              <a:gd name="adj" fmla="val 16667"/>
            </a:avLst>
          </a:prstGeom>
          <a:solidFill>
            <a:srgbClr val="D4753A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i="1">
                <a:solidFill>
                  <a:srgbClr val="12970B"/>
                </a:solidFill>
                <a:latin typeface="Calibri" pitchFamily="34" charset="0"/>
              </a:rPr>
              <a:t>нет</a:t>
            </a:r>
            <a:endParaRPr lang="ru-RU" sz="3200" b="1" i="1">
              <a:solidFill>
                <a:srgbClr val="12970B"/>
              </a:solidFill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755650" y="4581525"/>
            <a:ext cx="2016125" cy="1008063"/>
          </a:xfrm>
          <a:prstGeom prst="roundRect">
            <a:avLst>
              <a:gd name="adj" fmla="val 50000"/>
            </a:avLst>
          </a:prstGeom>
          <a:solidFill>
            <a:srgbClr val="D4753A"/>
          </a:solidFill>
          <a:ln w="9525" algn="ctr">
            <a:solidFill>
              <a:srgbClr val="F6924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6227763" y="4581525"/>
            <a:ext cx="2160587" cy="1008063"/>
          </a:xfrm>
          <a:prstGeom prst="roundRect">
            <a:avLst>
              <a:gd name="adj" fmla="val 16667"/>
            </a:avLst>
          </a:prstGeom>
          <a:solidFill>
            <a:srgbClr val="D4753A"/>
          </a:solidFill>
          <a:ln w="9525" algn="ctr">
            <a:solidFill>
              <a:srgbClr val="F6924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3" name="Скругленный прямоугольник 22"/>
          <p:cNvSpPr>
            <a:spLocks noChangeArrowheads="1"/>
          </p:cNvSpPr>
          <p:nvPr/>
        </p:nvSpPr>
        <p:spPr bwMode="auto">
          <a:xfrm>
            <a:off x="3276600" y="5286375"/>
            <a:ext cx="2447925" cy="1022350"/>
          </a:xfrm>
          <a:prstGeom prst="roundRect">
            <a:avLst>
              <a:gd name="adj" fmla="val 16667"/>
            </a:avLst>
          </a:prstGeom>
          <a:solidFill>
            <a:srgbClr val="D4753A"/>
          </a:solidFill>
          <a:ln w="9525" algn="ctr">
            <a:solidFill>
              <a:srgbClr val="F6924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15372" name="Picture 20" descr="vopro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789363"/>
            <a:ext cx="115252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1" descr="vopro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724400"/>
            <a:ext cx="10810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2" descr="vopro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860800"/>
            <a:ext cx="1079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5" grpId="0" animBg="1"/>
      <p:bldP spid="10" grpId="0" animBg="1"/>
      <p:bldP spid="14" grpId="0" animBg="1"/>
      <p:bldP spid="17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21443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D4753A"/>
                </a:solidFill>
              </a:rPr>
              <a:t>Загадка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2071688"/>
            <a:ext cx="8072437" cy="4237037"/>
          </a:xfrm>
        </p:spPr>
        <p:txBody>
          <a:bodyPr/>
          <a:lstStyle/>
          <a:p>
            <a:r>
              <a:rPr lang="ru-RU" sz="4400" b="1" i="1" smtClean="0">
                <a:solidFill>
                  <a:srgbClr val="12970B"/>
                </a:solidFill>
              </a:rPr>
              <a:t>Я устраиваюсь ловко:</a:t>
            </a:r>
          </a:p>
          <a:p>
            <a:r>
              <a:rPr lang="ru-RU" sz="4400" b="1" i="1" smtClean="0">
                <a:solidFill>
                  <a:srgbClr val="12970B"/>
                </a:solidFill>
              </a:rPr>
              <a:t> У меня с собой кладовка. </a:t>
            </a:r>
          </a:p>
          <a:p>
            <a:r>
              <a:rPr lang="ru-RU" sz="4400" b="1" i="1" smtClean="0">
                <a:solidFill>
                  <a:srgbClr val="12970B"/>
                </a:solidFill>
              </a:rPr>
              <a:t> Где кладовка? За щекой! </a:t>
            </a:r>
          </a:p>
          <a:p>
            <a:r>
              <a:rPr lang="ru-RU" sz="4400" b="1" i="1" smtClean="0">
                <a:solidFill>
                  <a:srgbClr val="12970B"/>
                </a:solidFill>
              </a:rPr>
              <a:t> Вот я хитренький какой!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 flipV="1">
            <a:off x="428625" y="333375"/>
            <a:ext cx="8358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7030A0"/>
                </a:solidFill>
                <a:latin typeface="Century Gothic" pitchFamily="34" charset="0"/>
              </a:rPr>
              <a:t>      </a:t>
            </a:r>
          </a:p>
        </p:txBody>
      </p:sp>
      <p:pic>
        <p:nvPicPr>
          <p:cNvPr id="17411" name="Picture 6" descr="хом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 flipV="1">
            <a:off x="428625" y="333375"/>
            <a:ext cx="8358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7030A0"/>
                </a:solidFill>
                <a:latin typeface="Century Gothic" pitchFamily="34" charset="0"/>
              </a:rPr>
              <a:t>    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571500"/>
            <a:ext cx="85010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                              </a:t>
            </a:r>
            <a:r>
              <a:rPr lang="ru-RU" b="1" i="1">
                <a:solidFill>
                  <a:srgbClr val="12970B"/>
                </a:solidFill>
              </a:rPr>
              <a:t>Вот так «мешки»!</a:t>
            </a:r>
          </a:p>
          <a:p>
            <a:r>
              <a:rPr lang="ru-RU" b="1" i="1">
                <a:solidFill>
                  <a:srgbClr val="12970B"/>
                </a:solidFill>
              </a:rPr>
              <a:t>                             </a:t>
            </a:r>
            <a:r>
              <a:rPr lang="ru-RU" sz="2000" b="1" i="1">
                <a:solidFill>
                  <a:srgbClr val="D4753A"/>
                </a:solidFill>
              </a:rPr>
              <a:t>20 виноградин</a:t>
            </a:r>
          </a:p>
          <a:p>
            <a:r>
              <a:rPr lang="ru-RU" sz="2000" b="1" i="1">
                <a:solidFill>
                  <a:srgbClr val="D4753A"/>
                </a:solidFill>
              </a:rPr>
              <a:t>                                                     70 горошин</a:t>
            </a:r>
          </a:p>
          <a:p>
            <a:r>
              <a:rPr lang="ru-RU" sz="2000" b="1" i="1">
                <a:solidFill>
                  <a:srgbClr val="D4753A"/>
                </a:solidFill>
              </a:rPr>
              <a:t>                                                     300 зёрен </a:t>
            </a:r>
          </a:p>
          <a:p>
            <a:r>
              <a:rPr lang="ru-RU" sz="2000" b="1" i="1">
                <a:solidFill>
                  <a:srgbClr val="D4753A"/>
                </a:solidFill>
              </a:rPr>
              <a:t>                                                     пшеницы</a:t>
            </a:r>
          </a:p>
          <a:p>
            <a:endParaRPr lang="ru-RU" b="1" i="1">
              <a:solidFill>
                <a:srgbClr val="12970B"/>
              </a:solidFill>
            </a:endParaRPr>
          </a:p>
        </p:txBody>
      </p:sp>
      <p:pic>
        <p:nvPicPr>
          <p:cNvPr id="18436" name="Picture 7" descr="111792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708275"/>
            <a:ext cx="2846387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виногра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28082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пшени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708275"/>
            <a:ext cx="28082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яйца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3213100"/>
            <a:ext cx="2879725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 descr="горо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1700213"/>
            <a:ext cx="3003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95288" y="357188"/>
            <a:ext cx="770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12970B"/>
                </a:solidFill>
              </a:rPr>
              <a:t>                              </a:t>
            </a:r>
            <a:r>
              <a:rPr lang="ru-RU" sz="2400" b="1" i="1">
                <a:solidFill>
                  <a:srgbClr val="1297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в группах</a:t>
            </a:r>
            <a:r>
              <a:rPr lang="ru-RU" sz="2400" b="1" i="1">
                <a:solidFill>
                  <a:srgbClr val="D4753A"/>
                </a:solidFill>
              </a:rPr>
              <a:t> </a:t>
            </a:r>
            <a:endParaRPr lang="en-US" sz="2400" b="1" i="1">
              <a:solidFill>
                <a:srgbClr val="D4753A"/>
              </a:solidFill>
            </a:endParaRPr>
          </a:p>
          <a:p>
            <a:r>
              <a:rPr lang="ru-RU" sz="2400" b="1" i="1">
                <a:solidFill>
                  <a:srgbClr val="1297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Задание: </a:t>
            </a:r>
            <a:r>
              <a:rPr lang="ru-RU" sz="2400" b="1" i="1">
                <a:solidFill>
                  <a:srgbClr val="D475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прочитайте, ответьте на вопросы, выводы замоделируйте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85750" y="836613"/>
            <a:ext cx="864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Century Gothic" pitchFamily="34" charset="0"/>
              </a:rPr>
              <a:t>       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23850" y="1557338"/>
            <a:ext cx="84963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12970B"/>
                </a:solidFill>
              </a:rPr>
              <a:t>Больше всего любят хомяки картофель, виноград и птичьи яйца. Охотно поедают насекомых, луковицы и клубни разных растений, семена, зерно, арбузы, дыни и тыквы. Добычу сразу на месте никогда не ест – несет в нору. А как несет? За щеками. А щеки у него – как мешки.</a:t>
            </a:r>
            <a:r>
              <a:rPr lang="ru-RU" b="1" i="1">
                <a:solidFill>
                  <a:srgbClr val="12970B"/>
                </a:solidFill>
              </a:rPr>
              <a:t> </a:t>
            </a:r>
            <a:endParaRPr lang="en-US" b="1" i="1">
              <a:solidFill>
                <a:srgbClr val="12970B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ru-RU" sz="2400" b="1" i="1">
              <a:solidFill>
                <a:srgbClr val="12970B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285750" y="836613"/>
            <a:ext cx="864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Century Gothic" pitchFamily="34" charset="0"/>
              </a:rPr>
              <a:t>        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23850" y="1557338"/>
            <a:ext cx="84963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i="1">
              <a:solidFill>
                <a:srgbClr val="12970B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ru-RU" sz="2400" b="1" i="1">
              <a:solidFill>
                <a:srgbClr val="12970B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23850" y="333375"/>
            <a:ext cx="84963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12970B"/>
                </a:solidFill>
              </a:rPr>
              <a:t>И набивает их хомяк так, что порой даже в нору пролезть не может – раздувшиеся щеки мешают. В таких случаях хомяк давит передними лапками на щеки, выдавливает часть собранного, уносит в нору, а потом возвращается и подбирает оставленное.</a:t>
            </a:r>
            <a:endParaRPr lang="en-US" sz="3200" b="1" i="1">
              <a:solidFill>
                <a:srgbClr val="12970B"/>
              </a:solidFill>
            </a:endParaRPr>
          </a:p>
        </p:txBody>
      </p:sp>
      <p:pic>
        <p:nvPicPr>
          <p:cNvPr id="43015" name="Picture 7" descr="7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789363"/>
            <a:ext cx="3992563" cy="27590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900113" y="357188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12970B"/>
                </a:solidFill>
                <a:latin typeface="Century Gothic" pitchFamily="34" charset="0"/>
              </a:rPr>
              <a:t>Отчёт о проделанной работе в группе</a:t>
            </a:r>
            <a:r>
              <a:rPr lang="en-US" sz="2400" b="1" i="1">
                <a:solidFill>
                  <a:srgbClr val="12970B"/>
                </a:solidFill>
                <a:latin typeface="Century Gothic" pitchFamily="34" charset="0"/>
              </a:rPr>
              <a:t> </a:t>
            </a:r>
            <a:r>
              <a:rPr lang="ru-RU" sz="2400" b="1" i="1">
                <a:solidFill>
                  <a:srgbClr val="12970B"/>
                </a:solidFill>
                <a:latin typeface="Century Gothic" pitchFamily="34" charset="0"/>
              </a:rPr>
              <a:t>по вопросам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85750" y="836613"/>
            <a:ext cx="864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Century Gothic" pitchFamily="34" charset="0"/>
              </a:rPr>
              <a:t>        </a:t>
            </a:r>
          </a:p>
        </p:txBody>
      </p:sp>
      <p:sp>
        <p:nvSpPr>
          <p:cNvPr id="22532" name="Rectangle 13"/>
          <p:cNvSpPr>
            <a:spLocks noChangeArrowheads="1"/>
          </p:cNvSpPr>
          <p:nvPr/>
        </p:nvSpPr>
        <p:spPr bwMode="auto">
          <a:xfrm>
            <a:off x="827088" y="1098550"/>
            <a:ext cx="76327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D4753A"/>
                </a:solidFill>
              </a:rPr>
              <a:t>Вопросы: </a:t>
            </a:r>
          </a:p>
          <a:p>
            <a:pPr algn="ctr"/>
            <a:r>
              <a:rPr lang="ru-RU" sz="2800" b="1" i="1">
                <a:solidFill>
                  <a:srgbClr val="D4753A"/>
                </a:solidFill>
              </a:rPr>
              <a:t>1. Чем является этот отрывок? Докажите.</a:t>
            </a:r>
          </a:p>
          <a:p>
            <a:pPr algn="ctr"/>
            <a:r>
              <a:rPr lang="ru-RU" sz="2800" b="1" i="1">
                <a:solidFill>
                  <a:srgbClr val="D4753A"/>
                </a:solidFill>
              </a:rPr>
              <a:t>2. Связаны ли предложения в данном отрывке? Если да, то каким образом? </a:t>
            </a:r>
          </a:p>
          <a:p>
            <a:pPr algn="ctr"/>
            <a:r>
              <a:rPr lang="ru-RU" sz="2800" b="1" i="1">
                <a:solidFill>
                  <a:srgbClr val="D4753A"/>
                </a:solidFill>
              </a:rPr>
              <a:t>3. Порядок предложений строго определённый или нет?</a:t>
            </a:r>
          </a:p>
          <a:p>
            <a:pPr algn="ctr"/>
            <a:r>
              <a:rPr lang="ru-RU" sz="2800" b="1" i="1">
                <a:solidFill>
                  <a:srgbClr val="D4753A"/>
                </a:solidFill>
              </a:rPr>
              <a:t>4. Какова  тема этого текста?  А основная мысль?</a:t>
            </a:r>
          </a:p>
          <a:p>
            <a:pPr algn="ctr"/>
            <a:r>
              <a:rPr lang="ru-RU" sz="2800" b="1" i="1">
                <a:solidFill>
                  <a:srgbClr val="D4753A"/>
                </a:solidFill>
              </a:rPr>
              <a:t>5. Как бы вы озаглавили этот текст? </a:t>
            </a:r>
          </a:p>
          <a:p>
            <a:pPr algn="ctr"/>
            <a:r>
              <a:rPr lang="ru-RU" sz="2800" b="1" i="1">
                <a:solidFill>
                  <a:srgbClr val="D4753A"/>
                </a:solidFill>
              </a:rPr>
              <a:t>6. К какому типу текстов вы отнесёте данный?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476250"/>
            <a:ext cx="846296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</a:rPr>
              <a:t>   </a:t>
            </a:r>
            <a:r>
              <a:rPr lang="ru-RU" sz="3200" b="1" i="1">
                <a:solidFill>
                  <a:srgbClr val="002060"/>
                </a:solidFill>
              </a:rPr>
              <a:t>Текст</a:t>
            </a:r>
            <a:r>
              <a:rPr lang="ru-RU" sz="3200" b="1">
                <a:solidFill>
                  <a:srgbClr val="F2F1E8"/>
                </a:solidFill>
              </a:rPr>
              <a:t> </a:t>
            </a:r>
            <a:r>
              <a:rPr lang="ru-RU" sz="3200" b="1">
                <a:solidFill>
                  <a:srgbClr val="12970B"/>
                </a:solidFill>
              </a:rPr>
              <a:t>– несколько предложений, связанных между собой по смыслу.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388" y="3357563"/>
            <a:ext cx="273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1638" y="2060575"/>
            <a:ext cx="2503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>
              <a:solidFill>
                <a:srgbClr val="00206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2736056" y="2456657"/>
            <a:ext cx="1584325" cy="122396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059113" y="2997200"/>
            <a:ext cx="1081087" cy="93662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11638" y="2565400"/>
            <a:ext cx="4176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>
              <a:solidFill>
                <a:srgbClr val="0070C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3059113" y="4005263"/>
            <a:ext cx="1081087" cy="7143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11638" y="3068638"/>
            <a:ext cx="46815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8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059113" y="4221163"/>
            <a:ext cx="1081087" cy="863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211638" y="4149725"/>
            <a:ext cx="46085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>
              <a:solidFill>
                <a:srgbClr val="00B050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16200000" flipH="1">
            <a:off x="2628106" y="4580732"/>
            <a:ext cx="1800225" cy="122396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11638" y="5229225"/>
            <a:ext cx="439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>
              <a:solidFill>
                <a:schemeClr val="tx2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714625" y="3929063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4211638" y="1916113"/>
            <a:ext cx="4537075" cy="64928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тема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4211638" y="2708275"/>
            <a:ext cx="4537075" cy="64928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основная мысль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4211638" y="4652963"/>
            <a:ext cx="4537075" cy="100806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определённый порядок предложений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4211638" y="3500438"/>
            <a:ext cx="4537075" cy="100806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смысловая связь между предложениями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4211638" y="5805488"/>
            <a:ext cx="4537075" cy="6477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возможность заголовка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6" name="Oval 2"/>
          <p:cNvSpPr>
            <a:spLocks noChangeArrowheads="1"/>
          </p:cNvSpPr>
          <p:nvPr/>
        </p:nvSpPr>
        <p:spPr bwMode="auto">
          <a:xfrm>
            <a:off x="323850" y="3284538"/>
            <a:ext cx="2303463" cy="136842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Признаки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20" grpId="0"/>
      <p:bldP spid="23" grpId="0"/>
      <p:bldP spid="32" grpId="0"/>
      <p:bldP spid="37" grpId="0"/>
      <p:bldP spid="41" grpId="0" animBg="1"/>
      <p:bldP spid="16" grpId="0" animBg="1"/>
      <p:bldP spid="22" grpId="0" animBg="1"/>
      <p:bldP spid="24" grpId="0" animBg="1"/>
      <p:bldP spid="25" grpId="0" animBg="1"/>
      <p:bldP spid="26" grpId="0" animBg="1"/>
      <p:bldP spid="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557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Изложение по рассказу  Н. Сладкова </vt:lpstr>
      <vt:lpstr>Слайд 2</vt:lpstr>
      <vt:lpstr>Загадка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Дарёна</cp:lastModifiedBy>
  <cp:revision>93</cp:revision>
  <dcterms:created xsi:type="dcterms:W3CDTF">2010-02-28T07:20:37Z</dcterms:created>
  <dcterms:modified xsi:type="dcterms:W3CDTF">2012-04-19T19:04:57Z</dcterms:modified>
</cp:coreProperties>
</file>