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264" r:id="rId5"/>
    <p:sldId id="268" r:id="rId6"/>
    <p:sldId id="269" r:id="rId7"/>
    <p:sldId id="265" r:id="rId8"/>
    <p:sldId id="270" r:id="rId9"/>
    <p:sldId id="266" r:id="rId10"/>
    <p:sldId id="271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C1DF5E48-59A4-41DC-B501-E73FB0836C88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772A491-9494-491E-94DC-2A13B44B90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302B-5090-4309-9807-866A0DA37773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59AA-5F15-488C-B420-B4AF4F302B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F8E0-A3C1-4D17-98B2-777ACE1EA89B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A78D-24F5-4382-AF7B-2632C5F5F4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DB06-16B3-43C2-9158-3C9F34ECC062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75839-D709-4EED-8C7E-950436701A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DED7-A26A-4966-928B-AB763915883F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CD842-208C-41F5-B429-5206A3AA01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96BA7-ABB4-4C74-894B-D833F5D80291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6878-75EC-458E-9B16-DD79E0081A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C6B52-3392-4B13-8DCB-6D22DCF5FCC6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70BE-69E0-47C9-82FE-4F8FAEA39E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DA7A-195C-4E74-88DD-13BA46B2E1E8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C7BB-D9DC-4DD7-BF9D-2439ABDBEB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2F212-9A2C-4B11-AA41-3AF9C1A6BD7C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3105-65F7-439F-944B-87F60D913C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0C8CE-128C-4F81-A42F-79CCC9A32F21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250E5-98DD-400E-82A2-D1D2A4CF62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159" y="0"/>
              <a:ext cx="9143396" cy="6858000"/>
              <a:chOff x="159" y="0"/>
              <a:chExt cx="9143396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159" y="0"/>
                <a:ext cx="2514434" cy="6858000"/>
                <a:chOff x="159" y="0"/>
                <a:chExt cx="2514434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406" y="0"/>
                <a:ext cx="2514434" cy="6858000"/>
                <a:chOff x="-504" y="0"/>
                <a:chExt cx="2514434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121" y="0"/>
                <a:ext cx="2514434" cy="6858000"/>
                <a:chOff x="445" y="0"/>
                <a:chExt cx="2514434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FC86-2834-4303-9B71-F595A3B3D0D0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ABA6B-9F52-4E3C-8B74-F2A0AAD058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A9EC860D-68BB-47F6-86FC-D61F5790AE06}" type="datetimeFigureOut">
              <a:rPr lang="ru-RU"/>
              <a:pPr>
                <a:defRPr/>
              </a:pPr>
              <a:t>09.06.2012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E4EBE642-EB87-42E8-84FF-96195123CC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9" r:id="rId8"/>
    <p:sldLayoutId id="2147483700" r:id="rId9"/>
    <p:sldLayoutId id="2147483691" r:id="rId10"/>
    <p:sldLayoutId id="21474836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audio" Target="../media/audio2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2376708"/>
          </a:xfr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My Homeland is</a:t>
            </a:r>
            <a:br>
              <a:rPr lang="en-US" dirty="0" smtClean="0"/>
            </a:br>
            <a:r>
              <a:rPr lang="en-US" dirty="0" smtClean="0"/>
              <a:t>Primorye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79512" y="692696"/>
            <a:ext cx="4203578" cy="5500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ContrastingRightFacing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859338" y="188913"/>
          <a:ext cx="3097212" cy="1646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212"/>
              </a:tblGrid>
              <a:tr h="1646237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Обобщающий урок </a:t>
                      </a:r>
                    </a:p>
                    <a:p>
                      <a:r>
                        <a:rPr lang="ru-RU" sz="2800" dirty="0" smtClean="0"/>
                        <a:t>8</a:t>
                      </a:r>
                      <a:r>
                        <a:rPr lang="ru-RU" sz="2800" baseline="0" dirty="0" smtClean="0"/>
                        <a:t> класс</a:t>
                      </a:r>
                    </a:p>
                    <a:p>
                      <a:endParaRPr lang="ru-RU" sz="1800" dirty="0"/>
                    </a:p>
                  </a:txBody>
                  <a:tcPr marL="91466" marR="91466" marT="45729" marB="45729"/>
                </a:tc>
              </a:tr>
            </a:tbl>
          </a:graphicData>
        </a:graphic>
      </p:graphicFrame>
      <p:pic>
        <p:nvPicPr>
          <p:cNvPr id="6" name="Рисунок 5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77">
    <p:fade/>
    <p:sndAc>
      <p:stSnd>
        <p:snd r:embed="rId3" name="Paul Moria - Aluet(музыка из программы В мире животных!Оригинал, полная)  (audiopoisk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1042988" y="981075"/>
            <a:ext cx="6777037" cy="4851400"/>
          </a:xfrm>
        </p:spPr>
        <p:txBody>
          <a:bodyPr/>
          <a:lstStyle/>
          <a:p>
            <a:pPr eaLnBrk="1" hangingPunct="1"/>
            <a:r>
              <a:rPr lang="en-US" smtClean="0"/>
              <a:t>7. Famous people of Nakhodka are …..</a:t>
            </a:r>
          </a:p>
          <a:p>
            <a:pPr eaLnBrk="1" hangingPunct="1"/>
            <a:r>
              <a:rPr lang="en-US" smtClean="0"/>
              <a:t>( Yavorskaya Maria , Grukhel Oleg )</a:t>
            </a:r>
          </a:p>
          <a:p>
            <a:pPr eaLnBrk="1" hangingPunct="1"/>
            <a:r>
              <a:rPr lang="en-US" smtClean="0"/>
              <a:t>8. Who is the honorable person of Nakhodka</a:t>
            </a:r>
          </a:p>
          <a:p>
            <a:pPr eaLnBrk="1" hangingPunct="1"/>
            <a:r>
              <a:rPr lang="en-US" smtClean="0"/>
              <a:t>( Hideo Kabayasi )</a:t>
            </a:r>
            <a:endParaRPr lang="ru-RU" smtClean="0"/>
          </a:p>
        </p:txBody>
      </p:sp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48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33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0"/>
            <a:ext cx="3496234" cy="613872"/>
          </a:xfrm>
          <a:extLst/>
        </p:spPr>
        <p:txBody>
          <a:bodyPr rtlCol="0"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Homework</a:t>
            </a:r>
            <a:endParaRPr lang="ru-RU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1042988" y="692150"/>
            <a:ext cx="6777037" cy="54737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Write a composition “My Homeland is Primorye “.</a:t>
            </a:r>
            <a:endParaRPr lang="ru-RU" smtClean="0"/>
          </a:p>
        </p:txBody>
      </p:sp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43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513873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" name="Полилиния 10"/>
          <p:cNvSpPr/>
          <p:nvPr/>
        </p:nvSpPr>
        <p:spPr>
          <a:xfrm>
            <a:off x="3556480" y="2735965"/>
            <a:ext cx="1944214" cy="1249597"/>
          </a:xfrm>
          <a:custGeom>
            <a:avLst/>
            <a:gdLst>
              <a:gd name="connsiteX0" fmla="*/ 0 w 1249597"/>
              <a:gd name="connsiteY0" fmla="*/ 624799 h 1249597"/>
              <a:gd name="connsiteX1" fmla="*/ 624799 w 1249597"/>
              <a:gd name="connsiteY1" fmla="*/ 0 h 1249597"/>
              <a:gd name="connsiteX2" fmla="*/ 1249598 w 1249597"/>
              <a:gd name="connsiteY2" fmla="*/ 624799 h 1249597"/>
              <a:gd name="connsiteX3" fmla="*/ 624799 w 1249597"/>
              <a:gd name="connsiteY3" fmla="*/ 1249598 h 1249597"/>
              <a:gd name="connsiteX4" fmla="*/ 0 w 1249597"/>
              <a:gd name="connsiteY4" fmla="*/ 624799 h 12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97" h="1249597">
                <a:moveTo>
                  <a:pt x="0" y="624799"/>
                </a:moveTo>
                <a:cubicBezTo>
                  <a:pt x="0" y="279732"/>
                  <a:pt x="279732" y="0"/>
                  <a:pt x="624799" y="0"/>
                </a:cubicBezTo>
                <a:cubicBezTo>
                  <a:pt x="969866" y="0"/>
                  <a:pt x="1249598" y="279732"/>
                  <a:pt x="1249598" y="624799"/>
                </a:cubicBezTo>
                <a:cubicBezTo>
                  <a:pt x="1249598" y="969866"/>
                  <a:pt x="969866" y="1249598"/>
                  <a:pt x="624799" y="1249598"/>
                </a:cubicBezTo>
                <a:cubicBezTo>
                  <a:pt x="279732" y="1249598"/>
                  <a:pt x="0" y="969866"/>
                  <a:pt x="0" y="624799"/>
                </a:cubicBez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95699" tIns="195699" rIns="195699" bIns="195699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err="1"/>
              <a:t>Primorye</a:t>
            </a:r>
            <a:endParaRPr lang="en-US" sz="2000" dirty="0"/>
          </a:p>
        </p:txBody>
      </p:sp>
      <p:sp>
        <p:nvSpPr>
          <p:cNvPr id="12" name="Полилиния 11"/>
          <p:cNvSpPr/>
          <p:nvPr/>
        </p:nvSpPr>
        <p:spPr>
          <a:xfrm rot="16200000">
            <a:off x="4316413" y="2517775"/>
            <a:ext cx="377825" cy="34925"/>
          </a:xfrm>
          <a:custGeom>
            <a:avLst/>
            <a:gdLst>
              <a:gd name="connsiteX0" fmla="*/ 0 w 377389"/>
              <a:gd name="connsiteY0" fmla="*/ 17353 h 34707"/>
              <a:gd name="connsiteX1" fmla="*/ 377389 w 377389"/>
              <a:gd name="connsiteY1" fmla="*/ 17353 h 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389" h="34707">
                <a:moveTo>
                  <a:pt x="0" y="17353"/>
                </a:moveTo>
                <a:lnTo>
                  <a:pt x="377389" y="1735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1959" tIns="7919" rIns="191960" bIns="7919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 dirty="0"/>
          </a:p>
        </p:txBody>
      </p:sp>
      <p:sp>
        <p:nvSpPr>
          <p:cNvPr id="13" name="Полилиния 12"/>
          <p:cNvSpPr/>
          <p:nvPr/>
        </p:nvSpPr>
        <p:spPr>
          <a:xfrm>
            <a:off x="3786182" y="1052736"/>
            <a:ext cx="1500198" cy="1304694"/>
          </a:xfrm>
          <a:custGeom>
            <a:avLst/>
            <a:gdLst>
              <a:gd name="connsiteX0" fmla="*/ 0 w 1249597"/>
              <a:gd name="connsiteY0" fmla="*/ 624799 h 1249597"/>
              <a:gd name="connsiteX1" fmla="*/ 624799 w 1249597"/>
              <a:gd name="connsiteY1" fmla="*/ 0 h 1249597"/>
              <a:gd name="connsiteX2" fmla="*/ 1249598 w 1249597"/>
              <a:gd name="connsiteY2" fmla="*/ 624799 h 1249597"/>
              <a:gd name="connsiteX3" fmla="*/ 624799 w 1249597"/>
              <a:gd name="connsiteY3" fmla="*/ 1249598 h 1249597"/>
              <a:gd name="connsiteX4" fmla="*/ 0 w 1249597"/>
              <a:gd name="connsiteY4" fmla="*/ 624799 h 12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97" h="1249597">
                <a:moveTo>
                  <a:pt x="0" y="624799"/>
                </a:moveTo>
                <a:cubicBezTo>
                  <a:pt x="0" y="279732"/>
                  <a:pt x="279732" y="0"/>
                  <a:pt x="624799" y="0"/>
                </a:cubicBezTo>
                <a:cubicBezTo>
                  <a:pt x="969866" y="0"/>
                  <a:pt x="1249598" y="279732"/>
                  <a:pt x="1249598" y="624799"/>
                </a:cubicBezTo>
                <a:cubicBezTo>
                  <a:pt x="1249598" y="969866"/>
                  <a:pt x="969866" y="1249598"/>
                  <a:pt x="624799" y="1249598"/>
                </a:cubicBezTo>
                <a:cubicBezTo>
                  <a:pt x="279732" y="1249598"/>
                  <a:pt x="0" y="969866"/>
                  <a:pt x="0" y="624799"/>
                </a:cubicBez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5699" tIns="195699" rIns="195699" bIns="195699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Oil-pipeline “</a:t>
            </a:r>
            <a:r>
              <a:rPr lang="en-US" sz="1400" dirty="0" err="1"/>
              <a:t>Vostochnaya</a:t>
            </a:r>
            <a:r>
              <a:rPr lang="en-US" sz="1400" dirty="0"/>
              <a:t> </a:t>
            </a:r>
            <a:r>
              <a:rPr lang="en-US" sz="1400" dirty="0" err="1"/>
              <a:t>Sibir</a:t>
            </a:r>
            <a:r>
              <a:rPr lang="en-US" sz="1400" dirty="0"/>
              <a:t>-Pacific Ocean</a:t>
            </a:r>
            <a:endParaRPr lang="ru-RU" sz="1400" dirty="0"/>
          </a:p>
        </p:txBody>
      </p:sp>
      <p:sp>
        <p:nvSpPr>
          <p:cNvPr id="14" name="Полилиния 13"/>
          <p:cNvSpPr/>
          <p:nvPr/>
        </p:nvSpPr>
        <p:spPr>
          <a:xfrm>
            <a:off x="5508625" y="3321050"/>
            <a:ext cx="376238" cy="44450"/>
          </a:xfrm>
          <a:custGeom>
            <a:avLst/>
            <a:gdLst>
              <a:gd name="connsiteX0" fmla="*/ 0 w 377389"/>
              <a:gd name="connsiteY0" fmla="*/ 17353 h 34707"/>
              <a:gd name="connsiteX1" fmla="*/ 377389 w 377389"/>
              <a:gd name="connsiteY1" fmla="*/ 17353 h 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389" h="34707">
                <a:moveTo>
                  <a:pt x="0" y="17353"/>
                </a:moveTo>
                <a:lnTo>
                  <a:pt x="377389" y="1735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1960" tIns="7919" rIns="191960" bIns="7919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 dirty="0"/>
          </a:p>
        </p:txBody>
      </p:sp>
      <p:sp>
        <p:nvSpPr>
          <p:cNvPr id="15" name="Полилиния 14"/>
          <p:cNvSpPr/>
          <p:nvPr/>
        </p:nvSpPr>
        <p:spPr>
          <a:xfrm>
            <a:off x="5885492" y="2723515"/>
            <a:ext cx="1249597" cy="1249597"/>
          </a:xfrm>
          <a:custGeom>
            <a:avLst/>
            <a:gdLst>
              <a:gd name="connsiteX0" fmla="*/ 0 w 1249597"/>
              <a:gd name="connsiteY0" fmla="*/ 624799 h 1249597"/>
              <a:gd name="connsiteX1" fmla="*/ 624799 w 1249597"/>
              <a:gd name="connsiteY1" fmla="*/ 0 h 1249597"/>
              <a:gd name="connsiteX2" fmla="*/ 1249598 w 1249597"/>
              <a:gd name="connsiteY2" fmla="*/ 624799 h 1249597"/>
              <a:gd name="connsiteX3" fmla="*/ 624799 w 1249597"/>
              <a:gd name="connsiteY3" fmla="*/ 1249598 h 1249597"/>
              <a:gd name="connsiteX4" fmla="*/ 0 w 1249597"/>
              <a:gd name="connsiteY4" fmla="*/ 624799 h 12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97" h="1249597">
                <a:moveTo>
                  <a:pt x="0" y="624799"/>
                </a:moveTo>
                <a:cubicBezTo>
                  <a:pt x="0" y="279732"/>
                  <a:pt x="279732" y="0"/>
                  <a:pt x="624799" y="0"/>
                </a:cubicBezTo>
                <a:cubicBezTo>
                  <a:pt x="969866" y="0"/>
                  <a:pt x="1249598" y="279732"/>
                  <a:pt x="1249598" y="624799"/>
                </a:cubicBezTo>
                <a:cubicBezTo>
                  <a:pt x="1249598" y="969866"/>
                  <a:pt x="969866" y="1249598"/>
                  <a:pt x="624799" y="1249598"/>
                </a:cubicBezTo>
                <a:cubicBezTo>
                  <a:pt x="279732" y="1249598"/>
                  <a:pt x="0" y="969866"/>
                  <a:pt x="0" y="624799"/>
                </a:cubicBez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5699" tIns="195699" rIns="195699" bIns="195699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Vladivostok</a:t>
            </a:r>
            <a:endParaRPr lang="ru-RU" sz="1400" dirty="0"/>
          </a:p>
        </p:txBody>
      </p:sp>
      <p:sp>
        <p:nvSpPr>
          <p:cNvPr id="16" name="Полилиния 15"/>
          <p:cNvSpPr/>
          <p:nvPr/>
        </p:nvSpPr>
        <p:spPr>
          <a:xfrm rot="5400000">
            <a:off x="4317207" y="4144169"/>
            <a:ext cx="376237" cy="34925"/>
          </a:xfrm>
          <a:custGeom>
            <a:avLst/>
            <a:gdLst>
              <a:gd name="connsiteX0" fmla="*/ 0 w 377389"/>
              <a:gd name="connsiteY0" fmla="*/ 17353 h 34707"/>
              <a:gd name="connsiteX1" fmla="*/ 377389 w 377389"/>
              <a:gd name="connsiteY1" fmla="*/ 17353 h 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389" h="34707">
                <a:moveTo>
                  <a:pt x="0" y="17353"/>
                </a:moveTo>
                <a:lnTo>
                  <a:pt x="377389" y="1735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1960" tIns="7918" rIns="191960" bIns="792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 dirty="0"/>
          </a:p>
        </p:txBody>
      </p:sp>
      <p:sp>
        <p:nvSpPr>
          <p:cNvPr id="17" name="Полилиния 16"/>
          <p:cNvSpPr/>
          <p:nvPr/>
        </p:nvSpPr>
        <p:spPr>
          <a:xfrm rot="10800000" flipV="1">
            <a:off x="3881116" y="4350504"/>
            <a:ext cx="1249597" cy="1249597"/>
          </a:xfrm>
          <a:custGeom>
            <a:avLst/>
            <a:gdLst>
              <a:gd name="connsiteX0" fmla="*/ 0 w 1249597"/>
              <a:gd name="connsiteY0" fmla="*/ 624799 h 1249597"/>
              <a:gd name="connsiteX1" fmla="*/ 624799 w 1249597"/>
              <a:gd name="connsiteY1" fmla="*/ 0 h 1249597"/>
              <a:gd name="connsiteX2" fmla="*/ 1249598 w 1249597"/>
              <a:gd name="connsiteY2" fmla="*/ 624799 h 1249597"/>
              <a:gd name="connsiteX3" fmla="*/ 624799 w 1249597"/>
              <a:gd name="connsiteY3" fmla="*/ 1249598 h 1249597"/>
              <a:gd name="connsiteX4" fmla="*/ 0 w 1249597"/>
              <a:gd name="connsiteY4" fmla="*/ 624799 h 12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97" h="1249597">
                <a:moveTo>
                  <a:pt x="0" y="624799"/>
                </a:moveTo>
                <a:cubicBezTo>
                  <a:pt x="0" y="279732"/>
                  <a:pt x="279732" y="0"/>
                  <a:pt x="624799" y="0"/>
                </a:cubicBezTo>
                <a:cubicBezTo>
                  <a:pt x="969866" y="0"/>
                  <a:pt x="1249598" y="279732"/>
                  <a:pt x="1249598" y="624799"/>
                </a:cubicBezTo>
                <a:cubicBezTo>
                  <a:pt x="1249598" y="969866"/>
                  <a:pt x="969866" y="1249598"/>
                  <a:pt x="624799" y="1249598"/>
                </a:cubicBezTo>
                <a:cubicBezTo>
                  <a:pt x="279732" y="1249598"/>
                  <a:pt x="0" y="969866"/>
                  <a:pt x="0" y="624799"/>
                </a:cubicBez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5699" tIns="195699" rIns="195699" bIns="195699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/>
              <a:t>Korean Cedar</a:t>
            </a:r>
            <a:endParaRPr lang="ru-RU" sz="1400" dirty="0"/>
          </a:p>
        </p:txBody>
      </p:sp>
      <p:sp>
        <p:nvSpPr>
          <p:cNvPr id="18" name="Полилиния 17"/>
          <p:cNvSpPr/>
          <p:nvPr/>
        </p:nvSpPr>
        <p:spPr>
          <a:xfrm>
            <a:off x="3198813" y="3343275"/>
            <a:ext cx="377825" cy="34925"/>
          </a:xfrm>
          <a:custGeom>
            <a:avLst/>
            <a:gdLst>
              <a:gd name="connsiteX0" fmla="*/ 0 w 377389"/>
              <a:gd name="connsiteY0" fmla="*/ 17353 h 34707"/>
              <a:gd name="connsiteX1" fmla="*/ 377389 w 377389"/>
              <a:gd name="connsiteY1" fmla="*/ 17353 h 3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389" h="34707">
                <a:moveTo>
                  <a:pt x="377389" y="17354"/>
                </a:moveTo>
                <a:lnTo>
                  <a:pt x="0" y="1735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1960" tIns="7920" rIns="191961" bIns="7919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500" dirty="0"/>
          </a:p>
        </p:txBody>
      </p:sp>
      <p:sp>
        <p:nvSpPr>
          <p:cNvPr id="19" name="Полилиния 18"/>
          <p:cNvSpPr/>
          <p:nvPr/>
        </p:nvSpPr>
        <p:spPr>
          <a:xfrm>
            <a:off x="1964510" y="2714620"/>
            <a:ext cx="1249597" cy="1249597"/>
          </a:xfrm>
          <a:custGeom>
            <a:avLst/>
            <a:gdLst>
              <a:gd name="connsiteX0" fmla="*/ 0 w 1249597"/>
              <a:gd name="connsiteY0" fmla="*/ 624799 h 1249597"/>
              <a:gd name="connsiteX1" fmla="*/ 624799 w 1249597"/>
              <a:gd name="connsiteY1" fmla="*/ 0 h 1249597"/>
              <a:gd name="connsiteX2" fmla="*/ 1249598 w 1249597"/>
              <a:gd name="connsiteY2" fmla="*/ 624799 h 1249597"/>
              <a:gd name="connsiteX3" fmla="*/ 624799 w 1249597"/>
              <a:gd name="connsiteY3" fmla="*/ 1249598 h 1249597"/>
              <a:gd name="connsiteX4" fmla="*/ 0 w 1249597"/>
              <a:gd name="connsiteY4" fmla="*/ 624799 h 124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597" h="1249597">
                <a:moveTo>
                  <a:pt x="0" y="624799"/>
                </a:moveTo>
                <a:cubicBezTo>
                  <a:pt x="0" y="279732"/>
                  <a:pt x="279732" y="0"/>
                  <a:pt x="624799" y="0"/>
                </a:cubicBezTo>
                <a:cubicBezTo>
                  <a:pt x="969866" y="0"/>
                  <a:pt x="1249598" y="279732"/>
                  <a:pt x="1249598" y="624799"/>
                </a:cubicBezTo>
                <a:cubicBezTo>
                  <a:pt x="1249598" y="969866"/>
                  <a:pt x="969866" y="1249598"/>
                  <a:pt x="624799" y="1249598"/>
                </a:cubicBezTo>
                <a:cubicBezTo>
                  <a:pt x="279732" y="1249598"/>
                  <a:pt x="0" y="969866"/>
                  <a:pt x="0" y="624799"/>
                </a:cubicBez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95699" tIns="195699" rIns="195699" bIns="195699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00" dirty="0" err="1"/>
              <a:t>Ussuri</a:t>
            </a:r>
            <a:r>
              <a:rPr lang="en-US" sz="1400" dirty="0"/>
              <a:t> tiger</a:t>
            </a:r>
            <a:endParaRPr lang="ru-RU" sz="1400" dirty="0"/>
          </a:p>
        </p:txBody>
      </p:sp>
      <p:sp>
        <p:nvSpPr>
          <p:cNvPr id="3" name="Овал 2"/>
          <p:cNvSpPr/>
          <p:nvPr/>
        </p:nvSpPr>
        <p:spPr>
          <a:xfrm>
            <a:off x="2391438" y="1381383"/>
            <a:ext cx="1249597" cy="124959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For-</a:t>
            </a:r>
            <a:r>
              <a:rPr lang="en-US" sz="1400" dirty="0" err="1"/>
              <a:t>Estern</a:t>
            </a:r>
            <a:r>
              <a:rPr lang="en-US" sz="1400" dirty="0"/>
              <a:t> Federal  University</a:t>
            </a:r>
            <a:endParaRPr lang="ru-RU" sz="1400" dirty="0"/>
          </a:p>
        </p:txBody>
      </p:sp>
      <p:sp>
        <p:nvSpPr>
          <p:cNvPr id="4" name="Овал 3"/>
          <p:cNvSpPr/>
          <p:nvPr/>
        </p:nvSpPr>
        <p:spPr>
          <a:xfrm>
            <a:off x="2123728" y="4161808"/>
            <a:ext cx="1418203" cy="133889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/>
              <a:t>Cinemafestwal</a:t>
            </a:r>
            <a:r>
              <a:rPr lang="en-US" sz="1400" dirty="0"/>
              <a:t> Pacific Meridian</a:t>
            </a:r>
            <a:endParaRPr lang="ru-RU" sz="1400" dirty="0"/>
          </a:p>
        </p:txBody>
      </p:sp>
      <p:sp>
        <p:nvSpPr>
          <p:cNvPr id="5" name="Овал 4"/>
          <p:cNvSpPr/>
          <p:nvPr/>
        </p:nvSpPr>
        <p:spPr>
          <a:xfrm>
            <a:off x="5483695" y="1285225"/>
            <a:ext cx="1249596" cy="124959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Sea of Japan</a:t>
            </a:r>
            <a:endParaRPr lang="ru-RU" sz="1400" dirty="0"/>
          </a:p>
        </p:txBody>
      </p:sp>
      <p:sp>
        <p:nvSpPr>
          <p:cNvPr id="6" name="Овал 5"/>
          <p:cNvSpPr/>
          <p:nvPr/>
        </p:nvSpPr>
        <p:spPr>
          <a:xfrm>
            <a:off x="5443383" y="4161808"/>
            <a:ext cx="1249597" cy="12289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ATES-2012</a:t>
            </a:r>
            <a:endParaRPr lang="ru-RU" sz="1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130800" y="2351088"/>
            <a:ext cx="536575" cy="50165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3427413" y="2462213"/>
            <a:ext cx="454025" cy="46196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333750" y="3789363"/>
            <a:ext cx="547688" cy="56832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219700" y="3789363"/>
            <a:ext cx="447675" cy="50323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93" name="Group 33"/>
          <p:cNvGraphicFramePr>
            <a:graphicFrameLocks noGrp="1"/>
          </p:cNvGraphicFramePr>
          <p:nvPr>
            <p:ph idx="1"/>
          </p:nvPr>
        </p:nvGraphicFramePr>
        <p:xfrm>
          <a:off x="900113" y="692150"/>
          <a:ext cx="3743325" cy="5113339"/>
        </p:xfrm>
        <a:graphic>
          <a:graphicData uri="http://schemas.openxmlformats.org/drawingml/2006/table">
            <a:tbl>
              <a:tblPr/>
              <a:tblGrid>
                <a:gridCol w="3743325"/>
              </a:tblGrid>
              <a:tr h="1089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Questions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1. What is Primorye?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2. What is Primorye famous for?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  <a:tr h="163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3. Water biological resources are very rich in this part of our country, aren’t they?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4. Why is it an industrial and agricultural area?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411" name="Group 51"/>
          <p:cNvGraphicFramePr>
            <a:graphicFrameLocks noGrp="1"/>
          </p:cNvGraphicFramePr>
          <p:nvPr/>
        </p:nvGraphicFramePr>
        <p:xfrm>
          <a:off x="4643438" y="692150"/>
          <a:ext cx="3744912" cy="5117465"/>
        </p:xfrm>
        <a:graphic>
          <a:graphicData uri="http://schemas.openxmlformats.org/drawingml/2006/table">
            <a:tbl>
              <a:tblPr/>
              <a:tblGrid>
                <a:gridCol w="374491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Answers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82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 Primorye is a Russian territory situated in the Russian Far East . It is equal to Belgium ,Netherlands Switzerland combined 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2. Primorye is famous for its harbours , for Ussuri Taiga and for its people 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3. Yes , they are. Primorye is rich in wood , land and water resources 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4. Primorye is a miraculous place for it’s agriculture and it has important sea-ports and shipbuilding yards 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7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088" y="981075"/>
          <a:ext cx="3852862" cy="5256214"/>
        </p:xfrm>
        <a:graphic>
          <a:graphicData uri="http://schemas.openxmlformats.org/drawingml/2006/table">
            <a:tbl>
              <a:tblPr/>
              <a:tblGrid>
                <a:gridCol w="3852862"/>
              </a:tblGrid>
              <a:tr h="1293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5. What universities and institutes is Primorye proud of?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6. What are the main export products? Why?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190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7. What is the climate like in Primorye ? Why is neither rainy summer nor cold winter winds come as surprise to the people of Primorye?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8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. What are the traditional  Primorskiy  holidays in Primorye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?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229" name="Group 37"/>
          <p:cNvGraphicFramePr>
            <a:graphicFrameLocks noGrp="1"/>
          </p:cNvGraphicFramePr>
          <p:nvPr/>
        </p:nvGraphicFramePr>
        <p:xfrm>
          <a:off x="4643438" y="981075"/>
          <a:ext cx="3673475" cy="5303520"/>
        </p:xfrm>
        <a:graphic>
          <a:graphicData uri="http://schemas.openxmlformats.org/drawingml/2006/table">
            <a:tbl>
              <a:tblPr/>
              <a:tblGrid>
                <a:gridCol w="3673475"/>
              </a:tblGrid>
              <a:tr h="94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itchFamily="34" charset="0"/>
                        </a:rPr>
                        <a:t>5. Primorye is proud of its universities and institutes : Far Eastern Federal University , Agricultural Academy Institute of Economy and  Technology.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4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6. The main export products are timber and fish because two-thirds of Primorye is covered with forests and it is washed by the Sea of Japan.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  <a:tr h="1125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7. The climate is very particular .It is rather mild but in the north in winter the temperature is 40-45 c . Typhoons are common in the second half of summer and cold winds come in winter.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7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</a:rPr>
                        <a:t>8. The Day of Tiger  , Day of Seamen , Day of Fishermen.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ACB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24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981075"/>
            <a:ext cx="7024687" cy="757238"/>
          </a:xfrm>
        </p:spPr>
        <p:txBody>
          <a:bodyPr/>
          <a:lstStyle/>
          <a:p>
            <a:pPr eaLnBrk="1" hangingPunct="1"/>
            <a:r>
              <a:rPr lang="en-US" sz="3600" smtClean="0"/>
              <a:t>Fill in the articles where necessary </a:t>
            </a:r>
            <a:endParaRPr lang="ru-RU" sz="3600" smtClean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2988" y="1628775"/>
            <a:ext cx="3419475" cy="4178300"/>
          </a:xfrm>
        </p:spPr>
        <p:txBody>
          <a:bodyPr/>
          <a:lstStyle/>
          <a:p>
            <a:pPr eaLnBrk="1" hangingPunct="1"/>
            <a:r>
              <a:rPr lang="en-US" smtClean="0"/>
              <a:t>1. The</a:t>
            </a:r>
          </a:p>
          <a:p>
            <a:pPr eaLnBrk="1" hangingPunct="1"/>
            <a:r>
              <a:rPr lang="en-US" smtClean="0"/>
              <a:t>2. The</a:t>
            </a:r>
          </a:p>
          <a:p>
            <a:pPr eaLnBrk="1" hangingPunct="1"/>
            <a:r>
              <a:rPr lang="en-US" smtClean="0"/>
              <a:t>3. The</a:t>
            </a:r>
          </a:p>
          <a:p>
            <a:pPr eaLnBrk="1" hangingPunct="1"/>
            <a:r>
              <a:rPr lang="en-US" smtClean="0"/>
              <a:t>4. The </a:t>
            </a:r>
          </a:p>
          <a:p>
            <a:pPr eaLnBrk="1" hangingPunct="1"/>
            <a:r>
              <a:rPr lang="en-US" smtClean="0"/>
              <a:t>5.</a:t>
            </a:r>
            <a:r>
              <a:rPr lang="ru-RU" smtClean="0"/>
              <a:t> ---</a:t>
            </a:r>
            <a:endParaRPr lang="en-US" smtClean="0"/>
          </a:p>
          <a:p>
            <a:pPr eaLnBrk="1" hangingPunct="1"/>
            <a:r>
              <a:rPr lang="en-US" smtClean="0"/>
              <a:t>6. The</a:t>
            </a:r>
          </a:p>
          <a:p>
            <a:pPr eaLnBrk="1" hangingPunct="1"/>
            <a:r>
              <a:rPr lang="en-US" smtClean="0"/>
              <a:t>7. The</a:t>
            </a:r>
          </a:p>
          <a:p>
            <a:pPr eaLnBrk="1" hangingPunct="1"/>
            <a:r>
              <a:rPr lang="en-US" smtClean="0"/>
              <a:t>8. </a:t>
            </a:r>
            <a:r>
              <a:rPr lang="ru-RU" smtClean="0"/>
              <a:t>---</a:t>
            </a:r>
            <a:endParaRPr lang="en-US" smtClean="0"/>
          </a:p>
          <a:p>
            <a:pPr eaLnBrk="1" hangingPunct="1"/>
            <a:r>
              <a:rPr lang="en-US" smtClean="0"/>
              <a:t>9. The</a:t>
            </a:r>
          </a:p>
          <a:p>
            <a:pPr eaLnBrk="1" hangingPunct="1"/>
            <a:r>
              <a:rPr lang="en-US" smtClean="0"/>
              <a:t>11. The</a:t>
            </a:r>
          </a:p>
          <a:p>
            <a:pPr eaLnBrk="1" hangingPunct="1"/>
            <a:r>
              <a:rPr lang="en-US" smtClean="0"/>
              <a:t>12. The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025" y="1700213"/>
            <a:ext cx="3419475" cy="41068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1. The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2. The , the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3. The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4. --- </a:t>
            </a:r>
            <a:r>
              <a:rPr lang="ru-RU" smtClean="0"/>
              <a:t>, </a:t>
            </a:r>
            <a:r>
              <a:rPr lang="en-US" smtClean="0"/>
              <a:t>the</a:t>
            </a:r>
            <a:r>
              <a:rPr lang="ru-RU" smtClean="0"/>
              <a:t> ,</a:t>
            </a:r>
            <a:r>
              <a:rPr lang="en-US" smtClean="0"/>
              <a:t> ---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5. --- </a:t>
            </a:r>
            <a:r>
              <a:rPr lang="ru-RU" smtClean="0"/>
              <a:t>,</a:t>
            </a:r>
            <a:r>
              <a:rPr lang="en-US" smtClean="0"/>
              <a:t> ---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mtClean="0"/>
              <a:t>6. --- , --- </a:t>
            </a:r>
            <a:endParaRPr lang="ru-RU" smtClean="0"/>
          </a:p>
        </p:txBody>
      </p:sp>
      <p:pic>
        <p:nvPicPr>
          <p:cNvPr id="6" name="Рисунок 5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330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Listen to the text and answer the questions </a:t>
            </a:r>
            <a:r>
              <a:rPr lang="ru-RU" smtClean="0"/>
              <a:t>?</a:t>
            </a:r>
            <a:r>
              <a:rPr lang="en-US" smtClean="0"/>
              <a:t>  </a:t>
            </a:r>
            <a:endParaRPr 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sz="quarter" idx="13"/>
          </p:nvPr>
        </p:nvSpPr>
        <p:spPr>
          <a:xfrm>
            <a:off x="1042988" y="2312988"/>
            <a:ext cx="7129462" cy="3494087"/>
          </a:xfrm>
        </p:spPr>
        <p:txBody>
          <a:bodyPr/>
          <a:lstStyle/>
          <a:p>
            <a:pPr eaLnBrk="1" hangingPunct="1"/>
            <a:r>
              <a:rPr lang="en-US" sz="3200" smtClean="0"/>
              <a:t>1. When was Nakhodka dis</a:t>
            </a:r>
            <a:r>
              <a:rPr lang="ru-RU" sz="3200" smtClean="0"/>
              <a:t>с</a:t>
            </a:r>
            <a:r>
              <a:rPr lang="en-US" sz="3200" smtClean="0"/>
              <a:t>overed </a:t>
            </a:r>
            <a:r>
              <a:rPr lang="ru-RU" sz="3200" smtClean="0"/>
              <a:t>?</a:t>
            </a:r>
          </a:p>
          <a:p>
            <a:pPr eaLnBrk="1" hangingPunct="1"/>
            <a:r>
              <a:rPr lang="ru-RU" sz="3200" smtClean="0"/>
              <a:t>2</a:t>
            </a:r>
            <a:r>
              <a:rPr lang="en-US" sz="3200" smtClean="0"/>
              <a:t>. Who discovered Nakhodka </a:t>
            </a:r>
            <a:r>
              <a:rPr lang="ru-RU" sz="3200" smtClean="0"/>
              <a:t>?</a:t>
            </a:r>
            <a:endParaRPr lang="en-US" sz="3200" smtClean="0"/>
          </a:p>
          <a:p>
            <a:pPr eaLnBrk="1" hangingPunct="1"/>
            <a:r>
              <a:rPr lang="en-US" sz="3200" smtClean="0"/>
              <a:t>3. How can cargo arrive at Nakhodka </a:t>
            </a:r>
            <a:r>
              <a:rPr lang="ru-RU" sz="3200" smtClean="0"/>
              <a:t>?</a:t>
            </a:r>
          </a:p>
          <a:p>
            <a:pPr eaLnBrk="1" hangingPunct="1"/>
            <a:r>
              <a:rPr lang="en-US" sz="3200" smtClean="0"/>
              <a:t>4. What cities are sister-cities of Nakhodka </a:t>
            </a:r>
            <a:r>
              <a:rPr lang="ru-RU" sz="3200" smtClean="0"/>
              <a:t>?</a:t>
            </a:r>
          </a:p>
        </p:txBody>
      </p:sp>
      <p:pic>
        <p:nvPicPr>
          <p:cNvPr id="2" name="для призен._5.wav">
            <a:hlinkClick r:id="" action="ppaction://media"/>
          </p:cNvPr>
          <p:cNvPicPr>
            <a:picLocks noRot="1" noChangeAspect="1"/>
          </p:cNvPicPr>
          <p:nvPr>
            <a:wavAudioFile r:embed="rId2" name="для призен._5.wav"/>
          </p:nvPr>
        </p:nvPicPr>
        <p:blipFill>
          <a:blip r:embed="rId5" cstate="email">
            <a:biLevel thresh="75000"/>
          </a:blip>
          <a:stretch>
            <a:fillRect/>
          </a:stretch>
        </p:blipFill>
        <p:spPr>
          <a:xfrm>
            <a:off x="7020272" y="2276872"/>
            <a:ext cx="609600" cy="60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perspectiveRelaxedModerately"/>
            <a:lightRig rig="threePt" dir="t">
              <a:rot lat="0" lon="0" rev="2700000"/>
            </a:lightRig>
          </a:scene3d>
          <a:sp3d contourW="6350">
            <a:bevelT h="38100" prst="relaxedInset"/>
            <a:contourClr>
              <a:srgbClr val="C0C0C0"/>
            </a:contourClr>
          </a:sp3d>
        </p:spPr>
      </p:pic>
      <p:pic>
        <p:nvPicPr>
          <p:cNvPr id="4" name="Рисунок 3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66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242" grpId="0"/>
      <p:bldP spid="102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0" y="1844824"/>
            <a:ext cx="4032448" cy="3960440"/>
          </a:xfrm>
          <a:solidFill>
            <a:srgbClr val="FFFFFF">
              <a:shade val="85000"/>
            </a:srgbClr>
          </a:solidFill>
          <a:ln w="190500" cap="rnd"/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slope"/>
            <a:bevelB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4572000" y="1268760"/>
            <a:ext cx="4392488" cy="4032448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90000" dist="50800" dir="5400000" sy="-100000" algn="bl" rotWithShape="0"/>
          </a:effectLst>
          <a:scene3d>
            <a:camera prst="perspectiveContrastingRightFacing"/>
            <a:lightRig rig="soft" dir="t"/>
          </a:scene3d>
          <a:sp3d contourW="12700" prstMaterial="matte">
            <a:bevelT w="63500" h="50800" prst="relaxedInset"/>
            <a:contourClr>
              <a:srgbClr val="C0C0C0"/>
            </a:contourClr>
          </a:sp3d>
        </p:spPr>
      </p:pic>
      <p:pic>
        <p:nvPicPr>
          <p:cNvPr id="3" name="Рисунок 2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54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765175"/>
            <a:ext cx="7024687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 smtClean="0"/>
              <a:t>Combine text parts in a correct order.</a:t>
            </a:r>
            <a:endParaRPr lang="ru-RU" sz="36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1400" y="2060575"/>
            <a:ext cx="4035425" cy="4176713"/>
          </a:xfrm>
        </p:spPr>
        <p:txBody>
          <a:bodyPr/>
          <a:lstStyle/>
          <a:p>
            <a:pPr eaLnBrk="1" hangingPunct="1"/>
            <a:r>
              <a:rPr lang="en-US" sz="3600" smtClean="0"/>
              <a:t>1. b</a:t>
            </a:r>
          </a:p>
          <a:p>
            <a:pPr eaLnBrk="1" hangingPunct="1"/>
            <a:r>
              <a:rPr lang="en-US" sz="3600" smtClean="0"/>
              <a:t>2. d</a:t>
            </a:r>
          </a:p>
          <a:p>
            <a:pPr eaLnBrk="1" hangingPunct="1"/>
            <a:r>
              <a:rPr lang="en-US" sz="3600" smtClean="0"/>
              <a:t>3. e</a:t>
            </a:r>
          </a:p>
          <a:p>
            <a:pPr eaLnBrk="1" hangingPunct="1"/>
            <a:r>
              <a:rPr lang="en-US" sz="3600" smtClean="0"/>
              <a:t>4. c</a:t>
            </a:r>
          </a:p>
          <a:p>
            <a:pPr eaLnBrk="1" hangingPunct="1"/>
            <a:r>
              <a:rPr lang="en-US" sz="3600" smtClean="0"/>
              <a:t>5. a</a:t>
            </a:r>
            <a:endParaRPr lang="ru-RU" sz="3600" smtClean="0"/>
          </a:p>
        </p:txBody>
      </p:sp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75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9803"/>
            <a:ext cx="3384376" cy="528877"/>
          </a:xfrm>
          <a:extLst/>
        </p:spPr>
        <p:txBody>
          <a:bodyPr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Test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Nakhodka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/>
          <a:lstStyle/>
          <a:p>
            <a:pPr eaLnBrk="1" hangingPunct="1"/>
            <a:r>
              <a:rPr lang="en-US" smtClean="0"/>
              <a:t>1. Nakhodka is a large …. Port.</a:t>
            </a:r>
          </a:p>
          <a:p>
            <a:pPr eaLnBrk="1" hangingPunct="1"/>
            <a:r>
              <a:rPr lang="en-US" smtClean="0"/>
              <a:t>( Pacific )</a:t>
            </a:r>
          </a:p>
          <a:p>
            <a:pPr eaLnBrk="1" hangingPunct="1"/>
            <a:r>
              <a:rPr lang="en-US" smtClean="0"/>
              <a:t>2. There are …. ports in Nakhodka. </a:t>
            </a:r>
          </a:p>
          <a:p>
            <a:pPr eaLnBrk="1" hangingPunct="1"/>
            <a:r>
              <a:rPr lang="en-US" smtClean="0"/>
              <a:t>( 4 )</a:t>
            </a:r>
          </a:p>
          <a:p>
            <a:pPr eaLnBrk="1" hangingPunct="1"/>
            <a:r>
              <a:rPr lang="en-US" smtClean="0"/>
              <a:t>3. Nakhodka obtained the status of city in ….</a:t>
            </a:r>
          </a:p>
          <a:p>
            <a:pPr eaLnBrk="1" hangingPunct="1"/>
            <a:r>
              <a:rPr lang="en-US" smtClean="0"/>
              <a:t>( 1950 )</a:t>
            </a:r>
          </a:p>
          <a:p>
            <a:pPr eaLnBrk="1" hangingPunct="1"/>
            <a:r>
              <a:rPr lang="en-US" smtClean="0"/>
              <a:t>4. Nakhodka’s climate is ….</a:t>
            </a:r>
          </a:p>
          <a:p>
            <a:pPr eaLnBrk="1" hangingPunct="1"/>
            <a:r>
              <a:rPr lang="en-US" smtClean="0"/>
              <a:t>( monsoon , mild and damp )</a:t>
            </a:r>
          </a:p>
          <a:p>
            <a:pPr eaLnBrk="1" hangingPunct="1"/>
            <a:r>
              <a:rPr lang="en-US" smtClean="0"/>
              <a:t>5. The main street in Nakhodka is ….</a:t>
            </a:r>
          </a:p>
          <a:p>
            <a:pPr eaLnBrk="1" hangingPunct="1"/>
            <a:r>
              <a:rPr lang="en-US" smtClean="0"/>
              <a:t>( Nakhodkinskiy Prospekt )</a:t>
            </a:r>
          </a:p>
          <a:p>
            <a:pPr eaLnBrk="1" hangingPunct="1"/>
            <a:r>
              <a:rPr lang="en-US" smtClean="0"/>
              <a:t>6. Nakhodka’s  popular  sports are ….</a:t>
            </a:r>
          </a:p>
          <a:p>
            <a:pPr eaLnBrk="1" hangingPunct="1"/>
            <a:r>
              <a:rPr lang="en-US" smtClean="0"/>
              <a:t>( boxing , karate , judo )</a:t>
            </a:r>
            <a:endParaRPr lang="ru-RU" smtClean="0"/>
          </a:p>
        </p:txBody>
      </p:sp>
      <p:pic>
        <p:nvPicPr>
          <p:cNvPr id="5" name="Рисунок 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36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1.1|1|0.8|0.8|0.9|1|1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6|0.5|0.5|0.6|0.5|0.6|0.5|0.5|0.6|0.6|0.6|0.6|0.7|0.7|0.7|0.5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0.8|0.7|0.7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.1|1.1|1.1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9|0.9|0.8|1|1|0.9|0.9|0.9|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571</TotalTime>
  <Words>569</Words>
  <Application>Microsoft Office PowerPoint</Application>
  <PresentationFormat>Экран (4:3)</PresentationFormat>
  <Paragraphs>84</Paragraphs>
  <Slides>11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Wingdings 2</vt:lpstr>
      <vt:lpstr>Calibri</vt:lpstr>
      <vt:lpstr>Wingdings</vt:lpstr>
      <vt:lpstr>Остин</vt:lpstr>
      <vt:lpstr>My Homeland is Primorye</vt:lpstr>
      <vt:lpstr>Слайд 2</vt:lpstr>
      <vt:lpstr>Слайд 3</vt:lpstr>
      <vt:lpstr>Слайд 4</vt:lpstr>
      <vt:lpstr>Fill in the articles where necessary </vt:lpstr>
      <vt:lpstr>Listen to the text and answer the questions ?  </vt:lpstr>
      <vt:lpstr>Слайд 7</vt:lpstr>
      <vt:lpstr>Combine text parts in a correct order.</vt:lpstr>
      <vt:lpstr>Test Nakhodka</vt:lpstr>
      <vt:lpstr>Слайд 10</vt:lpstr>
      <vt:lpstr>Homework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Homeland is Primorye</dc:title>
  <dc:creator>Администратор</dc:creator>
  <cp:lastModifiedBy>Tata</cp:lastModifiedBy>
  <cp:revision>46</cp:revision>
  <dcterms:created xsi:type="dcterms:W3CDTF">2012-01-20T07:01:38Z</dcterms:created>
  <dcterms:modified xsi:type="dcterms:W3CDTF">2012-06-08T20:00:28Z</dcterms:modified>
</cp:coreProperties>
</file>