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0" r:id="rId3"/>
    <p:sldId id="291" r:id="rId4"/>
    <p:sldId id="292" r:id="rId5"/>
    <p:sldId id="293" r:id="rId6"/>
    <p:sldId id="294" r:id="rId7"/>
    <p:sldId id="298" r:id="rId8"/>
    <p:sldId id="299" r:id="rId9"/>
    <p:sldId id="295" r:id="rId10"/>
    <p:sldId id="296" r:id="rId11"/>
    <p:sldId id="297" r:id="rId12"/>
    <p:sldId id="300" r:id="rId13"/>
    <p:sldId id="30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69696"/>
    <a:srgbClr val="B2B2B2"/>
    <a:srgbClr val="CCECFF"/>
    <a:srgbClr val="CCFF33"/>
    <a:srgbClr val="FF6699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3" autoAdjust="0"/>
    <p:restoredTop sz="94660"/>
  </p:normalViewPr>
  <p:slideViewPr>
    <p:cSldViewPr>
      <p:cViewPr>
        <p:scale>
          <a:sx n="75" d="100"/>
          <a:sy n="75" d="100"/>
        </p:scale>
        <p:origin x="-11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C382D22-F85E-4CC2-8F48-5742F045D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2372821-2C46-4470-B9E7-1972A25FF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A6BE-DCED-4679-B9A0-F88DDC47D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FAC3-A1DF-4387-BDA0-3FE96E03B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4DBC-AF26-4844-9FAE-C157FE0FD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36D85-9FB4-4B94-97BF-AD9BF3613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5A69-F0EA-4870-B386-9F92CECF1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2D1C-FDBA-45C8-AD59-3B37173F0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DAD65-479D-415D-A6EC-703B12780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B031-5A4F-4FE0-A88B-BC45114F7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E6F1-6B3B-427E-BA9F-ABE137C62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54701-D10D-434B-8FD8-C66C78C90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63B82-F77A-4F4F-B7CA-001210DB1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9BDA-A186-44EA-BAF3-EC42538B6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hidden">
          <a:xfrm>
            <a:off x="885825" y="1843088"/>
            <a:ext cx="8255000" cy="5014912"/>
          </a:xfrm>
          <a:custGeom>
            <a:avLst/>
            <a:gdLst/>
            <a:ahLst/>
            <a:cxnLst>
              <a:cxn ang="0">
                <a:pos x="0" y="3159"/>
              </a:cxn>
              <a:cxn ang="0">
                <a:pos x="5184" y="3159"/>
              </a:cxn>
              <a:cxn ang="0">
                <a:pos x="5184" y="0"/>
              </a:cxn>
              <a:cxn ang="0">
                <a:pos x="0" y="0"/>
              </a:cxn>
              <a:cxn ang="0">
                <a:pos x="0" y="3159"/>
              </a:cxn>
              <a:cxn ang="0">
                <a:pos x="0" y="3159"/>
              </a:cxn>
            </a:cxnLst>
            <a:rect l="0" t="0" r="r" b="b"/>
            <a:pathLst>
              <a:path w="5184" h="3159">
                <a:moveTo>
                  <a:pt x="0" y="3159"/>
                </a:moveTo>
                <a:lnTo>
                  <a:pt x="5184" y="3159"/>
                </a:lnTo>
                <a:lnTo>
                  <a:pt x="5184" y="0"/>
                </a:lnTo>
                <a:lnTo>
                  <a:pt x="0" y="0"/>
                </a:lnTo>
                <a:lnTo>
                  <a:pt x="0" y="3159"/>
                </a:lnTo>
                <a:lnTo>
                  <a:pt x="0" y="315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Freeform 3"/>
          <p:cNvSpPr>
            <a:spLocks/>
          </p:cNvSpPr>
          <p:nvPr/>
        </p:nvSpPr>
        <p:spPr bwMode="hidden">
          <a:xfrm>
            <a:off x="0" y="1843088"/>
            <a:ext cx="885825" cy="5014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59"/>
              </a:cxn>
              <a:cxn ang="0">
                <a:pos x="556" y="3159"/>
              </a:cxn>
              <a:cxn ang="0">
                <a:pos x="556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6" name="Freeform 4"/>
          <p:cNvSpPr>
            <a:spLocks/>
          </p:cNvSpPr>
          <p:nvPr/>
        </p:nvSpPr>
        <p:spPr bwMode="ltGray">
          <a:xfrm>
            <a:off x="876300" y="6350"/>
            <a:ext cx="19050" cy="11033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695"/>
              </a:cxn>
              <a:cxn ang="0">
                <a:pos x="12" y="695"/>
              </a:cxn>
              <a:cxn ang="0">
                <a:pos x="12" y="0"/>
              </a:cxn>
              <a:cxn ang="0">
                <a:pos x="12" y="0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7" name="Freeform 5"/>
          <p:cNvSpPr>
            <a:spLocks/>
          </p:cNvSpPr>
          <p:nvPr/>
        </p:nvSpPr>
        <p:spPr bwMode="ltGray">
          <a:xfrm>
            <a:off x="1617663" y="1833563"/>
            <a:ext cx="7523162" cy="19050"/>
          </a:xfrm>
          <a:custGeom>
            <a:avLst/>
            <a:gdLst/>
            <a:ahLst/>
            <a:cxnLst>
              <a:cxn ang="0">
                <a:pos x="4724" y="0"/>
              </a:cxn>
              <a:cxn ang="0">
                <a:pos x="0" y="0"/>
              </a:cxn>
              <a:cxn ang="0">
                <a:pos x="0" y="12"/>
              </a:cxn>
              <a:cxn ang="0">
                <a:pos x="4724" y="12"/>
              </a:cxn>
              <a:cxn ang="0">
                <a:pos x="4724" y="0"/>
              </a:cxn>
              <a:cxn ang="0">
                <a:pos x="4724" y="0"/>
              </a:cxn>
            </a:cxnLst>
            <a:rect l="0" t="0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lnTo>
                  <a:pt x="4724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8" name="Freeform 6"/>
          <p:cNvSpPr>
            <a:spLocks/>
          </p:cNvSpPr>
          <p:nvPr/>
        </p:nvSpPr>
        <p:spPr bwMode="ltGray">
          <a:xfrm>
            <a:off x="876300" y="2176463"/>
            <a:ext cx="19050" cy="400050"/>
          </a:xfrm>
          <a:custGeom>
            <a:avLst/>
            <a:gdLst/>
            <a:ahLst/>
            <a:cxnLst>
              <a:cxn ang="0">
                <a:pos x="0" y="252"/>
              </a:cxn>
              <a:cxn ang="0">
                <a:pos x="12" y="252"/>
              </a:cxn>
              <a:cxn ang="0">
                <a:pos x="12" y="0"/>
              </a:cxn>
              <a:cxn ang="0">
                <a:pos x="0" y="0"/>
              </a:cxn>
              <a:cxn ang="0">
                <a:pos x="0" y="252"/>
              </a:cxn>
              <a:cxn ang="0">
                <a:pos x="0" y="252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9" name="Freeform 7"/>
          <p:cNvSpPr>
            <a:spLocks/>
          </p:cNvSpPr>
          <p:nvPr/>
        </p:nvSpPr>
        <p:spPr bwMode="ltGray">
          <a:xfrm>
            <a:off x="876300" y="1109663"/>
            <a:ext cx="19050" cy="4000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252"/>
              </a:cxn>
              <a:cxn ang="0">
                <a:pos x="12" y="252"/>
              </a:cxn>
              <a:cxn ang="0">
                <a:pos x="12" y="0"/>
              </a:cxn>
              <a:cxn ang="0">
                <a:pos x="12" y="0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0" name="Freeform 8"/>
          <p:cNvSpPr>
            <a:spLocks/>
          </p:cNvSpPr>
          <p:nvPr/>
        </p:nvSpPr>
        <p:spPr bwMode="ltGray">
          <a:xfrm>
            <a:off x="876300" y="1509713"/>
            <a:ext cx="19050" cy="666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0"/>
              </a:cxn>
              <a:cxn ang="0">
                <a:pos x="12" y="420"/>
              </a:cxn>
              <a:cxn ang="0">
                <a:pos x="1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ltGray">
          <a:xfrm>
            <a:off x="0" y="1833563"/>
            <a:ext cx="557213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251" y="12"/>
              </a:cxn>
              <a:cxn ang="0">
                <a:pos x="25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2" name="Freeform 10"/>
          <p:cNvSpPr>
            <a:spLocks/>
          </p:cNvSpPr>
          <p:nvPr/>
        </p:nvSpPr>
        <p:spPr bwMode="ltGray">
          <a:xfrm>
            <a:off x="1217613" y="1833563"/>
            <a:ext cx="400050" cy="19050"/>
          </a:xfrm>
          <a:custGeom>
            <a:avLst/>
            <a:gdLst/>
            <a:ahLst/>
            <a:cxnLst>
              <a:cxn ang="0">
                <a:pos x="251" y="0"/>
              </a:cxn>
              <a:cxn ang="0">
                <a:pos x="0" y="0"/>
              </a:cxn>
              <a:cxn ang="0">
                <a:pos x="0" y="12"/>
              </a:cxn>
              <a:cxn ang="0">
                <a:pos x="251" y="12"/>
              </a:cxn>
              <a:cxn ang="0">
                <a:pos x="251" y="0"/>
              </a:cxn>
              <a:cxn ang="0">
                <a:pos x="251" y="0"/>
              </a:cxn>
            </a:cxnLst>
            <a:rect l="0" t="0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251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3" name="Freeform 11"/>
          <p:cNvSpPr>
            <a:spLocks/>
          </p:cNvSpPr>
          <p:nvPr/>
        </p:nvSpPr>
        <p:spPr bwMode="ltGray">
          <a:xfrm>
            <a:off x="552450" y="1833563"/>
            <a:ext cx="665163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18" y="12"/>
              </a:cxn>
              <a:cxn ang="0">
                <a:pos x="41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4" name="Text Box 12"/>
          <p:cNvSpPr txBox="1">
            <a:spLocks noChangeArrowheads="1"/>
          </p:cNvSpPr>
          <p:nvPr userDrawn="1"/>
        </p:nvSpPr>
        <p:spPr bwMode="auto">
          <a:xfrm>
            <a:off x="8532813" y="1889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3087" name="Freeform 15"/>
          <p:cNvSpPr>
            <a:spLocks/>
          </p:cNvSpPr>
          <p:nvPr userDrawn="1"/>
        </p:nvSpPr>
        <p:spPr bwMode="ltGray">
          <a:xfrm>
            <a:off x="1606550" y="6388100"/>
            <a:ext cx="7523163" cy="19050"/>
          </a:xfrm>
          <a:custGeom>
            <a:avLst/>
            <a:gdLst/>
            <a:ahLst/>
            <a:cxnLst>
              <a:cxn ang="0">
                <a:pos x="4724" y="0"/>
              </a:cxn>
              <a:cxn ang="0">
                <a:pos x="0" y="0"/>
              </a:cxn>
              <a:cxn ang="0">
                <a:pos x="0" y="12"/>
              </a:cxn>
              <a:cxn ang="0">
                <a:pos x="4724" y="12"/>
              </a:cxn>
              <a:cxn ang="0">
                <a:pos x="4724" y="0"/>
              </a:cxn>
              <a:cxn ang="0">
                <a:pos x="4724" y="0"/>
              </a:cxn>
            </a:cxnLst>
            <a:rect l="0" t="0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lnTo>
                  <a:pt x="4724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8" name="Freeform 16"/>
          <p:cNvSpPr>
            <a:spLocks/>
          </p:cNvSpPr>
          <p:nvPr userDrawn="1"/>
        </p:nvSpPr>
        <p:spPr bwMode="ltGray">
          <a:xfrm>
            <a:off x="-11113" y="6388100"/>
            <a:ext cx="557213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251" y="12"/>
              </a:cxn>
              <a:cxn ang="0">
                <a:pos x="25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9" name="Freeform 17"/>
          <p:cNvSpPr>
            <a:spLocks/>
          </p:cNvSpPr>
          <p:nvPr userDrawn="1"/>
        </p:nvSpPr>
        <p:spPr bwMode="ltGray">
          <a:xfrm>
            <a:off x="1206500" y="6388100"/>
            <a:ext cx="400050" cy="19050"/>
          </a:xfrm>
          <a:custGeom>
            <a:avLst/>
            <a:gdLst/>
            <a:ahLst/>
            <a:cxnLst>
              <a:cxn ang="0">
                <a:pos x="251" y="0"/>
              </a:cxn>
              <a:cxn ang="0">
                <a:pos x="0" y="0"/>
              </a:cxn>
              <a:cxn ang="0">
                <a:pos x="0" y="12"/>
              </a:cxn>
              <a:cxn ang="0">
                <a:pos x="251" y="12"/>
              </a:cxn>
              <a:cxn ang="0">
                <a:pos x="251" y="0"/>
              </a:cxn>
              <a:cxn ang="0">
                <a:pos x="251" y="0"/>
              </a:cxn>
            </a:cxnLst>
            <a:rect l="0" t="0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251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90" name="Freeform 18"/>
          <p:cNvSpPr>
            <a:spLocks/>
          </p:cNvSpPr>
          <p:nvPr userDrawn="1"/>
        </p:nvSpPr>
        <p:spPr bwMode="ltGray">
          <a:xfrm>
            <a:off x="541338" y="6388100"/>
            <a:ext cx="665162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18" y="12"/>
              </a:cxn>
              <a:cxn ang="0">
                <a:pos x="41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91" name="Freeform 19"/>
          <p:cNvSpPr>
            <a:spLocks/>
          </p:cNvSpPr>
          <p:nvPr userDrawn="1"/>
        </p:nvSpPr>
        <p:spPr bwMode="ltGray">
          <a:xfrm>
            <a:off x="874713" y="6453188"/>
            <a:ext cx="19050" cy="400050"/>
          </a:xfrm>
          <a:custGeom>
            <a:avLst/>
            <a:gdLst/>
            <a:ahLst/>
            <a:cxnLst>
              <a:cxn ang="0">
                <a:pos x="0" y="252"/>
              </a:cxn>
              <a:cxn ang="0">
                <a:pos x="12" y="252"/>
              </a:cxn>
              <a:cxn ang="0">
                <a:pos x="12" y="0"/>
              </a:cxn>
              <a:cxn ang="0">
                <a:pos x="0" y="0"/>
              </a:cxn>
              <a:cxn ang="0">
                <a:pos x="0" y="252"/>
              </a:cxn>
              <a:cxn ang="0">
                <a:pos x="0" y="252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92" name="Freeform 20"/>
          <p:cNvSpPr>
            <a:spLocks/>
          </p:cNvSpPr>
          <p:nvPr userDrawn="1"/>
        </p:nvSpPr>
        <p:spPr bwMode="ltGray">
          <a:xfrm>
            <a:off x="874713" y="5595938"/>
            <a:ext cx="19050" cy="4000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252"/>
              </a:cxn>
              <a:cxn ang="0">
                <a:pos x="12" y="252"/>
              </a:cxn>
              <a:cxn ang="0">
                <a:pos x="12" y="0"/>
              </a:cxn>
              <a:cxn ang="0">
                <a:pos x="12" y="0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93" name="Freeform 21"/>
          <p:cNvSpPr>
            <a:spLocks/>
          </p:cNvSpPr>
          <p:nvPr userDrawn="1"/>
        </p:nvSpPr>
        <p:spPr bwMode="ltGray">
          <a:xfrm>
            <a:off x="874713" y="5995988"/>
            <a:ext cx="19050" cy="666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0"/>
              </a:cxn>
              <a:cxn ang="0">
                <a:pos x="12" y="420"/>
              </a:cxn>
              <a:cxn ang="0">
                <a:pos x="1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5857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99FF66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DCF6647F-30FC-40EC-BEFD-4B740D6A7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14400" y="1143000"/>
            <a:ext cx="7467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endParaRPr lang="ru-RU" sz="3000" b="1" i="1">
              <a:solidFill>
                <a:srgbClr val="CCFF66"/>
              </a:solidFill>
              <a:latin typeface="Tahoma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827088" y="1785938"/>
            <a:ext cx="8137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CFF66"/>
                </a:solidFill>
                <a:latin typeface="Tahoma" pitchFamily="34" charset="0"/>
              </a:rPr>
              <a:t>ВИКТОРИНА</a:t>
            </a:r>
          </a:p>
          <a:p>
            <a:pPr algn="ctr"/>
            <a:r>
              <a:rPr lang="ru-RU" sz="4800" b="1">
                <a:solidFill>
                  <a:srgbClr val="CCFF66"/>
                </a:solidFill>
                <a:latin typeface="Tahoma" pitchFamily="34" charset="0"/>
              </a:rPr>
              <a:t>«Красная книга Кузбасса»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CCFF66"/>
                </a:solidFill>
                <a:effectLst/>
              </a:rPr>
              <a:t>СОСТАВЬ СЛОВО</a:t>
            </a:r>
          </a:p>
        </p:txBody>
      </p:sp>
      <p:pic>
        <p:nvPicPr>
          <p:cNvPr id="11267" name="Picture 2" descr="C:\Documents and Settings\Evgeny Shtepin\My Documents\Моя папочка\Работа САДИК\Экология\Красная книга Кузбасса\Собери словеч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071563"/>
            <a:ext cx="726598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CCFF66"/>
                </a:solidFill>
                <a:effectLst/>
              </a:rPr>
              <a:t>СТЕНГАЗЕТА</a:t>
            </a:r>
          </a:p>
        </p:txBody>
      </p:sp>
      <p:pic>
        <p:nvPicPr>
          <p:cNvPr id="12291" name="Picture 2" descr="C:\Documents and Settings\Evgeny Shtepin\My Documents\Моя папочка\Работа САДИК\Экология\Красная книга Кузбасса\Стенгаз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857250"/>
            <a:ext cx="82962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CCFF66"/>
                </a:solidFill>
                <a:effectLst/>
              </a:rPr>
              <a:t>БЮЛЛЕТЕНЬ </a:t>
            </a:r>
            <a:r>
              <a:rPr lang="ru-RU" sz="1800" smtClean="0">
                <a:solidFill>
                  <a:srgbClr val="CCFF66"/>
                </a:solidFill>
                <a:effectLst/>
              </a:rPr>
              <a:t>(сторона1)</a:t>
            </a:r>
          </a:p>
        </p:txBody>
      </p:sp>
      <p:pic>
        <p:nvPicPr>
          <p:cNvPr id="13315" name="Picture 2" descr="C:\Documents and Settings\Evgeny Shtepin\My Documents\Моя папочка\Работа САДИК\Экология\Красная книга Кузбасса\Бюллет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857250"/>
            <a:ext cx="79787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CCFF66"/>
                </a:solidFill>
                <a:effectLst/>
              </a:rPr>
              <a:t>БЮЛЛЕТЕНЬ </a:t>
            </a:r>
            <a:r>
              <a:rPr lang="ru-RU" sz="1800" smtClean="0">
                <a:solidFill>
                  <a:srgbClr val="CCFF66"/>
                </a:solidFill>
                <a:effectLst/>
              </a:rPr>
              <a:t>(сторона2)</a:t>
            </a:r>
          </a:p>
        </p:txBody>
      </p:sp>
      <p:pic>
        <p:nvPicPr>
          <p:cNvPr id="14339" name="Picture 2" descr="C:\Documents and Settings\Evgeny Shtepin\My Documents\Моя папочка\Работа САДИК\Экология\Красная книга Кузбасса\Бюллетен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815975"/>
            <a:ext cx="81438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CCFF66"/>
                </a:solidFill>
                <a:effectLst/>
              </a:rPr>
              <a:t>КРОССВОРД</a:t>
            </a:r>
          </a:p>
        </p:txBody>
      </p:sp>
      <p:pic>
        <p:nvPicPr>
          <p:cNvPr id="3075" name="Picture 5" descr="C:\Documents and Settings\Evgeny Shtepin\My Documents\Моя папочка\Работа САДИК\Экология\Красная книга Кузбасса\Кроссвор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985838"/>
            <a:ext cx="757713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60975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CCFF66"/>
                </a:solidFill>
                <a:effectLst/>
              </a:rPr>
              <a:t>Вопросы к кроссворду</a:t>
            </a:r>
            <a:br>
              <a:rPr lang="ru-RU" sz="2800" dirty="0" smtClean="0">
                <a:solidFill>
                  <a:srgbClr val="CCFF66"/>
                </a:solidFill>
                <a:effectLst/>
              </a:rPr>
            </a:br>
            <a:r>
              <a:rPr lang="ru-RU" sz="2800" dirty="0" smtClean="0">
                <a:solidFill>
                  <a:srgbClr val="CCFF66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CCFF66"/>
                </a:solidFill>
                <a:effectLst/>
              </a:rPr>
            </a:br>
            <a:r>
              <a:rPr lang="ru-RU" sz="1400" dirty="0" smtClean="0"/>
              <a:t>Один из самых ранних цветов в лесу</a:t>
            </a:r>
            <a:br>
              <a:rPr lang="ru-RU" sz="1400" dirty="0" smtClean="0"/>
            </a:br>
            <a:r>
              <a:rPr lang="ru-RU" sz="1400" i="1" dirty="0" smtClean="0"/>
              <a:t>(</a:t>
            </a:r>
            <a:r>
              <a:rPr lang="ru-RU" sz="1400" i="1" dirty="0" err="1" smtClean="0"/>
              <a:t>кандык</a:t>
            </a:r>
            <a:r>
              <a:rPr lang="ru-RU" sz="1400" i="1" dirty="0" smtClean="0"/>
              <a:t>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Хищное животное с кисточками на ушах</a:t>
            </a:r>
            <a:br>
              <a:rPr lang="ru-RU" sz="1400" dirty="0" smtClean="0"/>
            </a:br>
            <a:r>
              <a:rPr lang="ru-RU" sz="1400" i="1" dirty="0" smtClean="0"/>
              <a:t>(рысь)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Чёрная птица, похожая на цаплю</a:t>
            </a:r>
            <a:br>
              <a:rPr lang="ru-RU" sz="1400" dirty="0" smtClean="0"/>
            </a:br>
            <a:r>
              <a:rPr lang="ru-RU" sz="1400" i="1" dirty="0" smtClean="0"/>
              <a:t>(аист)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Другое название снежного барса</a:t>
            </a:r>
            <a:br>
              <a:rPr lang="ru-RU" sz="1400" dirty="0" smtClean="0"/>
            </a:br>
            <a:r>
              <a:rPr lang="ru-RU" sz="1400" i="1" dirty="0" smtClean="0"/>
              <a:t>(ирбис)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Млекопитающее, живущее на берегу реки, родственница крысы</a:t>
            </a:r>
            <a:br>
              <a:rPr lang="ru-RU" sz="1400" dirty="0" smtClean="0"/>
            </a:br>
            <a:r>
              <a:rPr lang="ru-RU" sz="1400" i="1" dirty="0" smtClean="0"/>
              <a:t>(ондатра)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Хвойное растение с мягкими короткими иголками</a:t>
            </a:r>
            <a:br>
              <a:rPr lang="ru-RU" sz="1400" dirty="0" smtClean="0"/>
            </a:br>
            <a:r>
              <a:rPr lang="ru-RU" sz="1400" i="1" dirty="0" smtClean="0"/>
              <a:t>(пихта)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Небольшое пугливое рогатое животное, живущее в лесу</a:t>
            </a:r>
            <a:br>
              <a:rPr lang="ru-RU" sz="1400" dirty="0" smtClean="0"/>
            </a:br>
            <a:r>
              <a:rPr lang="ru-RU" sz="1400" i="1" dirty="0" smtClean="0"/>
              <a:t>(косуля)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Орешками этого могучего дерева любят лакомиться и люди и животные</a:t>
            </a:r>
            <a:br>
              <a:rPr lang="ru-RU" sz="1400" dirty="0" smtClean="0"/>
            </a:br>
            <a:r>
              <a:rPr lang="ru-RU" sz="1400" i="1" dirty="0" smtClean="0"/>
              <a:t>(кедр)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CCFF66"/>
                </a:solidFill>
                <a:effectLst/>
              </a:rPr>
              <a:t/>
            </a:r>
            <a:br>
              <a:rPr lang="ru-RU" sz="1400" dirty="0" smtClean="0">
                <a:solidFill>
                  <a:srgbClr val="CCFF66"/>
                </a:solidFill>
                <a:effectLst/>
              </a:rPr>
            </a:br>
            <a:r>
              <a:rPr lang="ru-RU" sz="1400" dirty="0" smtClean="0">
                <a:solidFill>
                  <a:srgbClr val="CCFF66"/>
                </a:solidFill>
                <a:effectLst/>
              </a:rPr>
              <a:t/>
            </a:r>
            <a:br>
              <a:rPr lang="ru-RU" sz="1400" dirty="0" smtClean="0">
                <a:solidFill>
                  <a:srgbClr val="CCFF66"/>
                </a:solidFill>
                <a:effectLst/>
              </a:rPr>
            </a:br>
            <a:endParaRPr lang="ru-RU" sz="1400" dirty="0" smtClean="0">
              <a:solidFill>
                <a:srgbClr val="CCFF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60975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CCFF66"/>
                </a:solidFill>
                <a:effectLst/>
              </a:rPr>
              <a:t>Вопросы к кроссворду </a:t>
            </a:r>
            <a:r>
              <a:rPr lang="ru-RU" sz="1800" dirty="0" smtClean="0">
                <a:solidFill>
                  <a:srgbClr val="CCFF66"/>
                </a:solidFill>
                <a:effectLst/>
              </a:rPr>
              <a:t>(продолжение)</a:t>
            </a:r>
            <a:r>
              <a:rPr lang="ru-RU" sz="2800" dirty="0" smtClean="0">
                <a:solidFill>
                  <a:srgbClr val="CCFF66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CCFF66"/>
                </a:solidFill>
                <a:effectLst/>
              </a:rPr>
            </a:br>
            <a:r>
              <a:rPr lang="ru-RU" sz="1400" dirty="0" smtClean="0"/>
              <a:t> Зубастый олень</a:t>
            </a:r>
            <a:br>
              <a:rPr lang="ru-RU" sz="1400" dirty="0" smtClean="0"/>
            </a:br>
            <a:r>
              <a:rPr lang="ru-RU" sz="1400" i="1" dirty="0" smtClean="0"/>
              <a:t>(кабарга)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 Сокол, занесённый в Красную Книгу Кемеровской области</a:t>
            </a:r>
            <a:br>
              <a:rPr lang="ru-RU" sz="1400" dirty="0" smtClean="0"/>
            </a:br>
            <a:r>
              <a:rPr lang="ru-RU" sz="1400" i="1" dirty="0" smtClean="0"/>
              <a:t>(сапсан)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 </a:t>
            </a:r>
            <a:br>
              <a:rPr lang="ru-RU" sz="1400" dirty="0" smtClean="0"/>
            </a:br>
            <a:r>
              <a:rPr lang="ru-RU" sz="1400" dirty="0" smtClean="0"/>
              <a:t> Млекопитающее, перегораживающее реки</a:t>
            </a:r>
            <a:br>
              <a:rPr lang="ru-RU" sz="1400" dirty="0" smtClean="0"/>
            </a:br>
            <a:r>
              <a:rPr lang="ru-RU" sz="1400" i="1" dirty="0" smtClean="0"/>
              <a:t>(бобр)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 Дерево, имеющее жёлтые серёжки и листья в форме сердечек</a:t>
            </a:r>
            <a:br>
              <a:rPr lang="ru-RU" sz="1400" dirty="0" smtClean="0"/>
            </a:br>
            <a:r>
              <a:rPr lang="ru-RU" sz="1400" i="1" dirty="0" smtClean="0"/>
              <a:t>(липа)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 Яркий оранжевый лесной цветок</a:t>
            </a:r>
            <a:br>
              <a:rPr lang="ru-RU" sz="1400" dirty="0" smtClean="0"/>
            </a:br>
            <a:r>
              <a:rPr lang="ru-RU" sz="1400" i="1" dirty="0" smtClean="0"/>
              <a:t>(огонёк)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 «Туфелька» богини Венеры</a:t>
            </a:r>
            <a:br>
              <a:rPr lang="ru-RU" sz="1400" dirty="0" smtClean="0"/>
            </a:br>
            <a:r>
              <a:rPr lang="ru-RU" sz="1400" i="1" dirty="0" smtClean="0"/>
              <a:t>(башмачок)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 Слепой подземный житель</a:t>
            </a:r>
            <a:br>
              <a:rPr lang="ru-RU" sz="1400" dirty="0" smtClean="0"/>
            </a:br>
            <a:r>
              <a:rPr lang="ru-RU" sz="1400" i="1" dirty="0" smtClean="0"/>
              <a:t>(крот)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 Кого называют «сохатым»?</a:t>
            </a:r>
            <a:br>
              <a:rPr lang="ru-RU" sz="1400" dirty="0" smtClean="0"/>
            </a:br>
            <a:r>
              <a:rPr lang="ru-RU" sz="1400" i="1" dirty="0" smtClean="0"/>
              <a:t>(лось)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Белый горный цветок</a:t>
            </a:r>
            <a:br>
              <a:rPr lang="ru-RU" sz="1400" dirty="0" smtClean="0"/>
            </a:br>
            <a:r>
              <a:rPr lang="ru-RU" sz="1400" i="1" dirty="0" smtClean="0"/>
              <a:t>(эдельвейс)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CCFF66"/>
                </a:solidFill>
                <a:effectLst/>
              </a:rPr>
              <a:t/>
            </a:r>
            <a:br>
              <a:rPr lang="ru-RU" sz="1400" dirty="0" smtClean="0">
                <a:solidFill>
                  <a:srgbClr val="CCFF66"/>
                </a:solidFill>
                <a:effectLst/>
              </a:rPr>
            </a:br>
            <a:r>
              <a:rPr lang="ru-RU" sz="1400" dirty="0" smtClean="0">
                <a:solidFill>
                  <a:srgbClr val="CCFF66"/>
                </a:solidFill>
                <a:effectLst/>
              </a:rPr>
              <a:t/>
            </a:r>
            <a:br>
              <a:rPr lang="ru-RU" sz="1400" dirty="0" smtClean="0">
                <a:solidFill>
                  <a:srgbClr val="CCFF66"/>
                </a:solidFill>
                <a:effectLst/>
              </a:rPr>
            </a:br>
            <a:endParaRPr lang="ru-RU" sz="1400" dirty="0" smtClean="0">
              <a:solidFill>
                <a:srgbClr val="CCFF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CCFF66"/>
                </a:solidFill>
                <a:effectLst/>
              </a:rPr>
              <a:t>ЛОТО (вариант1)</a:t>
            </a:r>
          </a:p>
        </p:txBody>
      </p:sp>
      <p:pic>
        <p:nvPicPr>
          <p:cNvPr id="6147" name="Picture 2" descr="C:\Documents and Settings\Evgeny Shtepin\My Documents\Моя папочка\Работа САДИК\Экология\Красная книга Кузбасса\Лото вариан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928688"/>
            <a:ext cx="7764462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CCFF66"/>
                </a:solidFill>
                <a:effectLst/>
              </a:rPr>
              <a:t>ЛОТО (вариант2)</a:t>
            </a:r>
          </a:p>
        </p:txBody>
      </p:sp>
      <p:pic>
        <p:nvPicPr>
          <p:cNvPr id="7171" name="Picture 3" descr="C:\Documents and Settings\Evgeny Shtepin\My Documents\Моя папочка\Работа САДИК\Экология\Красная книга Кузбасса\Лото вариан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143000"/>
            <a:ext cx="7573962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CCFF66"/>
                </a:solidFill>
                <a:effectLst/>
              </a:rPr>
              <a:t>МИНИ - КРОССВОРД</a:t>
            </a:r>
          </a:p>
        </p:txBody>
      </p:sp>
      <p:pic>
        <p:nvPicPr>
          <p:cNvPr id="8195" name="Picture 2" descr="Человек"/>
          <p:cNvPicPr>
            <a:picLocks noChangeAspect="1" noChangeArrowheads="1"/>
          </p:cNvPicPr>
          <p:nvPr/>
        </p:nvPicPr>
        <p:blipFill>
          <a:blip r:embed="rId2" cstate="print"/>
          <a:srcRect l="7944" r="5296"/>
          <a:stretch>
            <a:fillRect/>
          </a:stretch>
        </p:blipFill>
        <p:spPr bwMode="auto">
          <a:xfrm>
            <a:off x="1214438" y="1071563"/>
            <a:ext cx="68770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454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solidFill>
                  <a:srgbClr val="CCFF66"/>
                </a:solidFill>
                <a:effectLst/>
              </a:rPr>
              <a:t>ВОПРОСЫ К МИНИ – КРОССВОРДУ</a:t>
            </a:r>
            <a:br>
              <a:rPr lang="ru-RU" sz="2800" smtClean="0">
                <a:solidFill>
                  <a:srgbClr val="CCFF66"/>
                </a:solidFill>
                <a:effectLst/>
              </a:rPr>
            </a:br>
            <a:r>
              <a:rPr lang="ru-RU" sz="2800" smtClean="0">
                <a:solidFill>
                  <a:srgbClr val="CCFF66"/>
                </a:solidFill>
                <a:effectLst/>
              </a:rPr>
              <a:t/>
            </a:r>
            <a:br>
              <a:rPr lang="ru-RU" sz="2800" smtClean="0">
                <a:solidFill>
                  <a:srgbClr val="CCFF66"/>
                </a:solidFill>
                <a:effectLst/>
              </a:rPr>
            </a:br>
            <a:r>
              <a:rPr lang="ru-RU" sz="1800" smtClean="0">
                <a:effectLst/>
              </a:rPr>
              <a:t> Какой аист занесён в Красную Книгу Кузбасса?</a:t>
            </a:r>
            <a:br>
              <a:rPr lang="ru-RU" sz="1800" smtClean="0">
                <a:effectLst/>
              </a:rPr>
            </a:br>
            <a:r>
              <a:rPr lang="ru-RU" sz="1800" i="1" smtClean="0">
                <a:effectLst/>
              </a:rPr>
              <a:t>(чёрный)</a:t>
            </a: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Самый крупный орёл.</a:t>
            </a:r>
            <a:br>
              <a:rPr lang="ru-RU" sz="1800" smtClean="0">
                <a:effectLst/>
              </a:rPr>
            </a:br>
            <a:r>
              <a:rPr lang="ru-RU" sz="1800" i="1" smtClean="0">
                <a:effectLst/>
              </a:rPr>
              <a:t>(беркут)</a:t>
            </a: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Длинноногий гигант леса.</a:t>
            </a:r>
            <a:br>
              <a:rPr lang="ru-RU" sz="1800" smtClean="0">
                <a:effectLst/>
              </a:rPr>
            </a:br>
            <a:r>
              <a:rPr lang="ru-RU" sz="1800" i="1" smtClean="0">
                <a:effectLst/>
              </a:rPr>
              <a:t>(лось)</a:t>
            </a: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Орёл с белым хвостом.</a:t>
            </a:r>
            <a:br>
              <a:rPr lang="ru-RU" sz="1800" smtClean="0">
                <a:effectLst/>
              </a:rPr>
            </a:br>
            <a:r>
              <a:rPr lang="ru-RU" sz="1800" i="1" smtClean="0">
                <a:effectLst/>
              </a:rPr>
              <a:t>(орлан)</a:t>
            </a: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Цветок – символ гор.</a:t>
            </a:r>
            <a:br>
              <a:rPr lang="ru-RU" sz="1800" smtClean="0">
                <a:effectLst/>
              </a:rPr>
            </a:br>
            <a:r>
              <a:rPr lang="ru-RU" sz="1800" i="1" smtClean="0">
                <a:effectLst/>
              </a:rPr>
              <a:t>(эдельвейс)</a:t>
            </a: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Другое название сосны сибирской.</a:t>
            </a:r>
            <a:br>
              <a:rPr lang="ru-RU" sz="1800" smtClean="0">
                <a:effectLst/>
              </a:rPr>
            </a:br>
            <a:r>
              <a:rPr lang="ru-RU" sz="1800" i="1" smtClean="0">
                <a:effectLst/>
              </a:rPr>
              <a:t>(кедр)</a:t>
            </a: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Подземное насекомоядное животное.</a:t>
            </a:r>
            <a:br>
              <a:rPr lang="ru-RU" sz="1800" smtClean="0">
                <a:effectLst/>
              </a:rPr>
            </a:br>
            <a:r>
              <a:rPr lang="ru-RU" sz="1800" i="1" smtClean="0">
                <a:effectLst/>
              </a:rPr>
              <a:t>(крот) </a:t>
            </a:r>
            <a:r>
              <a:rPr lang="ru-RU" sz="2800" smtClean="0">
                <a:solidFill>
                  <a:srgbClr val="CCFF66"/>
                </a:solidFill>
                <a:effectLst/>
              </a:rPr>
              <a:t/>
            </a:r>
            <a:br>
              <a:rPr lang="ru-RU" sz="2800" smtClean="0">
                <a:solidFill>
                  <a:srgbClr val="CCFF66"/>
                </a:solidFill>
                <a:effectLst/>
              </a:rPr>
            </a:br>
            <a:endParaRPr lang="ru-RU" sz="2800" smtClean="0">
              <a:solidFill>
                <a:srgbClr val="CCFF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CCFF66"/>
                </a:solidFill>
                <a:effectLst/>
              </a:rPr>
              <a:t>СОБЕРИ КАРТИНКУ</a:t>
            </a:r>
          </a:p>
        </p:txBody>
      </p:sp>
      <p:pic>
        <p:nvPicPr>
          <p:cNvPr id="10243" name="Picture 2" descr="C:\Documents and Settings\Evgeny Shtepin\My Documents\Моя папочка\Работа САДИК\Экология\Красная книга Кузбасса\Собери картин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00125"/>
            <a:ext cx="7643812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45</Words>
  <Application>Microsoft Office PowerPoint</Application>
  <PresentationFormat>Экран (4:3)</PresentationFormat>
  <Paragraphs>14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Сумерки</vt:lpstr>
      <vt:lpstr>Слайд 1</vt:lpstr>
      <vt:lpstr>КРОССВОРД</vt:lpstr>
      <vt:lpstr>Вопросы к кроссворду  Один из самых ранних цветов в лесу (кандык)   Хищное животное с кисточками на ушах (рысь)   Чёрная птица, похожая на цаплю (аист)   Другое название снежного барса (ирбис)   Млекопитающее, живущее на берегу реки, родственница крысы (ондатра)   Хвойное растение с мягкими короткими иголками (пихта)   Небольшое пугливое рогатое животное, живущее в лесу (косуля)   Орешками этого могучего дерева любят лакомиться и люди и животные (кедр)      </vt:lpstr>
      <vt:lpstr>Вопросы к кроссворду (продолжение)  Зубастый олень (кабарга)    Сокол, занесённый в Красную Книгу Кемеровской области (сапсан)     Млекопитающее, перегораживающее реки (бобр)    Дерево, имеющее жёлтые серёжки и листья в форме сердечек (липа)    Яркий оранжевый лесной цветок (огонёк)    «Туфелька» богини Венеры (башмачок)    Слепой подземный житель (крот)    Кого называют «сохатым»? (лось)    Белый горный цветок (эдельвейс)    </vt:lpstr>
      <vt:lpstr>ЛОТО (вариант1)</vt:lpstr>
      <vt:lpstr>ЛОТО (вариант2)</vt:lpstr>
      <vt:lpstr>МИНИ - КРОССВОРД</vt:lpstr>
      <vt:lpstr>ВОПРОСЫ К МИНИ – КРОССВОРДУ   Какой аист занесён в Красную Книгу Кузбасса? (чёрный)  Самый крупный орёл. (беркут)  Длинноногий гигант леса. (лось)  Орёл с белым хвостом. (орлан)  Цветок – символ гор. (эдельвейс)  Другое название сосны сибирской. (кедр)  Подземное насекомоядное животное. (крот)  </vt:lpstr>
      <vt:lpstr>СОБЕРИ КАРТИНКУ</vt:lpstr>
      <vt:lpstr>СОСТАВЬ СЛОВО</vt:lpstr>
      <vt:lpstr>СТЕНГАЗЕТА</vt:lpstr>
      <vt:lpstr>БЮЛЛЕТЕНЬ (сторона1)</vt:lpstr>
      <vt:lpstr>БЮЛЛЕТЕНЬ (сторона2)</vt:lpstr>
    </vt:vector>
  </TitlesOfParts>
  <Company>IMACH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Презентация2</dc:title>
  <dc:creator>inna</dc:creator>
  <cp:lastModifiedBy>Дарёна</cp:lastModifiedBy>
  <cp:revision>152</cp:revision>
  <dcterms:created xsi:type="dcterms:W3CDTF">2006-02-05T17:43:50Z</dcterms:created>
  <dcterms:modified xsi:type="dcterms:W3CDTF">2012-04-19T18:55:54Z</dcterms:modified>
</cp:coreProperties>
</file>