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00FF00"/>
    <a:srgbClr val="0000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52F22-3308-46FE-8302-E9C7A985BE02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6043-1CF0-49A6-AA66-F22FB0375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58C3E-7959-4CEA-8E37-D6BA5E4FF17B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29BA-35B3-49A1-8F63-E5FCCB2A6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E2A36-C9D3-4CC7-A0E6-AB28D32C5CCC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0613-8802-4BD0-86BB-50EEF2195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09E09-3D0C-435F-9545-F5E24A483EC0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1559E-CCA5-4394-9254-63738DF52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6978A-2EB0-4BC6-9845-0A28879CC2E7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24BB-A748-46EA-8482-57B509EF0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95451-3941-42B3-A8DF-C912C4E94866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EDBD3-49AD-43BB-BD14-318309E33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59C37-3700-4CF4-AB9D-98B607DFE722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D41E4-D760-4880-AF83-6E11648F6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BDF4-1414-4256-AC54-8D7F00EDB72F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9D11F-C7F4-43F7-BFE0-137159191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35DCD-1A18-4A47-A611-A6612551B5F0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1B015-5692-4206-ADAF-287065FFA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58DE-430C-4E1E-938F-D538AE6F779F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280A-7F58-45C8-896E-D76888467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43AC-299F-4A04-B819-22F54181F3DA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946E1-048B-4566-A6CD-C6111CA9C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44F490-3425-4BAC-829B-0B5F51D8E85E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4F2261-FD3B-439B-9CBA-CD470BB66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4719" y="2970218"/>
            <a:ext cx="6469603" cy="191873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2D050"/>
                </a:solidFill>
              </a:rPr>
              <a:t>Консультация для педагогов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«ВЕСЕЛЫЕ  ТАТУШКИ»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4797425"/>
            <a:ext cx="7854950" cy="1511300"/>
          </a:xfrm>
        </p:spPr>
        <p:txBody>
          <a:bodyPr/>
          <a:lstStyle/>
          <a:p>
            <a:pPr marR="0" algn="l" eaLnBrk="1" hangingPunct="1"/>
            <a:r>
              <a:rPr lang="ru-RU" b="1" smtClean="0">
                <a:solidFill>
                  <a:srgbClr val="FF0066"/>
                </a:solidFill>
              </a:rPr>
              <a:t>Автор:</a:t>
            </a:r>
            <a:r>
              <a:rPr lang="ru-RU" b="1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ru-RU" b="1" smtClean="0">
                <a:solidFill>
                  <a:srgbClr val="FF0066"/>
                </a:solidFill>
                <a:latin typeface="Times New Roman" pitchFamily="18" charset="0"/>
              </a:rPr>
              <a:t>воспитатель </a:t>
            </a:r>
          </a:p>
          <a:p>
            <a:pPr marR="0" algn="l" eaLnBrk="1" hangingPunct="1"/>
            <a:r>
              <a:rPr lang="ru-RU" b="1" smtClean="0">
                <a:solidFill>
                  <a:srgbClr val="FF0066"/>
                </a:solidFill>
                <a:latin typeface="Times New Roman" pitchFamily="18" charset="0"/>
              </a:rPr>
              <a:t>первой квалификационной категории</a:t>
            </a:r>
          </a:p>
          <a:p>
            <a:pPr marR="0" algn="l" eaLnBrk="1" hangingPunct="1"/>
            <a:r>
              <a:rPr lang="ru-RU" sz="2800" b="1" smtClean="0">
                <a:solidFill>
                  <a:srgbClr val="FF0066"/>
                </a:solidFill>
                <a:latin typeface="Times New Roman" pitchFamily="18" charset="0"/>
              </a:rPr>
              <a:t>Лобарева Алёна Владимировна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755650" y="404813"/>
            <a:ext cx="655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331913" y="188913"/>
            <a:ext cx="67691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FF00"/>
                </a:solidFill>
              </a:rPr>
              <a:t>РОССИЙСКАЯ ФЕДЕРАЦИЯ</a:t>
            </a:r>
            <a:endParaRPr lang="ru-RU">
              <a:solidFill>
                <a:srgbClr val="00FF00"/>
              </a:solidFill>
            </a:endParaRPr>
          </a:p>
          <a:p>
            <a:pPr algn="ctr"/>
            <a:r>
              <a:rPr lang="ru-RU" b="1">
                <a:solidFill>
                  <a:srgbClr val="00FF00"/>
                </a:solidFill>
                <a:latin typeface="Times New Roman" pitchFamily="18" charset="0"/>
              </a:rPr>
              <a:t>ИРКУТСКАЯ</a:t>
            </a:r>
            <a:r>
              <a:rPr lang="ru-RU" b="1">
                <a:solidFill>
                  <a:srgbClr val="00FF00"/>
                </a:solidFill>
              </a:rPr>
              <a:t> ОБЛАСТЬ</a:t>
            </a:r>
            <a:endParaRPr lang="ru-RU">
              <a:solidFill>
                <a:srgbClr val="00FF00"/>
              </a:solidFill>
            </a:endParaRPr>
          </a:p>
          <a:p>
            <a:pPr algn="ctr"/>
            <a:r>
              <a:rPr lang="ru-RU" b="1">
                <a:solidFill>
                  <a:srgbClr val="00FF00"/>
                </a:solidFill>
              </a:rPr>
              <a:t>Администрация МО «Усть-Илимский район»</a:t>
            </a:r>
            <a:endParaRPr lang="ru-RU">
              <a:solidFill>
                <a:srgbClr val="00FF00"/>
              </a:solidFill>
            </a:endParaRPr>
          </a:p>
          <a:p>
            <a:pPr algn="ctr"/>
            <a:r>
              <a:rPr lang="ru-RU" b="1">
                <a:solidFill>
                  <a:srgbClr val="00FF00"/>
                </a:solidFill>
              </a:rPr>
              <a:t>Муниципальное дошкольное образовательное учреждение детский сад общеразвивающего вида «Брусничка» (МДОУ «Брусничка»)</a:t>
            </a:r>
          </a:p>
        </p:txBody>
      </p:sp>
      <p:pic>
        <p:nvPicPr>
          <p:cNvPr id="13317" name="Рисуно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060575"/>
            <a:ext cx="2057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89175" y="396852"/>
            <a:ext cx="4533900" cy="7312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643188" y="1000125"/>
            <a:ext cx="4233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009900"/>
                </a:solidFill>
                <a:latin typeface="Monotype Corsiva" pitchFamily="66" charset="0"/>
              </a:rPr>
              <a:t>Берём уголек…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0" y="-1531938"/>
            <a:ext cx="10379075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12" tIns="914112" rIns="3726276" bIns="457056" anchor="ctr">
            <a:spAutoFit/>
          </a:bodyPr>
          <a:lstStyle/>
          <a:p>
            <a:endParaRPr lang="ru-RU" sz="4100">
              <a:solidFill>
                <a:srgbClr val="009900"/>
              </a:solidFill>
              <a:cs typeface="Times New Roman" pitchFamily="18" charset="0"/>
            </a:endParaRPr>
          </a:p>
          <a:p>
            <a:endParaRPr lang="ru-RU" sz="4100" b="1">
              <a:solidFill>
                <a:srgbClr val="009900"/>
              </a:solidFill>
              <a:cs typeface="Times New Roman" pitchFamily="18" charset="0"/>
            </a:endParaRPr>
          </a:p>
          <a:p>
            <a:r>
              <a:rPr lang="ru-RU" sz="4100" b="1" i="1">
                <a:solidFill>
                  <a:srgbClr val="009900"/>
                </a:solidFill>
                <a:cs typeface="Times New Roman" pitchFamily="18" charset="0"/>
              </a:rPr>
              <a:t>Посыпаем отпечатки…</a:t>
            </a:r>
            <a:endParaRPr lang="ru-RU" sz="1100" b="1" i="1">
              <a:solidFill>
                <a:srgbClr val="009900"/>
              </a:solidFill>
            </a:endParaRPr>
          </a:p>
          <a:p>
            <a:pPr eaLnBrk="0" hangingPunct="0"/>
            <a:endParaRPr lang="ru-RU" b="1" i="1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412875"/>
            <a:ext cx="6643688" cy="5000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1143000" y="574675"/>
            <a:ext cx="767715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100" b="1" i="1">
                <a:solidFill>
                  <a:srgbClr val="009900"/>
                </a:solidFill>
                <a:cs typeface="Times New Roman" pitchFamily="18" charset="0"/>
              </a:rPr>
              <a:t>Аккуратно удаляем остатки…</a:t>
            </a:r>
            <a:endParaRPr lang="ru-RU" sz="1100" b="1" i="1">
              <a:solidFill>
                <a:srgbClr val="009900"/>
              </a:solidFill>
            </a:endParaRPr>
          </a:p>
          <a:p>
            <a:pPr eaLnBrk="0" hangingPunct="0"/>
            <a:endParaRPr lang="ru-RU" b="1" i="1">
              <a:solidFill>
                <a:srgbClr val="00990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928802"/>
            <a:ext cx="6057900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5" y="1625600"/>
            <a:ext cx="5405453" cy="45227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500188" y="857250"/>
            <a:ext cx="63579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009900"/>
                </a:solidFill>
                <a:latin typeface="Constantia" pitchFamily="18" charset="0"/>
              </a:rPr>
              <a:t>«Татушка»  готова!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495529" y="1247762"/>
            <a:ext cx="4572000" cy="6076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827088" y="549275"/>
            <a:ext cx="94789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/>
            <a:r>
              <a:rPr lang="ru-RU" sz="4800" b="1" i="1">
                <a:solidFill>
                  <a:srgbClr val="009900"/>
                </a:solidFill>
                <a:latin typeface="Constantia" pitchFamily="18" charset="0"/>
              </a:rPr>
              <a:t>Порадуйте своих детей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736832" y="1392225"/>
            <a:ext cx="4562475" cy="6048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50825" y="692150"/>
            <a:ext cx="97615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9900"/>
                </a:solidFill>
                <a:latin typeface="Constantia" pitchFamily="18" charset="0"/>
              </a:rPr>
              <a:t>Не забывайте, что Лес не должен болеть</a:t>
            </a:r>
          </a:p>
          <a:p>
            <a:r>
              <a:rPr lang="ru-RU" sz="3200" b="1" i="1">
                <a:solidFill>
                  <a:srgbClr val="009900"/>
                </a:solidFill>
                <a:latin typeface="Constantia" pitchFamily="18" charset="0"/>
              </a:rPr>
              <a:t> после наших походов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571480"/>
            <a:ext cx="7429551" cy="452431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6076950" cy="4295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714375" y="357188"/>
            <a:ext cx="81438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FF0066"/>
                </a:solidFill>
                <a:latin typeface="Constantia" pitchFamily="18" charset="0"/>
              </a:rPr>
              <a:t>Цель</a:t>
            </a:r>
            <a:r>
              <a:rPr lang="ru-RU" sz="3200" b="1">
                <a:latin typeface="Constantia" pitchFamily="18" charset="0"/>
              </a:rPr>
              <a:t> </a:t>
            </a:r>
            <a:r>
              <a:rPr lang="ru-RU" sz="3200">
                <a:latin typeface="Constantia" pitchFamily="18" charset="0"/>
              </a:rPr>
              <a:t>:</a:t>
            </a:r>
            <a:r>
              <a:rPr lang="ru-RU" sz="32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</a:rPr>
              <a:t>Познакомить родителей и педагогов с техникой изготовления природных    татуировок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5594"/>
          <a:stretch>
            <a:fillRect/>
          </a:stretch>
        </p:blipFill>
        <p:spPr bwMode="auto">
          <a:xfrm>
            <a:off x="2449016" y="1054336"/>
            <a:ext cx="4589922" cy="5237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500063" y="357188"/>
            <a:ext cx="8429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99"/>
                </a:solidFill>
                <a:latin typeface="Constantia" pitchFamily="18" charset="0"/>
              </a:rPr>
              <a:t>«Татуировка» -</a:t>
            </a:r>
            <a:r>
              <a:rPr lang="ru-RU" sz="2800" b="1">
                <a:latin typeface="Constantia" pitchFamily="18" charset="0"/>
              </a:rPr>
              <a:t/>
            </a:r>
            <a:br>
              <a:rPr lang="ru-RU" sz="2800" b="1">
                <a:latin typeface="Constantia" pitchFamily="18" charset="0"/>
              </a:rPr>
            </a:br>
            <a:r>
              <a:rPr lang="ru-RU" sz="2800" b="1">
                <a:solidFill>
                  <a:srgbClr val="00CC00"/>
                </a:solidFill>
                <a:latin typeface="Batang" pitchFamily="18" charset="-127"/>
              </a:rPr>
              <a:t>Нанесение рисунка на тело различными способами</a:t>
            </a:r>
            <a:r>
              <a:rPr lang="ru-RU" sz="2800">
                <a:latin typeface="Batang" pitchFamily="18" charset="-127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3939"/>
          <a:stretch>
            <a:fillRect/>
          </a:stretch>
        </p:blipFill>
        <p:spPr bwMode="auto">
          <a:xfrm rot="5400000">
            <a:off x="2520939" y="344464"/>
            <a:ext cx="4572000" cy="6969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642938" y="428625"/>
            <a:ext cx="714375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66"/>
                </a:solidFill>
                <a:latin typeface="Batang" pitchFamily="18" charset="-127"/>
              </a:rPr>
              <a:t>ТЕХНОЛОГИЯ:</a:t>
            </a:r>
          </a:p>
          <a:p>
            <a:pPr algn="ctr"/>
            <a:r>
              <a:rPr lang="ru-RU" sz="4000" i="1">
                <a:solidFill>
                  <a:srgbClr val="000099"/>
                </a:solidFill>
                <a:latin typeface="Constantia" pitchFamily="18" charset="0"/>
              </a:rPr>
              <a:t>Автор  Лобарева А. 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85813" y="960438"/>
            <a:ext cx="7929562" cy="49847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28613" algn="l"/>
              </a:tabLst>
            </a:pPr>
            <a:r>
              <a:rPr lang="ru-RU" sz="3600" b="1" i="1">
                <a:solidFill>
                  <a:srgbClr val="FF0066"/>
                </a:solidFill>
                <a:cs typeface="Times New Roman" pitchFamily="18" charset="0"/>
              </a:rPr>
              <a:t>ДАННЫЙ МЕТОД ИНТЕРЕСЕН ТЕМ</a:t>
            </a:r>
            <a:r>
              <a:rPr lang="ru-RU" sz="1100" b="1" i="1">
                <a:solidFill>
                  <a:srgbClr val="FF0066"/>
                </a:solidFill>
                <a:cs typeface="Times New Roman" pitchFamily="18" charset="0"/>
              </a:rPr>
              <a:t>            </a:t>
            </a:r>
            <a:r>
              <a:rPr lang="ru-RU" sz="3600" b="1" i="1">
                <a:solidFill>
                  <a:srgbClr val="FF0066"/>
                </a:solidFill>
                <a:cs typeface="Times New Roman" pitchFamily="18" charset="0"/>
              </a:rPr>
              <a:t>ЧТО:</a:t>
            </a:r>
          </a:p>
          <a:p>
            <a:pPr>
              <a:buFont typeface="Wingdings" pitchFamily="2" charset="2"/>
              <a:buChar char="Ø"/>
              <a:tabLst>
                <a:tab pos="328613" algn="l"/>
              </a:tabLst>
            </a:pPr>
            <a:endParaRPr lang="ru-RU" sz="3600" b="1" i="1">
              <a:solidFill>
                <a:srgbClr val="FF0066"/>
              </a:solidFill>
            </a:endParaRPr>
          </a:p>
          <a:p>
            <a:pPr>
              <a:tabLst>
                <a:tab pos="328613" algn="l"/>
              </a:tabLst>
            </a:pPr>
            <a:endParaRPr lang="ru-RU" sz="1100">
              <a:solidFill>
                <a:srgbClr val="000099"/>
              </a:solidFill>
            </a:endParaRPr>
          </a:p>
          <a:p>
            <a:pPr eaLnBrk="0" hangingPunct="0">
              <a:buFontTx/>
              <a:buChar char="•"/>
              <a:tabLst>
                <a:tab pos="328613" algn="l"/>
              </a:tabLst>
            </a:pPr>
            <a:r>
              <a:rPr lang="ru-RU" sz="2800" b="1">
                <a:solidFill>
                  <a:srgbClr val="000099"/>
                </a:solidFill>
                <a:cs typeface="Times New Roman" pitchFamily="18" charset="0"/>
              </a:rPr>
              <a:t>НЕСЁТ ОЗДОРОВИТЕЛЬНЫЙ ЭФФЕКТ</a:t>
            </a:r>
          </a:p>
          <a:p>
            <a:pPr eaLnBrk="0" hangingPunct="0">
              <a:tabLst>
                <a:tab pos="328613" algn="l"/>
              </a:tabLst>
            </a:pPr>
            <a:endParaRPr lang="ru-RU" sz="1100">
              <a:solidFill>
                <a:srgbClr val="000099"/>
              </a:solidFill>
            </a:endParaRPr>
          </a:p>
          <a:p>
            <a:pPr eaLnBrk="0" hangingPunct="0">
              <a:buFontTx/>
              <a:buChar char="•"/>
              <a:tabLst>
                <a:tab pos="328613" algn="l"/>
              </a:tabLst>
            </a:pPr>
            <a:r>
              <a:rPr lang="ru-RU" sz="2800" b="1">
                <a:solidFill>
                  <a:srgbClr val="000099"/>
                </a:solidFill>
                <a:cs typeface="Times New Roman" pitchFamily="18" charset="0"/>
              </a:rPr>
              <a:t>ПОВЫШАЕТ ИНТЕРЕС РЕБЁНКА К ИЗУЧЕНИЮ ОКРУЖАЮЩЕГО МИРА.</a:t>
            </a:r>
          </a:p>
          <a:p>
            <a:pPr eaLnBrk="0" hangingPunct="0">
              <a:tabLst>
                <a:tab pos="328613" algn="l"/>
              </a:tabLst>
            </a:pPr>
            <a:endParaRPr lang="ru-RU" sz="1100">
              <a:solidFill>
                <a:srgbClr val="000099"/>
              </a:solidFill>
            </a:endParaRPr>
          </a:p>
          <a:p>
            <a:pPr eaLnBrk="0" hangingPunct="0">
              <a:buFontTx/>
              <a:buChar char="•"/>
              <a:tabLst>
                <a:tab pos="328613" algn="l"/>
              </a:tabLst>
            </a:pPr>
            <a:r>
              <a:rPr lang="ru-RU" sz="2800" b="1">
                <a:solidFill>
                  <a:srgbClr val="000099"/>
                </a:solidFill>
                <a:cs typeface="Times New Roman" pitchFamily="18" charset="0"/>
              </a:rPr>
              <a:t>РАЗВИВАЕТ ТВОРЧЕСТВО</a:t>
            </a:r>
          </a:p>
          <a:p>
            <a:pPr eaLnBrk="0" hangingPunct="0">
              <a:tabLst>
                <a:tab pos="328613" algn="l"/>
              </a:tabLst>
            </a:pPr>
            <a:endParaRPr lang="ru-RU" sz="1100">
              <a:solidFill>
                <a:srgbClr val="000099"/>
              </a:solidFill>
            </a:endParaRPr>
          </a:p>
          <a:p>
            <a:pPr eaLnBrk="0" hangingPunct="0">
              <a:buFontTx/>
              <a:buChar char="•"/>
              <a:tabLst>
                <a:tab pos="328613" algn="l"/>
              </a:tabLst>
            </a:pPr>
            <a:r>
              <a:rPr lang="ru-RU" sz="2800" b="1">
                <a:solidFill>
                  <a:srgbClr val="000099"/>
                </a:solidFill>
                <a:cs typeface="Times New Roman" pitchFamily="18" charset="0"/>
              </a:rPr>
              <a:t>УКРЕПЛЯЕТ СОВМЕСТНУЮ РАБОТУ РОДИТЕЛЕЙ И ПЕДОГОГОВ</a:t>
            </a:r>
            <a:endParaRPr lang="ru-RU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20030" y="845343"/>
            <a:ext cx="5000659" cy="6757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50825" y="692150"/>
            <a:ext cx="8893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9900"/>
                </a:solidFill>
                <a:latin typeface="Constantia" pitchFamily="18" charset="0"/>
              </a:rPr>
              <a:t>Ольха красива и полезна человеку. В нашей местности</a:t>
            </a:r>
          </a:p>
          <a:p>
            <a:r>
              <a:rPr lang="ru-RU" sz="2400" b="1" i="1">
                <a:solidFill>
                  <a:srgbClr val="009900"/>
                </a:solidFill>
                <a:latin typeface="Constantia" pitchFamily="18" charset="0"/>
              </a:rPr>
              <a:t>Растет клейкая ольха. Молодые листья у неё клейкие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-684213"/>
            <a:ext cx="11268075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2" tIns="914112" rIns="3721515" bIns="457056" anchor="ctr">
            <a:spAutoFit/>
          </a:bodyPr>
          <a:lstStyle/>
          <a:p>
            <a:endParaRPr lang="ru-RU" sz="4000" b="1">
              <a:solidFill>
                <a:srgbClr val="009900"/>
              </a:solidFill>
              <a:cs typeface="Times New Roman" pitchFamily="18" charset="0"/>
            </a:endParaRPr>
          </a:p>
          <a:p>
            <a:r>
              <a:rPr lang="ru-RU" sz="4000" b="1" i="1">
                <a:solidFill>
                  <a:srgbClr val="009900"/>
                </a:solidFill>
                <a:cs typeface="Times New Roman" pitchFamily="18" charset="0"/>
              </a:rPr>
              <a:t>Берём молодые листья…</a:t>
            </a:r>
            <a:endParaRPr lang="ru-RU" sz="1100" b="1" i="1">
              <a:solidFill>
                <a:srgbClr val="009900"/>
              </a:solidFill>
            </a:endParaRPr>
          </a:p>
          <a:p>
            <a:pPr eaLnBrk="0" hangingPunct="0"/>
            <a:endParaRPr lang="ru-RU" b="1">
              <a:solidFill>
                <a:srgbClr val="009900"/>
              </a:solidFill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801" y="1773224"/>
            <a:ext cx="6048375" cy="4543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828675" y="0"/>
            <a:ext cx="117729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2" tIns="860154" rIns="2136102" bIns="228528" anchor="ctr">
            <a:spAutoFit/>
          </a:bodyPr>
          <a:lstStyle/>
          <a:p>
            <a:r>
              <a:rPr lang="ru-RU" sz="3700" b="1" i="1">
                <a:solidFill>
                  <a:srgbClr val="009900"/>
                </a:solidFill>
                <a:cs typeface="Times New Roman" pitchFamily="18" charset="0"/>
              </a:rPr>
              <a:t>Клейкой стороной прикладываем к телу</a:t>
            </a:r>
            <a:endParaRPr lang="ru-RU" sz="1100" b="1" i="1">
              <a:solidFill>
                <a:srgbClr val="009900"/>
              </a:solidFill>
            </a:endParaRPr>
          </a:p>
          <a:p>
            <a:pPr eaLnBrk="0" hangingPunct="0"/>
            <a:endParaRPr lang="ru-RU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54" y="1971663"/>
            <a:ext cx="6038849" cy="4524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498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6067425" cy="4562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-1760538"/>
            <a:ext cx="10980738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2" tIns="914112" rIns="2367804" bIns="457056" anchor="ctr">
            <a:spAutoFit/>
          </a:bodyPr>
          <a:lstStyle/>
          <a:p>
            <a:endParaRPr lang="ru-RU" sz="4100">
              <a:solidFill>
                <a:srgbClr val="009900"/>
              </a:solidFill>
              <a:cs typeface="Times New Roman" pitchFamily="18" charset="0"/>
            </a:endParaRPr>
          </a:p>
          <a:p>
            <a:endParaRPr lang="ru-RU" sz="4100">
              <a:solidFill>
                <a:srgbClr val="009900"/>
              </a:solidFill>
              <a:cs typeface="Times New Roman" pitchFamily="18" charset="0"/>
            </a:endParaRPr>
          </a:p>
          <a:p>
            <a:r>
              <a:rPr lang="ru-RU" sz="4100" b="1" i="1">
                <a:solidFill>
                  <a:srgbClr val="009900"/>
                </a:solidFill>
                <a:cs typeface="Times New Roman" pitchFamily="18" charset="0"/>
              </a:rPr>
              <a:t>Оставляем на несколько минут</a:t>
            </a:r>
            <a:endParaRPr lang="ru-RU" sz="1100" b="1" i="1">
              <a:solidFill>
                <a:srgbClr val="009900"/>
              </a:solidFill>
            </a:endParaRPr>
          </a:p>
          <a:p>
            <a:pPr eaLnBrk="0" hangingPunct="0"/>
            <a:endParaRPr lang="ru-RU" b="1" i="1">
              <a:solidFill>
                <a:srgbClr val="009900"/>
              </a:solidFill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501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122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Calibri</vt:lpstr>
      <vt:lpstr>Constantia</vt:lpstr>
      <vt:lpstr>Wingdings 2</vt:lpstr>
      <vt:lpstr>Times New Roman</vt:lpstr>
      <vt:lpstr>Batang</vt:lpstr>
      <vt:lpstr>Wingdings</vt:lpstr>
      <vt:lpstr>Monotype Corsiva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педагогов «ВЕСЕЛЫЕ  ТАТУШКИ»</dc:title>
  <dc:creator>Admin</dc:creator>
  <cp:lastModifiedBy>Людмила</cp:lastModifiedBy>
  <cp:revision>11</cp:revision>
  <dcterms:created xsi:type="dcterms:W3CDTF">2011-04-27T22:11:02Z</dcterms:created>
  <dcterms:modified xsi:type="dcterms:W3CDTF">2012-01-26T07:07:09Z</dcterms:modified>
</cp:coreProperties>
</file>