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2506-0EC8-49BC-B5D0-B75BC2EFF928}" type="datetimeFigureOut">
              <a:rPr lang="ru-RU" smtClean="0"/>
              <a:pPr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C674-77C1-4DC0-BA50-8DA2000E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4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4.jpe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271464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latin typeface="Mistral" pitchFamily="66" charset="0"/>
              </a:rPr>
              <a:t>Факториал </a:t>
            </a:r>
            <a:br>
              <a:rPr lang="ru-RU" sz="9600" dirty="0" smtClean="0">
                <a:solidFill>
                  <a:schemeClr val="bg1"/>
                </a:solidFill>
                <a:latin typeface="Mistral" pitchFamily="66" charset="0"/>
              </a:rPr>
            </a:br>
            <a:r>
              <a:rPr lang="ru-RU" sz="9600" dirty="0" smtClean="0">
                <a:solidFill>
                  <a:schemeClr val="bg1"/>
                </a:solidFill>
                <a:latin typeface="Mistral" pitchFamily="66" charset="0"/>
              </a:rPr>
              <a:t>числа</a:t>
            </a:r>
            <a:endParaRPr lang="ru-RU" sz="9600" dirty="0">
              <a:solidFill>
                <a:schemeClr val="bg1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  <a:latin typeface="Mistral" pitchFamily="66" charset="0"/>
              </a:rPr>
              <a:t>Молодцы!</a:t>
            </a: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Mistral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Фамилия – Кирюхина </a:t>
            </a:r>
            <a:r>
              <a:rPr lang="ru-RU" smtClean="0">
                <a:solidFill>
                  <a:schemeClr val="bg1"/>
                </a:solidFill>
                <a:latin typeface="Mistral" pitchFamily="66" charset="0"/>
              </a:rPr>
              <a:t>Елена Станиславовна</a:t>
            </a:r>
            <a:endParaRPr lang="ru-RU" dirty="0" smtClean="0">
              <a:solidFill>
                <a:schemeClr val="bg1"/>
              </a:solidFill>
              <a:latin typeface="Mistral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Идентификатор – 211-854-567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Mistral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Использованная литература: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Mistral" pitchFamily="66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Дорофеев Г. В., </a:t>
            </a:r>
            <a:r>
              <a:rPr lang="ru-RU" dirty="0" err="1" smtClean="0">
                <a:solidFill>
                  <a:schemeClr val="bg1"/>
                </a:solidFill>
                <a:latin typeface="Mistral" pitchFamily="66" charset="0"/>
              </a:rPr>
              <a:t>Петерсон</a:t>
            </a: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 Л. Г. Математика. 5 класс.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Mistral" pitchFamily="66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Часть 2.-М.:Издательство «</a:t>
            </a:r>
            <a:r>
              <a:rPr lang="ru-RU" dirty="0" err="1" smtClean="0">
                <a:solidFill>
                  <a:schemeClr val="bg1"/>
                </a:solidFill>
                <a:latin typeface="Mistral" pitchFamily="66" charset="0"/>
              </a:rPr>
              <a:t>Ювента</a:t>
            </a: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», 2007.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Mistral" pitchFamily="66" charset="0"/>
              </a:rPr>
              <a:t>	Использованные интернет-ресурсы: 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latin typeface="Mistral" pitchFamily="66" charset="0"/>
              </a:rPr>
              <a:t> www.</a:t>
            </a:r>
            <a:r>
              <a:rPr lang="ru-RU" i="1" dirty="0" err="1" smtClean="0">
                <a:solidFill>
                  <a:schemeClr val="bg1"/>
                </a:solidFill>
                <a:latin typeface="Mistral" pitchFamily="66" charset="0"/>
              </a:rPr>
              <a:t>pedsovet.su</a:t>
            </a:r>
            <a:endParaRPr lang="ru-RU" i="1" dirty="0" smtClean="0">
              <a:solidFill>
                <a:schemeClr val="bg1"/>
              </a:solidFill>
              <a:latin typeface="Mistral" pitchFamily="66" charset="0"/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latin typeface="Mistral" pitchFamily="66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Mistral" pitchFamily="66" charset="0"/>
              </a:rPr>
              <a:t>www.yoursmileys.ru</a:t>
            </a:r>
            <a:endParaRPr lang="ru-RU" dirty="0" smtClean="0">
              <a:solidFill>
                <a:schemeClr val="bg1"/>
              </a:solidFill>
              <a:latin typeface="Mistral" pitchFamily="66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Mistral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БЫЛЬ: «Однажды на экзамене…»</a:t>
            </a:r>
          </a:p>
          <a:p>
            <a:pPr>
              <a:buNone/>
            </a:pPr>
            <a:r>
              <a:rPr lang="ru-RU" i="1" dirty="0" smtClean="0">
                <a:latin typeface="Comic Sans MS" pitchFamily="66" charset="0"/>
              </a:rPr>
              <a:t>Преподаватель: </a:t>
            </a:r>
            <a:r>
              <a:rPr lang="ru-RU" sz="2800" dirty="0" smtClean="0">
                <a:latin typeface="Comic Sans MS" pitchFamily="66" charset="0"/>
              </a:rPr>
              <a:t>Прочитайте выражение:</a:t>
            </a:r>
          </a:p>
          <a:p>
            <a:pPr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sz="2800" dirty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800" i="1" dirty="0" smtClean="0">
                <a:latin typeface="Comic Sans MS" pitchFamily="66" charset="0"/>
              </a:rPr>
              <a:t>Студент</a:t>
            </a:r>
            <a:r>
              <a:rPr lang="ru-RU" sz="2800" dirty="0" smtClean="0">
                <a:latin typeface="Comic Sans MS" pitchFamily="66" charset="0"/>
              </a:rPr>
              <a:t>: Единица, деленная на </a:t>
            </a:r>
            <a:r>
              <a:rPr lang="ru-RU" sz="2800" dirty="0" err="1" smtClean="0">
                <a:latin typeface="Comic Sans MS" pitchFamily="66" charset="0"/>
              </a:rPr>
              <a:t>два-а-а</a:t>
            </a:r>
            <a:r>
              <a:rPr lang="ru-RU" sz="2800" dirty="0" smtClean="0">
                <a:latin typeface="Comic Sans MS" pitchFamily="66" charset="0"/>
              </a:rPr>
              <a:t>!.. Плюс единица, деленная на </a:t>
            </a:r>
            <a:r>
              <a:rPr lang="ru-RU" sz="2800" dirty="0" err="1" smtClean="0">
                <a:latin typeface="Comic Sans MS" pitchFamily="66" charset="0"/>
              </a:rPr>
              <a:t>три-и-и</a:t>
            </a:r>
            <a:r>
              <a:rPr lang="ru-RU" sz="2800" dirty="0" smtClean="0">
                <a:latin typeface="Comic Sans MS" pitchFamily="66" charset="0"/>
              </a:rPr>
              <a:t>!.. Плюс единица, деленная на </a:t>
            </a:r>
            <a:r>
              <a:rPr lang="ru-RU" sz="2800" dirty="0" err="1" smtClean="0">
                <a:latin typeface="Comic Sans MS" pitchFamily="66" charset="0"/>
              </a:rPr>
              <a:t>четы-ы-ыре</a:t>
            </a:r>
            <a:r>
              <a:rPr lang="ru-RU" sz="2800" dirty="0" smtClean="0">
                <a:latin typeface="Comic Sans MS" pitchFamily="66" charset="0"/>
              </a:rPr>
              <a:t>!..</a:t>
            </a:r>
          </a:p>
          <a:p>
            <a:pPr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2800" i="1" dirty="0"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2343166" cy="82233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24174" y="2786062"/>
          <a:ext cx="4219593" cy="1500193"/>
        </p:xfrm>
        <a:graphic>
          <a:graphicData uri="http://schemas.openxmlformats.org/presentationml/2006/ole">
            <p:oleObj spid="_x0000_s1027" name="Формула" r:id="rId5" imgW="1701720" imgH="825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Формула" r:id="rId6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Преподаватель</a:t>
            </a:r>
            <a:r>
              <a:rPr lang="ru-RU" dirty="0" smtClean="0"/>
              <a:t>: Постойте, постойте… Почему вы кричите?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Студент</a:t>
            </a:r>
            <a:r>
              <a:rPr lang="ru-RU" dirty="0" smtClean="0"/>
              <a:t>: Но там же написаны восклицательные знаки?!</a:t>
            </a:r>
            <a:r>
              <a:rPr lang="en-US" smtClean="0"/>
              <a:t>..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t13907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0254" y="442913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      </a:t>
            </a:r>
            <a:r>
              <a:rPr lang="ru-RU" b="1" dirty="0" smtClean="0"/>
              <a:t>Факториалом числа </a:t>
            </a:r>
            <a:r>
              <a:rPr lang="en-US" b="1" dirty="0" smtClean="0"/>
              <a:t>n </a:t>
            </a:r>
          </a:p>
          <a:p>
            <a:pPr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ru-RU" b="1" dirty="0" smtClean="0"/>
              <a:t>называется</a:t>
            </a:r>
            <a:r>
              <a:rPr lang="en-US" b="1" dirty="0" smtClean="0"/>
              <a:t> </a:t>
            </a:r>
            <a:r>
              <a:rPr lang="ru-RU" b="1" dirty="0" smtClean="0"/>
              <a:t>произведение всех натуральных чисел от 1 до </a:t>
            </a:r>
            <a:r>
              <a:rPr lang="en-US" b="1" dirty="0" smtClean="0"/>
              <a:t>n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(n! </a:t>
            </a:r>
            <a:r>
              <a:rPr lang="ru-RU" b="1" dirty="0" smtClean="0"/>
              <a:t>читается: «</a:t>
            </a:r>
            <a:r>
              <a:rPr lang="ru-RU" b="1" dirty="0" err="1" smtClean="0"/>
              <a:t>эн</a:t>
            </a:r>
            <a:r>
              <a:rPr lang="ru-RU" b="1" dirty="0" smtClean="0"/>
              <a:t> факториал»</a:t>
            </a:r>
            <a:r>
              <a:rPr lang="en-US" b="1" dirty="0" smtClean="0"/>
              <a:t>)</a:t>
            </a:r>
            <a:r>
              <a:rPr lang="ru-RU" b="1" dirty="0" smtClean="0"/>
              <a:t>.</a:t>
            </a:r>
            <a:endParaRPr lang="en-US" b="1" dirty="0" smtClean="0"/>
          </a:p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85984" y="3429000"/>
          <a:ext cx="5286412" cy="928694"/>
        </p:xfrm>
        <a:graphic>
          <a:graphicData uri="http://schemas.openxmlformats.org/presentationml/2006/ole">
            <p:oleObj spid="_x0000_s15362" name="Формула" r:id="rId4" imgW="1104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Вычисли: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24" y="2786058"/>
          <a:ext cx="1000132" cy="1166820"/>
        </p:xfrm>
        <a:graphic>
          <a:graphicData uri="http://schemas.openxmlformats.org/presentationml/2006/ole">
            <p:oleObj spid="_x0000_s16386" name="Формула" r:id="rId4" imgW="152280" imgH="1774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500166" y="4786322"/>
          <a:ext cx="917575" cy="1166812"/>
        </p:xfrm>
        <a:graphic>
          <a:graphicData uri="http://schemas.openxmlformats.org/presentationml/2006/ole">
            <p:oleObj spid="_x0000_s16387" name="Формула" r:id="rId5" imgW="139680" imgH="17748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071802" y="3429000"/>
          <a:ext cx="1000125" cy="1166812"/>
        </p:xfrm>
        <a:graphic>
          <a:graphicData uri="http://schemas.openxmlformats.org/presentationml/2006/ole">
            <p:oleObj spid="_x0000_s16388" name="Формула" r:id="rId6" imgW="152280" imgH="17748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643438" y="4786322"/>
          <a:ext cx="915987" cy="1166812"/>
        </p:xfrm>
        <a:graphic>
          <a:graphicData uri="http://schemas.openxmlformats.org/presentationml/2006/ole">
            <p:oleObj spid="_x0000_s16389" name="Формула" r:id="rId7" imgW="139680" imgH="177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715008" y="2500306"/>
          <a:ext cx="917575" cy="1166813"/>
        </p:xfrm>
        <a:graphic>
          <a:graphicData uri="http://schemas.openxmlformats.org/presentationml/2006/ole">
            <p:oleObj spid="_x0000_s16390" name="Формула" r:id="rId8" imgW="139680" imgH="177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072330" y="4357694"/>
          <a:ext cx="1251857" cy="1095375"/>
        </p:xfrm>
        <a:graphic>
          <a:graphicData uri="http://schemas.openxmlformats.org/presentationml/2006/ole">
            <p:oleObj spid="_x0000_s16391" name="Формула" r:id="rId9" imgW="2030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6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Сравни: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2428868"/>
          <a:ext cx="1365258" cy="1209229"/>
        </p:xfrm>
        <a:graphic>
          <a:graphicData uri="http://schemas.openxmlformats.org/presentationml/2006/ole">
            <p:oleObj spid="_x0000_s17412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909888" y="3714750"/>
          <a:ext cx="1833562" cy="1209675"/>
        </p:xfrm>
        <a:graphic>
          <a:graphicData uri="http://schemas.openxmlformats.org/presentationml/2006/ole">
            <p:oleObj spid="_x0000_s17413" name="Формула" r:id="rId5" imgW="596880" imgH="393480" progId="Equation.3">
              <p:embed/>
            </p:oleObj>
          </a:graphicData>
        </a:graphic>
      </p:graphicFrame>
      <p:graphicFrame>
        <p:nvGraphicFramePr>
          <p:cNvPr id="17415" name="Object 4"/>
          <p:cNvGraphicFramePr>
            <a:graphicFrameLocks noChangeAspect="1"/>
          </p:cNvGraphicFramePr>
          <p:nvPr/>
        </p:nvGraphicFramePr>
        <p:xfrm>
          <a:off x="5000628" y="5143512"/>
          <a:ext cx="2339975" cy="1287462"/>
        </p:xfrm>
        <a:graphic>
          <a:graphicData uri="http://schemas.openxmlformats.org/presentationml/2006/ole">
            <p:oleObj spid="_x0000_s17415" name="Формула" r:id="rId6" imgW="761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3</a:t>
            </a:r>
            <a:r>
              <a:rPr lang="ru-RU" dirty="0" smtClean="0"/>
              <a:t>. Приведи к несократимому виду дроби: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28728" y="2500306"/>
          <a:ext cx="660404" cy="1462323"/>
        </p:xfrm>
        <a:graphic>
          <a:graphicData uri="http://schemas.openxmlformats.org/presentationml/2006/ole">
            <p:oleObj spid="_x0000_s18435" name="Формула" r:id="rId4" imgW="1774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143108" y="4000504"/>
          <a:ext cx="660400" cy="1462088"/>
        </p:xfrm>
        <a:graphic>
          <a:graphicData uri="http://schemas.openxmlformats.org/presentationml/2006/ole">
            <p:oleObj spid="_x0000_s18436" name="Формула" r:id="rId5" imgW="1774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928926" y="2428868"/>
          <a:ext cx="1084262" cy="1462087"/>
        </p:xfrm>
        <a:graphic>
          <a:graphicData uri="http://schemas.openxmlformats.org/presentationml/2006/ole">
            <p:oleObj spid="_x0000_s18437" name="Формула" r:id="rId6" imgW="29196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071934" y="4000504"/>
          <a:ext cx="1131887" cy="1462088"/>
        </p:xfrm>
        <a:graphic>
          <a:graphicData uri="http://schemas.openxmlformats.org/presentationml/2006/ole">
            <p:oleObj spid="_x0000_s18438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286380" y="2428868"/>
          <a:ext cx="1131888" cy="1462087"/>
        </p:xfrm>
        <a:graphic>
          <a:graphicData uri="http://schemas.openxmlformats.org/presentationml/2006/ole">
            <p:oleObj spid="_x0000_s18439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500826" y="4071942"/>
          <a:ext cx="1414463" cy="1462088"/>
        </p:xfrm>
        <a:graphic>
          <a:graphicData uri="http://schemas.openxmlformats.org/presentationml/2006/ole">
            <p:oleObj spid="_x0000_s18440" name="Формула" r:id="rId9" imgW="380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Приведи дроби к наименьшему общему знаменателю: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0100" y="2857496"/>
          <a:ext cx="1150944" cy="1019408"/>
        </p:xfrm>
        <a:graphic>
          <a:graphicData uri="http://schemas.openxmlformats.org/presentationml/2006/ole">
            <p:oleObj spid="_x0000_s20482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285984" y="4286256"/>
          <a:ext cx="1119187" cy="1019175"/>
        </p:xfrm>
        <a:graphic>
          <a:graphicData uri="http://schemas.openxmlformats.org/presentationml/2006/ole">
            <p:oleObj spid="_x0000_s20483" name="Формула" r:id="rId5" imgW="431640" imgH="3934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643438" y="4286256"/>
          <a:ext cx="1150938" cy="1019175"/>
        </p:xfrm>
        <a:graphic>
          <a:graphicData uri="http://schemas.openxmlformats.org/presentationml/2006/ole">
            <p:oleObj spid="_x0000_s20484" name="Формула" r:id="rId6" imgW="444240" imgH="39348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286512" y="2928934"/>
          <a:ext cx="1677988" cy="1019175"/>
        </p:xfrm>
        <a:graphic>
          <a:graphicData uri="http://schemas.openxmlformats.org/presentationml/2006/ole">
            <p:oleObj spid="_x0000_s20485" name="Формула" r:id="rId7" imgW="647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Найди значение разностей: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Запиши следующие две разности и найди их</a:t>
            </a:r>
          </a:p>
          <a:p>
            <a:pPr>
              <a:buNone/>
            </a:pPr>
            <a:r>
              <a:rPr lang="ru-RU" dirty="0" smtClean="0"/>
              <a:t>значение.  Чему равна разность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2500306"/>
          <a:ext cx="1066806" cy="1002151"/>
        </p:xfrm>
        <a:graphic>
          <a:graphicData uri="http://schemas.openxmlformats.org/presentationml/2006/ole">
            <p:oleObj spid="_x0000_s21506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857488" y="2500306"/>
          <a:ext cx="1066800" cy="1001712"/>
        </p:xfrm>
        <a:graphic>
          <a:graphicData uri="http://schemas.openxmlformats.org/presentationml/2006/ole">
            <p:oleObj spid="_x0000_s21507" name="Формула" r:id="rId5" imgW="419040" imgH="393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929190" y="2500306"/>
          <a:ext cx="1066800" cy="1001712"/>
        </p:xfrm>
        <a:graphic>
          <a:graphicData uri="http://schemas.openxmlformats.org/presentationml/2006/ole">
            <p:oleObj spid="_x0000_s21508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7143768" y="2500306"/>
          <a:ext cx="1066800" cy="1001712"/>
        </p:xfrm>
        <a:graphic>
          <a:graphicData uri="http://schemas.openxmlformats.org/presentationml/2006/ole">
            <p:oleObj spid="_x0000_s21509" name="Формула" r:id="rId7" imgW="41904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10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76625" y="5286375"/>
          <a:ext cx="2049463" cy="1057275"/>
        </p:xfrm>
        <a:graphic>
          <a:graphicData uri="http://schemas.openxmlformats.org/presentationml/2006/ole">
            <p:oleObj spid="_x0000_s21512" name="Формула" r:id="rId9" imgW="812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Факториал  числа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Факториал числа</dc:title>
  <dc:creator>lena</dc:creator>
  <cp:lastModifiedBy>revaz</cp:lastModifiedBy>
  <cp:revision>23</cp:revision>
  <dcterms:created xsi:type="dcterms:W3CDTF">2012-01-29T16:14:02Z</dcterms:created>
  <dcterms:modified xsi:type="dcterms:W3CDTF">2012-05-05T18:54:13Z</dcterms:modified>
</cp:coreProperties>
</file>