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7" r:id="rId3"/>
    <p:sldId id="279" r:id="rId4"/>
    <p:sldId id="272" r:id="rId5"/>
    <p:sldId id="277" r:id="rId6"/>
    <p:sldId id="271" r:id="rId7"/>
    <p:sldId id="268" r:id="rId8"/>
    <p:sldId id="259" r:id="rId9"/>
    <p:sldId id="261" r:id="rId10"/>
    <p:sldId id="264" r:id="rId11"/>
    <p:sldId id="263" r:id="rId12"/>
    <p:sldId id="266" r:id="rId13"/>
    <p:sldId id="257" r:id="rId14"/>
    <p:sldId id="273" r:id="rId15"/>
    <p:sldId id="275" r:id="rId16"/>
    <p:sldId id="270" r:id="rId17"/>
    <p:sldId id="27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A8C6-B48D-482B-9AFD-8627740846E1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A95A-223E-4139-8F99-627CB3489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A8C6-B48D-482B-9AFD-8627740846E1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A95A-223E-4139-8F99-627CB3489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A8C6-B48D-482B-9AFD-8627740846E1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A95A-223E-4139-8F99-627CB3489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A8C6-B48D-482B-9AFD-8627740846E1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A95A-223E-4139-8F99-627CB3489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A8C6-B48D-482B-9AFD-8627740846E1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A95A-223E-4139-8F99-627CB3489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A8C6-B48D-482B-9AFD-8627740846E1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A95A-223E-4139-8F99-627CB3489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A8C6-B48D-482B-9AFD-8627740846E1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A95A-223E-4139-8F99-627CB3489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A8C6-B48D-482B-9AFD-8627740846E1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A95A-223E-4139-8F99-627CB3489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A8C6-B48D-482B-9AFD-8627740846E1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A95A-223E-4139-8F99-627CB3489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A8C6-B48D-482B-9AFD-8627740846E1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A95A-223E-4139-8F99-627CB3489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A8C6-B48D-482B-9AFD-8627740846E1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A95A-223E-4139-8F99-627CB3489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4A8C6-B48D-482B-9AFD-8627740846E1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DA95A-223E-4139-8F99-627CB3489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slide" Target="slide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15.xm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gif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785794"/>
            <a:ext cx="7786742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4400" b="1" i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Тема урока: </a:t>
            </a:r>
          </a:p>
          <a:p>
            <a:pPr algn="ctr">
              <a:lnSpc>
                <a:spcPct val="150000"/>
              </a:lnSpc>
            </a:pPr>
            <a:r>
              <a:rPr lang="ru-RU" sz="4400" b="1" i="1" dirty="0" smtClean="0">
                <a:ln w="11430"/>
                <a:gradFill>
                  <a:gsLst>
                    <a:gs pos="4900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«Значение листьев </a:t>
            </a:r>
            <a:r>
              <a:rPr lang="ru-RU" sz="4400" b="1" i="1" dirty="0" smtClean="0">
                <a:ln w="11430"/>
                <a:gradFill>
                  <a:gsLst>
                    <a:gs pos="4900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для </a:t>
            </a:r>
            <a:r>
              <a:rPr lang="ru-RU" sz="4400" b="1" i="1" dirty="0" smtClean="0">
                <a:ln w="11430"/>
                <a:gradFill>
                  <a:gsLst>
                    <a:gs pos="4900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растений»</a:t>
            </a:r>
            <a:endParaRPr lang="ru-RU" sz="4400" b="1" i="1" cap="none" spc="0" dirty="0">
              <a:ln w="11430"/>
              <a:gradFill>
                <a:gsLst>
                  <a:gs pos="49000">
                    <a:srgbClr val="000000"/>
                  </a:gs>
                  <a:gs pos="39999">
                    <a:srgbClr val="0A128C"/>
                  </a:gs>
                  <a:gs pos="70000">
                    <a:srgbClr val="181CC7"/>
                  </a:gs>
                  <a:gs pos="88000">
                    <a:srgbClr val="7005D4"/>
                  </a:gs>
                  <a:gs pos="100000">
                    <a:srgbClr val="8C3D91"/>
                  </a:gs>
                </a:gsLst>
                <a:lin ang="5400000" scaled="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571744"/>
            <a:ext cx="807249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20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istral" pitchFamily="66" charset="0"/>
              </a:rPr>
              <a:t>Прошло 5 лет</a:t>
            </a:r>
            <a:endParaRPr lang="ru-RU" sz="12000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istral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pic641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1714488"/>
            <a:ext cx="3418292" cy="4714884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500306"/>
            <a:ext cx="3593731" cy="4643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3169313">
            <a:off x="2786984" y="4930146"/>
            <a:ext cx="1785950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14612" y="0"/>
            <a:ext cx="2286016" cy="2400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2327334" y="3220050"/>
            <a:ext cx="32447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79 кг 944 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16200000" flipH="1">
            <a:off x="3607587" y="4536289"/>
            <a:ext cx="100013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6715140" y="428604"/>
            <a:ext cx="16321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66 кг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>
            <a:off x="7072330" y="1643050"/>
            <a:ext cx="107157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714356"/>
          <a:ext cx="8715404" cy="2564469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643074"/>
                <a:gridCol w="1837438"/>
                <a:gridCol w="3234660"/>
                <a:gridCol w="2000232"/>
              </a:tblGrid>
              <a:tr h="688258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 Antiqua" pitchFamily="18" charset="0"/>
                        </a:rPr>
                        <a:t>Было </a:t>
                      </a:r>
                      <a:endParaRPr lang="ru-RU" sz="320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 Antiqua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 Antiqua" pitchFamily="18" charset="0"/>
                        </a:rPr>
                        <a:t>Изменение </a:t>
                      </a:r>
                      <a:endParaRPr lang="ru-RU" sz="320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 Antiqua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 Antiqua" pitchFamily="18" charset="0"/>
                        </a:rPr>
                        <a:t>Стало</a:t>
                      </a:r>
                      <a:endParaRPr lang="ru-RU" sz="320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 Antiqua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688258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entury Schoolbook" pitchFamily="18" charset="0"/>
                        </a:rPr>
                        <a:t>Почва</a:t>
                      </a:r>
                      <a:endParaRPr lang="ru-RU" sz="2800" b="1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entury Schoolbook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 Antiqua" pitchFamily="18" charset="0"/>
                        </a:rPr>
                        <a:t>80 кг</a:t>
                      </a:r>
                      <a:endParaRPr lang="ru-RU" sz="2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 Antiqua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 Antiqua" pitchFamily="18" charset="0"/>
                        </a:rPr>
                        <a:t>Меньше на 56</a:t>
                      </a:r>
                      <a:r>
                        <a:rPr lang="ru-RU" sz="24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 Antiqua" pitchFamily="18" charset="0"/>
                        </a:rPr>
                        <a:t> г</a:t>
                      </a:r>
                      <a:endParaRPr lang="ru-RU" sz="2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 Antiqua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 Antiqua" pitchFamily="18" charset="0"/>
                        </a:rPr>
                        <a:t>79 кг 944 г</a:t>
                      </a:r>
                      <a:endParaRPr lang="ru-RU" sz="2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 Antiqua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1187953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entury Schoolbook" pitchFamily="18" charset="0"/>
                        </a:rPr>
                        <a:t>Дерево </a:t>
                      </a:r>
                      <a:endParaRPr lang="ru-RU" sz="28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entury Schoolbook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 Antiqua" pitchFamily="18" charset="0"/>
                        </a:rPr>
                        <a:t>2 кг  25 г </a:t>
                      </a:r>
                      <a:endParaRPr lang="ru-RU" sz="2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 Antiqua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 Antiqua" pitchFamily="18" charset="0"/>
                        </a:rPr>
                        <a:t>Больше на 63 кг</a:t>
                      </a:r>
                      <a:r>
                        <a:rPr lang="ru-RU" sz="24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 Antiqua" pitchFamily="18" charset="0"/>
                        </a:rPr>
                        <a:t> 75 г</a:t>
                      </a:r>
                      <a:endParaRPr lang="ru-RU" sz="2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 Antiqua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 Antiqua" pitchFamily="18" charset="0"/>
                        </a:rPr>
                        <a:t>66 кг</a:t>
                      </a:r>
                      <a:endParaRPr lang="ru-RU" sz="2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 Antiqua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857760"/>
            <a:ext cx="1713924" cy="221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Овальная выноска 5"/>
          <p:cNvSpPr/>
          <p:nvPr/>
        </p:nvSpPr>
        <p:spPr>
          <a:xfrm>
            <a:off x="2285984" y="3643314"/>
            <a:ext cx="3643338" cy="1643074"/>
          </a:xfrm>
          <a:prstGeom prst="wedgeEllipseCallout">
            <a:avLst>
              <a:gd name="adj1" fmla="val -78433"/>
              <a:gd name="adj2" fmla="val 27363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chemeClr val="tx2">
                    <a:lumMod val="50000"/>
                  </a:schemeClr>
                </a:solidFill>
                <a:latin typeface="Mistral" pitchFamily="66" charset="0"/>
              </a:rPr>
              <a:t>Прибыль за счет воды!!!</a:t>
            </a:r>
            <a:endParaRPr lang="ru-RU" sz="4400" b="1" i="1" dirty="0">
              <a:solidFill>
                <a:schemeClr val="tx2">
                  <a:lumMod val="50000"/>
                </a:schemeClr>
              </a:solidFill>
              <a:latin typeface="Mistral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>
                <a:alpha val="3900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AMCONFU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800" y="2401888"/>
            <a:ext cx="1925638" cy="3943350"/>
          </a:xfrm>
          <a:prstGeom prst="rect">
            <a:avLst/>
          </a:prstGeom>
          <a:noFill/>
        </p:spPr>
      </p:pic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2051050" y="333375"/>
            <a:ext cx="5184775" cy="3113088"/>
          </a:xfrm>
          <a:prstGeom prst="wedgeEllipseCallout">
            <a:avLst>
              <a:gd name="adj1" fmla="val -47213"/>
              <a:gd name="adj2" fmla="val 63718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3200" b="1" i="1" dirty="0" smtClean="0">
                <a:latin typeface="Bookman Old Style" pitchFamily="18" charset="0"/>
              </a:rPr>
              <a:t>Правильный ли вывод сделал ученый?</a:t>
            </a:r>
            <a:endParaRPr lang="ru-RU" sz="32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76" y="1214422"/>
          <a:ext cx="8929718" cy="3357587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683478"/>
                <a:gridCol w="1882621"/>
                <a:gridCol w="3314201"/>
                <a:gridCol w="2049418"/>
              </a:tblGrid>
              <a:tr h="901117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 Antiqua" pitchFamily="18" charset="0"/>
                        </a:rPr>
                        <a:t>Было </a:t>
                      </a:r>
                      <a:endParaRPr lang="ru-RU" sz="320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 Antiqua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 Antiqua" pitchFamily="18" charset="0"/>
                        </a:rPr>
                        <a:t>Изменение </a:t>
                      </a:r>
                      <a:endParaRPr lang="ru-RU" sz="320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 Antiqua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 Antiqua" pitchFamily="18" charset="0"/>
                        </a:rPr>
                        <a:t>Стало</a:t>
                      </a:r>
                      <a:endParaRPr lang="ru-RU" sz="320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 Antiqua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901117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entury Schoolbook" pitchFamily="18" charset="0"/>
                        </a:rPr>
                        <a:t>Почва</a:t>
                      </a:r>
                      <a:endParaRPr lang="ru-RU" sz="2800" b="1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entury Schoolbook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 Antiqua" pitchFamily="18" charset="0"/>
                        </a:rPr>
                        <a:t>80 кг</a:t>
                      </a:r>
                      <a:endParaRPr lang="ru-RU" sz="2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 Antiqua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 Antiqua" pitchFamily="18" charset="0"/>
                        </a:rPr>
                        <a:t>Меньше на 56</a:t>
                      </a:r>
                      <a:r>
                        <a:rPr lang="ru-RU" sz="24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 Antiqua" pitchFamily="18" charset="0"/>
                        </a:rPr>
                        <a:t> г</a:t>
                      </a:r>
                      <a:endParaRPr lang="ru-RU" sz="2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 Antiqua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 Antiqua" pitchFamily="18" charset="0"/>
                        </a:rPr>
                        <a:t>79 кг 944 г</a:t>
                      </a:r>
                      <a:endParaRPr lang="ru-RU" sz="2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 Antiqua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1555353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entury Schoolbook" pitchFamily="18" charset="0"/>
                        </a:rPr>
                        <a:t>Дерево </a:t>
                      </a:r>
                      <a:endParaRPr lang="ru-RU" sz="28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entury Schoolbook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 Antiqua" pitchFamily="18" charset="0"/>
                        </a:rPr>
                        <a:t>2 кг  25 г </a:t>
                      </a:r>
                      <a:endParaRPr lang="ru-RU" sz="2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 Antiqua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 Antiqua" pitchFamily="18" charset="0"/>
                        </a:rPr>
                        <a:t>Больше на 63 кг</a:t>
                      </a:r>
                      <a:r>
                        <a:rPr lang="ru-RU" sz="24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 Antiqua" pitchFamily="18" charset="0"/>
                        </a:rPr>
                        <a:t> 75 г</a:t>
                      </a:r>
                      <a:endParaRPr lang="ru-RU" sz="2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 Antiqua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ook Antiqua" pitchFamily="18" charset="0"/>
                        </a:rPr>
                        <a:t>66 кг</a:t>
                      </a:r>
                      <a:endParaRPr lang="ru-RU" sz="2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Book Antiqua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85918" y="0"/>
            <a:ext cx="6286544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i="1" dirty="0" smtClean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Иерихонская роза (</a:t>
            </a:r>
            <a:r>
              <a:rPr lang="ru-RU" sz="3600" b="1" i="1" dirty="0" err="1" smtClean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Анастатика</a:t>
            </a:r>
            <a:r>
              <a:rPr lang="ru-RU" sz="3600" b="1" i="1" dirty="0" smtClean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)</a:t>
            </a:r>
            <a:endParaRPr lang="ru-RU" sz="3600" b="1" i="1" dirty="0">
              <a:ln w="11430"/>
              <a:solidFill>
                <a:srgbClr val="00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06" y="4572008"/>
            <a:ext cx="914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этого небольшого однолетнего растения </a:t>
            </a: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семейства крестоцветных</a:t>
            </a:r>
            <a:r>
              <a:rPr lang="ru-RU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произрастающего в пустынных  областях </a:t>
            </a: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Западной Азии Севера Африки</a:t>
            </a:r>
            <a:r>
              <a:rPr lang="ru-RU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плоды созревают к началу засушливого сезона. К этому времени его многочисленные ветви плотно сжимаются и округлые плоские </a:t>
            </a:r>
            <a:r>
              <a:rPr lang="ru-RU" i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стручочки</a:t>
            </a:r>
            <a:r>
              <a:rPr lang="ru-RU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остаются внутри комочка. Приняв шаровидную форму, высохший стебель зачастую отрывается ветром от корня и перекатывается. С наступлением дождей смоченные ветви вновь выправляются, этим и напоминают распускающуюся розу.</a:t>
            </a:r>
          </a:p>
        </p:txBody>
      </p:sp>
      <p:pic>
        <p:nvPicPr>
          <p:cNvPr id="8" name="Рисунок 7" descr="иер.jpg"/>
          <p:cNvPicPr>
            <a:picLocks noChangeAspect="1"/>
          </p:cNvPicPr>
          <p:nvPr/>
        </p:nvPicPr>
        <p:blipFill>
          <a:blip r:embed="rId3"/>
          <a:srcRect t="6061" b="7575"/>
          <a:stretch>
            <a:fillRect/>
          </a:stretch>
        </p:blipFill>
        <p:spPr>
          <a:xfrm>
            <a:off x="571471" y="1214422"/>
            <a:ext cx="3510667" cy="30718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</p:pic>
      <p:pic>
        <p:nvPicPr>
          <p:cNvPr id="9" name="Рисунок 8" descr="ierihonskaiaroza2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6314" y="1214422"/>
            <a:ext cx="3571900" cy="30718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ОЗА ИЕРИХОНСКАЯ">
            <a:hlinkClick r:id="rId2" action="ppaction://hlinksldjump"/>
          </p:cNvPr>
          <p:cNvPicPr/>
          <p:nvPr/>
        </p:nvPicPr>
        <p:blipFill>
          <a:blip r:embed="rId3">
            <a:lum contras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 2"/>
          <p:cNvSpPr/>
          <p:nvPr/>
        </p:nvSpPr>
        <p:spPr>
          <a:xfrm>
            <a:off x="8501090" y="6357958"/>
            <a:ext cx="428628" cy="27145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785794"/>
            <a:ext cx="8736687" cy="526297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  <a:hlinkClick r:id="rId3" action="ppaction://hlinksldjump"/>
              </a:rPr>
              <a:t>Простые и сложные листья</a:t>
            </a:r>
            <a:endParaRPr lang="ru-RU" sz="2800" b="1" cap="none" spc="0" dirty="0" smtClean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sz="28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  <a:hlinkClick r:id="rId4" action="ppaction://hlinksldjump"/>
              </a:rPr>
              <a:t>Жилкование листа</a:t>
            </a:r>
            <a:endParaRPr lang="ru-RU" sz="2800" b="1" dirty="0" smtClean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sz="28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  <a:hlinkClick r:id="rId5" action="ppaction://hlinksldjump"/>
              </a:rPr>
              <a:t>Листорасположение</a:t>
            </a:r>
            <a:endParaRPr lang="ru-RU" sz="2800" b="1" cap="none" spc="0" dirty="0" smtClean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sz="28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  <a:hlinkClick r:id="rId6" action="ppaction://hlinksldjump"/>
              </a:rPr>
              <a:t>Фотосинтез</a:t>
            </a:r>
            <a:endParaRPr lang="ru-RU" sz="2800" b="1" dirty="0" smtClean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sz="2800" b="1" u="sng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Внутреннее строение листа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b="1" u="sng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sz="2800" b="1" u="sng" dirty="0" err="1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Крассула</a:t>
            </a:r>
            <a:r>
              <a:rPr lang="ru-RU" sz="2800" b="1" u="sng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 – тип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b="1" u="sng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 Значение листьев для растения и для человека</a:t>
            </a:r>
            <a:endParaRPr lang="ru-RU" sz="2800" b="1" u="sng" cap="none" spc="0" dirty="0" smtClean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sz="2800" b="1" cap="none" spc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  <a:hlinkClick r:id="rId7" action="ppaction://hlinksldjump"/>
              </a:rPr>
              <a:t>Иерихонская роза – экзотическое растение</a:t>
            </a:r>
            <a:endParaRPr lang="ru-RU" sz="28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rgbClr val="FFEFD1">
                <a:alpha val="97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00042"/>
            <a:ext cx="8429652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i="1" dirty="0" smtClean="0">
                <a:ln w="11430"/>
                <a:gradFill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162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«</a:t>
            </a:r>
            <a:r>
              <a:rPr lang="ru-RU" sz="3200" b="1" i="1" dirty="0" smtClean="0">
                <a:ln w="11430"/>
                <a:gradFill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162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Если самому лучшему повару дать сколько угодно свежего воздуха, сколько угодно солнечного света и целую речку чистой воды, и попросить, чтобы из всего этого он вам приготовил сахар, крахмал, жиры и зерно, - он решит, что Вы над ним смеетесь. Но то, что кажется совершенно фантастическим человеку, беспрепятственно совершается в зеленых листьях растений.»</a:t>
            </a:r>
          </a:p>
          <a:p>
            <a:pPr algn="r"/>
            <a:r>
              <a:rPr lang="ru-RU" sz="3200" b="1" cap="none" spc="0" dirty="0" smtClean="0">
                <a:ln w="11430"/>
                <a:gradFill flip="none"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162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К.А. Тимирязев</a:t>
            </a:r>
            <a:endParaRPr lang="ru-RU" sz="3200" b="1" cap="none" spc="0" dirty="0">
              <a:ln w="11430"/>
              <a:gradFill flip="none" rotWithShape="1">
                <a:gsLst>
                  <a:gs pos="0">
                    <a:srgbClr val="0000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lin ang="16200000" scaled="1"/>
                <a:tileRect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ер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0"/>
            <a:ext cx="5715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опия Изображение 001.jpg"/>
          <p:cNvPicPr>
            <a:picLocks noChangeAspect="1"/>
          </p:cNvPicPr>
          <p:nvPr/>
        </p:nvPicPr>
        <p:blipFill>
          <a:blip r:embed="rId3">
            <a:lum bright="-10000" contrast="20000"/>
          </a:blip>
          <a:srcRect t="9534" r="44629"/>
          <a:stretch>
            <a:fillRect/>
          </a:stretch>
        </p:blipFill>
        <p:spPr>
          <a:xfrm>
            <a:off x="285720" y="1714488"/>
            <a:ext cx="4123644" cy="478634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28596" y="571480"/>
            <a:ext cx="387638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i="1" cap="none" spc="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Schoolbook" pitchFamily="18" charset="0"/>
              </a:rPr>
              <a:t>Простой лист</a:t>
            </a:r>
            <a:endParaRPr lang="ru-RU" sz="3600" b="1" i="1" cap="none" spc="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57752" y="642918"/>
            <a:ext cx="412805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i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Schoolbook" pitchFamily="18" charset="0"/>
              </a:rPr>
              <a:t>Сложный</a:t>
            </a:r>
            <a:r>
              <a:rPr lang="ru-RU" sz="3600" b="1" i="1" cap="none" spc="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Schoolbook" pitchFamily="18" charset="0"/>
              </a:rPr>
              <a:t> лист</a:t>
            </a:r>
            <a:endParaRPr lang="ru-RU" sz="3600" b="1" i="1" cap="none" spc="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entury Schoolbook" pitchFamily="18" charset="0"/>
            </a:endParaRPr>
          </a:p>
        </p:txBody>
      </p:sp>
      <p:pic>
        <p:nvPicPr>
          <p:cNvPr id="7" name="Рисунок 6" descr="Копия Изображение 001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3">
            <a:lum bright="-10000" contrast="20000"/>
          </a:blip>
          <a:srcRect l="53064" t="9534" r="1562"/>
          <a:stretch>
            <a:fillRect/>
          </a:stretch>
        </p:blipFill>
        <p:spPr>
          <a:xfrm>
            <a:off x="4714876" y="1714488"/>
            <a:ext cx="4143372" cy="478634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85720" y="1714488"/>
            <a:ext cx="4143404" cy="47863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714876" y="1714488"/>
            <a:ext cx="4143404" cy="47863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Копия (2) Изображение 001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lum bright="-10000" contrast="30000"/>
          </a:blip>
          <a:srcRect l="74896" t="5990" r="3125"/>
          <a:stretch>
            <a:fillRect/>
          </a:stretch>
        </p:blipFill>
        <p:spPr>
          <a:xfrm>
            <a:off x="5429256" y="3929066"/>
            <a:ext cx="2813754" cy="2563719"/>
          </a:xfrm>
          <a:prstGeom prst="rect">
            <a:avLst/>
          </a:prstGeom>
        </p:spPr>
      </p:pic>
      <p:pic>
        <p:nvPicPr>
          <p:cNvPr id="4" name="Рисунок 3" descr="Копия (2) Изображение 001.jpg"/>
          <p:cNvPicPr>
            <a:picLocks noChangeAspect="1"/>
          </p:cNvPicPr>
          <p:nvPr/>
        </p:nvPicPr>
        <p:blipFill>
          <a:blip r:embed="rId3">
            <a:lum bright="-10000" contrast="30000"/>
          </a:blip>
          <a:srcRect l="49792" t="5990" r="24427"/>
          <a:stretch>
            <a:fillRect/>
          </a:stretch>
        </p:blipFill>
        <p:spPr>
          <a:xfrm>
            <a:off x="285720" y="3714752"/>
            <a:ext cx="3300495" cy="2563719"/>
          </a:xfrm>
          <a:prstGeom prst="rect">
            <a:avLst/>
          </a:prstGeom>
        </p:spPr>
      </p:pic>
      <p:pic>
        <p:nvPicPr>
          <p:cNvPr id="5" name="Рисунок 4" descr="Копия (2) Изображение 001.jpg"/>
          <p:cNvPicPr>
            <a:picLocks noChangeAspect="1"/>
          </p:cNvPicPr>
          <p:nvPr/>
        </p:nvPicPr>
        <p:blipFill>
          <a:blip r:embed="rId3">
            <a:lum bright="-10000" contrast="30000"/>
          </a:blip>
          <a:srcRect l="22656" t="5990" r="50000"/>
          <a:stretch>
            <a:fillRect/>
          </a:stretch>
        </p:blipFill>
        <p:spPr>
          <a:xfrm>
            <a:off x="5214942" y="928670"/>
            <a:ext cx="3500525" cy="2563719"/>
          </a:xfrm>
          <a:prstGeom prst="rect">
            <a:avLst/>
          </a:prstGeom>
        </p:spPr>
      </p:pic>
      <p:pic>
        <p:nvPicPr>
          <p:cNvPr id="6" name="Рисунок 5" descr="Копия (2) Изображение 001.jpg"/>
          <p:cNvPicPr>
            <a:picLocks noChangeAspect="1"/>
          </p:cNvPicPr>
          <p:nvPr/>
        </p:nvPicPr>
        <p:blipFill>
          <a:blip r:embed="rId3">
            <a:lum bright="-10000" contrast="30000"/>
          </a:blip>
          <a:srcRect l="4687" t="5990" r="75782"/>
          <a:stretch>
            <a:fillRect/>
          </a:stretch>
        </p:blipFill>
        <p:spPr>
          <a:xfrm>
            <a:off x="642910" y="714356"/>
            <a:ext cx="2500330" cy="256371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414173" y="0"/>
            <a:ext cx="672972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i="1" cap="none" spc="0" dirty="0" smtClean="0">
                <a:ln w="11430"/>
                <a:gradFill>
                  <a:gsLst>
                    <a:gs pos="44000">
                      <a:schemeClr val="accent3">
                        <a:lumMod val="50000"/>
                      </a:schemeClr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Schoolbook" pitchFamily="18" charset="0"/>
              </a:rPr>
              <a:t>Жилкование листьев</a:t>
            </a:r>
            <a:endParaRPr lang="ru-RU" sz="4400" b="1" i="1" cap="none" spc="0" dirty="0">
              <a:ln w="11430"/>
              <a:gradFill>
                <a:gsLst>
                  <a:gs pos="44000">
                    <a:schemeClr val="accent3">
                      <a:lumMod val="50000"/>
                    </a:schemeClr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9962" y="3048656"/>
            <a:ext cx="193033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Перистое </a:t>
            </a:r>
            <a:endParaRPr lang="ru-RU" sz="2800" b="1" cap="none" spc="0" dirty="0">
              <a:ln w="11430"/>
              <a:solidFill>
                <a:srgbClr val="00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6143644"/>
            <a:ext cx="168828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Дугов</a:t>
            </a:r>
            <a:r>
              <a:rPr lang="ru-RU" sz="2800" b="1" cap="none" spc="0" dirty="0" smtClean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ое </a:t>
            </a:r>
            <a:endParaRPr lang="ru-RU" sz="2800" b="1" cap="none" spc="0" dirty="0">
              <a:ln w="11430"/>
              <a:solidFill>
                <a:srgbClr val="00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00694" y="3357562"/>
            <a:ext cx="1858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С</a:t>
            </a:r>
            <a:r>
              <a:rPr lang="ru-RU" sz="2800" b="1" cap="none" spc="0" dirty="0" smtClean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етчатое </a:t>
            </a:r>
            <a:endParaRPr lang="ru-RU" sz="2800" b="1" cap="none" spc="0" dirty="0">
              <a:ln w="11430"/>
              <a:solidFill>
                <a:srgbClr val="00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00694" y="6263366"/>
            <a:ext cx="281679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solidFill>
                  <a:srgbClr val="00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Параллельное </a:t>
            </a:r>
            <a:endParaRPr lang="ru-RU" sz="2800" b="1" cap="none" spc="0" dirty="0">
              <a:ln w="11430"/>
              <a:solidFill>
                <a:srgbClr val="00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lum bright="-10000" contrast="30000"/>
          </a:blip>
          <a:srcRect l="14449" t="16332" r="9132"/>
          <a:stretch>
            <a:fillRect/>
          </a:stretch>
        </p:blipFill>
        <p:spPr>
          <a:xfrm>
            <a:off x="500034" y="1000108"/>
            <a:ext cx="8429652" cy="550072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85918" y="0"/>
            <a:ext cx="616707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i="1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Листорасположение</a:t>
            </a:r>
            <a:endParaRPr lang="ru-RU" sz="4800" b="1" i="1" cap="none" spc="0" dirty="0">
              <a:ln w="11430"/>
              <a:solidFill>
                <a:schemeClr val="bg2">
                  <a:lumMod val="1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lum bright="-10000" contrast="40000"/>
          </a:blip>
          <a:srcRect t="12948"/>
          <a:stretch>
            <a:fillRect/>
          </a:stretch>
        </p:blipFill>
        <p:spPr bwMode="auto">
          <a:xfrm>
            <a:off x="857224" y="1000108"/>
            <a:ext cx="7000924" cy="548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51155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Фотосинтез</a:t>
            </a:r>
            <a:endParaRPr lang="ru-RU" sz="5400" b="1" i="1" spc="50" dirty="0">
              <a:ln w="11430"/>
              <a:solidFill>
                <a:srgbClr val="00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пия 1667512.gif"/>
          <p:cNvPicPr>
            <a:picLocks noChangeAspect="1"/>
          </p:cNvPicPr>
          <p:nvPr/>
        </p:nvPicPr>
        <p:blipFill>
          <a:blip r:embed="rId2">
            <a:lum contrast="30000"/>
          </a:blip>
          <a:stretch>
            <a:fillRect/>
          </a:stretch>
        </p:blipFill>
        <p:spPr>
          <a:xfrm>
            <a:off x="2871795" y="2928935"/>
            <a:ext cx="2986089" cy="392906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5357826"/>
            <a:ext cx="1285884" cy="126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1"/>
            <a:ext cx="1564809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Облако 4"/>
          <p:cNvSpPr/>
          <p:nvPr/>
        </p:nvSpPr>
        <p:spPr>
          <a:xfrm>
            <a:off x="2357422" y="357166"/>
            <a:ext cx="1714512" cy="500066"/>
          </a:xfrm>
          <a:prstGeom prst="cloud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лако 5"/>
          <p:cNvSpPr/>
          <p:nvPr/>
        </p:nvSpPr>
        <p:spPr>
          <a:xfrm>
            <a:off x="3786182" y="857232"/>
            <a:ext cx="1714512" cy="500066"/>
          </a:xfrm>
          <a:prstGeom prst="cloud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лако 6"/>
          <p:cNvSpPr/>
          <p:nvPr/>
        </p:nvSpPr>
        <p:spPr>
          <a:xfrm>
            <a:off x="5214942" y="785794"/>
            <a:ext cx="1714512" cy="500066"/>
          </a:xfrm>
          <a:prstGeom prst="cloud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лако 7"/>
          <p:cNvSpPr/>
          <p:nvPr/>
        </p:nvSpPr>
        <p:spPr>
          <a:xfrm>
            <a:off x="6929454" y="357166"/>
            <a:ext cx="1714512" cy="500066"/>
          </a:xfrm>
          <a:prstGeom prst="cloud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1107257" y="4964917"/>
            <a:ext cx="714380" cy="35719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6154533" y="3857628"/>
            <a:ext cx="16321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80 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кг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4" name="Рисунок 13" descr="TREE1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8662" y="5715016"/>
            <a:ext cx="766078" cy="843797"/>
          </a:xfrm>
          <a:prstGeom prst="rect">
            <a:avLst/>
          </a:prstGeom>
        </p:spPr>
      </p:pic>
      <p:cxnSp>
        <p:nvCxnSpPr>
          <p:cNvPr id="17" name="Прямая со стрелкой 16"/>
          <p:cNvCxnSpPr>
            <a:endCxn id="3" idx="0"/>
          </p:cNvCxnSpPr>
          <p:nvPr/>
        </p:nvCxnSpPr>
        <p:spPr>
          <a:xfrm rot="16200000" flipH="1">
            <a:off x="6822297" y="4750603"/>
            <a:ext cx="785818" cy="42862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500034" y="3857628"/>
            <a:ext cx="2542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ru-RU" sz="5400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кг 25 г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пия 1667512.gif"/>
          <p:cNvPicPr>
            <a:picLocks noChangeAspect="1"/>
          </p:cNvPicPr>
          <p:nvPr/>
        </p:nvPicPr>
        <p:blipFill>
          <a:blip r:embed="rId2">
            <a:lum contrast="30000"/>
          </a:blip>
          <a:stretch>
            <a:fillRect/>
          </a:stretch>
        </p:blipFill>
        <p:spPr>
          <a:xfrm>
            <a:off x="6206502" y="3143248"/>
            <a:ext cx="2513662" cy="330745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62810" y="5072074"/>
            <a:ext cx="1309256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3" descr="TREE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4744" y="3857628"/>
            <a:ext cx="1395861" cy="1537471"/>
          </a:xfrm>
          <a:prstGeom prst="rect">
            <a:avLst/>
          </a:prstGeom>
        </p:spPr>
      </p:pic>
      <p:pic>
        <p:nvPicPr>
          <p:cNvPr id="5" name="Рисунок 4" descr="TREE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3372" y="4786322"/>
            <a:ext cx="500066" cy="550798"/>
          </a:xfrm>
          <a:prstGeom prst="rect">
            <a:avLst/>
          </a:prstGeom>
        </p:spPr>
      </p:pic>
      <p:pic>
        <p:nvPicPr>
          <p:cNvPr id="6" name="Рисунок 5" descr="TREE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8992" y="3071810"/>
            <a:ext cx="2071702" cy="2281876"/>
          </a:xfrm>
          <a:prstGeom prst="rect">
            <a:avLst/>
          </a:prstGeom>
        </p:spPr>
      </p:pic>
      <p:pic>
        <p:nvPicPr>
          <p:cNvPr id="7" name="Picture 4" descr="Cloud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5984" y="0"/>
            <a:ext cx="4286280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Облако 9"/>
          <p:cNvSpPr/>
          <p:nvPr/>
        </p:nvSpPr>
        <p:spPr>
          <a:xfrm>
            <a:off x="428596" y="500042"/>
            <a:ext cx="2000264" cy="642942"/>
          </a:xfrm>
          <a:prstGeom prst="cloud">
            <a:avLst/>
          </a:prstGeom>
          <a:gradFill>
            <a:gsLst>
              <a:gs pos="0">
                <a:srgbClr val="000000">
                  <a:alpha val="0"/>
                </a:srgb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блако 10"/>
          <p:cNvSpPr/>
          <p:nvPr/>
        </p:nvSpPr>
        <p:spPr>
          <a:xfrm>
            <a:off x="6858016" y="500042"/>
            <a:ext cx="2000264" cy="642942"/>
          </a:xfrm>
          <a:prstGeom prst="cloud">
            <a:avLst/>
          </a:prstGeom>
          <a:gradFill>
            <a:gsLst>
              <a:gs pos="0">
                <a:srgbClr val="000000">
                  <a:alpha val="0"/>
                </a:srgb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лако 11"/>
          <p:cNvSpPr/>
          <p:nvPr/>
        </p:nvSpPr>
        <p:spPr>
          <a:xfrm>
            <a:off x="5929322" y="857232"/>
            <a:ext cx="2000264" cy="642942"/>
          </a:xfrm>
          <a:prstGeom prst="cloud">
            <a:avLst/>
          </a:prstGeom>
          <a:gradFill>
            <a:gsLst>
              <a:gs pos="0">
                <a:srgbClr val="000000">
                  <a:alpha val="0"/>
                </a:srgb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275</Words>
  <Application>Microsoft Office PowerPoint</Application>
  <PresentationFormat>Экран (4:3)</PresentationFormat>
  <Paragraphs>52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школа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Сычева А.Г.</dc:creator>
  <cp:lastModifiedBy>User</cp:lastModifiedBy>
  <cp:revision>44</cp:revision>
  <dcterms:created xsi:type="dcterms:W3CDTF">2009-01-19T09:44:52Z</dcterms:created>
  <dcterms:modified xsi:type="dcterms:W3CDTF">2012-01-23T17:05:57Z</dcterms:modified>
</cp:coreProperties>
</file>