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1" r:id="rId4"/>
    <p:sldId id="266" r:id="rId5"/>
    <p:sldId id="267" r:id="rId6"/>
    <p:sldId id="280" r:id="rId7"/>
    <p:sldId id="269" r:id="rId8"/>
    <p:sldId id="278" r:id="rId9"/>
    <p:sldId id="270" r:id="rId10"/>
    <p:sldId id="268" r:id="rId11"/>
    <p:sldId id="276" r:id="rId12"/>
    <p:sldId id="274" r:id="rId13"/>
    <p:sldId id="277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25" autoAdjust="0"/>
    <p:restoredTop sz="94885" autoAdjust="0"/>
  </p:normalViewPr>
  <p:slideViewPr>
    <p:cSldViewPr>
      <p:cViewPr>
        <p:scale>
          <a:sx n="70" d="100"/>
          <a:sy n="70" d="100"/>
        </p:scale>
        <p:origin x="-672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B4288B2-08D9-4241-AF12-A70C9BA32DC3}" type="datetimeFigureOut">
              <a:rPr lang="ru-RU"/>
              <a:pPr>
                <a:defRPr/>
              </a:pPr>
              <a:t>19.07.2012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14E013C-2357-4E6D-9A1D-F40952560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766518-515D-4A4A-A0EB-3A1AB45D661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FD9D8-FDD5-4977-8590-679B0A7F5716}" type="datetimeFigureOut">
              <a:rPr lang="ru-RU"/>
              <a:pPr>
                <a:defRPr/>
              </a:pPr>
              <a:t>19.07.2012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F0768-FE78-4540-B8CB-DB8EC9C26C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955E3-D53E-4392-BFA5-820B97AB40B0}" type="datetimeFigureOut">
              <a:rPr lang="ru-RU"/>
              <a:pPr>
                <a:defRPr/>
              </a:pPr>
              <a:t>19.07.2012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99848-9CF4-4DCB-BF4C-8A8DA684D4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B3AE-A4D3-4851-81C3-6D0BEE5CB513}" type="datetimeFigureOut">
              <a:rPr lang="ru-RU"/>
              <a:pPr>
                <a:defRPr/>
              </a:pPr>
              <a:t>19.07.2012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3D30C-B018-45B4-AE93-DD39BBA761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C2D98-73DE-4F2C-ACA9-460DEBA4ECAA}" type="datetimeFigureOut">
              <a:rPr lang="ru-RU"/>
              <a:pPr>
                <a:defRPr/>
              </a:pPr>
              <a:t>19.07.2012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666C-0AF9-4C6A-8245-848BC917CE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EC116-D202-47C3-8D2C-7691324FBB1F}" type="datetimeFigureOut">
              <a:rPr lang="ru-RU"/>
              <a:pPr>
                <a:defRPr/>
              </a:pPr>
              <a:t>19.07.2012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6BAE6-3036-4545-8CFE-27080A048C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336D2-2B11-450D-B7BC-146B9D5598A8}" type="datetimeFigureOut">
              <a:rPr lang="ru-RU"/>
              <a:pPr>
                <a:defRPr/>
              </a:pPr>
              <a:t>19.07.2012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B86C-ECC5-4898-826F-2BC027DF6C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113AA-7FC8-4C96-81E4-E254540CA83D}" type="datetimeFigureOut">
              <a:rPr lang="ru-RU"/>
              <a:pPr>
                <a:defRPr/>
              </a:pPr>
              <a:t>19.07.2012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A1872-EA2D-4124-AEA9-E1EF02FFA9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3EDDB-3D7B-4A16-BEBD-5D7D6CBADB06}" type="datetimeFigureOut">
              <a:rPr lang="ru-RU"/>
              <a:pPr>
                <a:defRPr/>
              </a:pPr>
              <a:t>19.07.2012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4A30F-7C5A-4741-9818-32DF4A3BC3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62B0B-C00B-47CB-817C-045B9BFB8302}" type="datetimeFigureOut">
              <a:rPr lang="ru-RU"/>
              <a:pPr>
                <a:defRPr/>
              </a:pPr>
              <a:t>19.07.2012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DEC4E-4A30-4F76-99AC-74A8EBE887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37DAB-2518-4899-B358-F34ECB97DCF7}" type="datetimeFigureOut">
              <a:rPr lang="ru-RU"/>
              <a:pPr>
                <a:defRPr/>
              </a:pPr>
              <a:t>19.07.2012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E2C28-EA49-42F7-A96A-30D9B46136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F58F0-F078-45BF-8647-9655C88966D2}" type="datetimeFigureOut">
              <a:rPr lang="ru-RU"/>
              <a:pPr>
                <a:defRPr/>
              </a:pPr>
              <a:t>19.07.2012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7BF3C-1DD7-43AD-9671-B27275BAD0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39E2F3-BFA8-4332-808A-3AD28671A622}" type="datetimeFigureOut">
              <a:rPr lang="ru-RU"/>
              <a:pPr>
                <a:defRPr/>
              </a:pPr>
              <a:t>19.07.2012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ECCBA7-ED80-4324-BBF5-B95361A95B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5538"/>
            <a:ext cx="7772400" cy="19431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latin typeface="Book Antiqua" pitchFamily="18" charset="0"/>
              </a:rPr>
              <a:t>Из истории российской почты</a:t>
            </a:r>
            <a:br>
              <a:rPr lang="ru-RU" sz="6000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smtClean="0"/>
              <a:t>(</a:t>
            </a:r>
            <a:r>
              <a:rPr lang="ru-RU" b="1" dirty="0" smtClean="0"/>
              <a:t>Тверские страницы)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r>
              <a:rPr lang="ru-RU" sz="2800" dirty="0" smtClean="0"/>
              <a:t>Презентация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Учителя истории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МОУ Гимназия №44 г. Твери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Сербской С.П.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Почтово-телеграфная контора</a:t>
            </a:r>
          </a:p>
        </p:txBody>
      </p:sp>
      <p:pic>
        <p:nvPicPr>
          <p:cNvPr id="24578" name="Содержимое 4" descr="File003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143000"/>
            <a:ext cx="8229600" cy="3890963"/>
          </a:xfrm>
        </p:spPr>
      </p:pic>
      <p:sp>
        <p:nvSpPr>
          <p:cNvPr id="24579" name="Прямоугольник 5"/>
          <p:cNvSpPr>
            <a:spLocks noChangeArrowheads="1"/>
          </p:cNvSpPr>
          <p:nvPr/>
        </p:nvSpPr>
        <p:spPr bwMode="auto">
          <a:xfrm>
            <a:off x="0" y="5214938"/>
            <a:ext cx="9144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                                                            Фото 1910 года </a:t>
            </a:r>
          </a:p>
          <a:p>
            <a:r>
              <a:rPr lang="ru-RU">
                <a:latin typeface="Calibri" pitchFamily="34" charset="0"/>
              </a:rPr>
              <a:t>В первой половине 19 века в Тверской губернии было почти 840 верст почтовых дорог, 13 почтовых контор(в основном - в уездных городах),44 почтовые станции, на них - 435 лошадей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Их называли Почтальонами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2" name="Содержимое 7" descr="фото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02250" y="1651000"/>
            <a:ext cx="2730500" cy="4424363"/>
          </a:xfrm>
        </p:spPr>
      </p:pic>
      <p:pic>
        <p:nvPicPr>
          <p:cNvPr id="25603" name="Содержимое 6" descr="мужик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9500" y="1639888"/>
            <a:ext cx="2794000" cy="4446587"/>
          </a:xfrm>
        </p:spPr>
      </p:pic>
      <p:sp>
        <p:nvSpPr>
          <p:cNvPr id="25604" name="Прямоугольник 9"/>
          <p:cNvSpPr>
            <a:spLocks noChangeArrowheads="1"/>
          </p:cNvSpPr>
          <p:nvPr/>
        </p:nvSpPr>
        <p:spPr bwMode="auto">
          <a:xfrm>
            <a:off x="2071688" y="6143625"/>
            <a:ext cx="6778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XIX</a:t>
            </a:r>
            <a:r>
              <a:rPr lang="ru-RU">
                <a:latin typeface="Calibri" pitchFamily="34" charset="0"/>
              </a:rPr>
              <a:t>в</a:t>
            </a:r>
            <a:r>
              <a:rPr lang="en-US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25605" name="Прямоугольник 10"/>
          <p:cNvSpPr>
            <a:spLocks noChangeArrowheads="1"/>
          </p:cNvSpPr>
          <p:nvPr/>
        </p:nvSpPr>
        <p:spPr bwMode="auto">
          <a:xfrm>
            <a:off x="6572250" y="6143625"/>
            <a:ext cx="614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XX</a:t>
            </a:r>
            <a:r>
              <a:rPr lang="ru-RU">
                <a:latin typeface="Calibri" pitchFamily="34" charset="0"/>
              </a:rPr>
              <a:t>в</a:t>
            </a:r>
            <a:r>
              <a:rPr lang="en-US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Современная жизнь Почтовой площади</a:t>
            </a:r>
            <a:endParaRPr lang="ru-RU" dirty="0"/>
          </a:p>
        </p:txBody>
      </p:sp>
      <p:pic>
        <p:nvPicPr>
          <p:cNvPr id="26626" name="Содержимое 4" descr="File002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3500438"/>
            <a:ext cx="4071938" cy="2000250"/>
          </a:xfrm>
        </p:spPr>
      </p:pic>
      <p:pic>
        <p:nvPicPr>
          <p:cNvPr id="26627" name="Содержимое 6" descr="File004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72063" y="1357313"/>
            <a:ext cx="3643312" cy="4214812"/>
          </a:xfrm>
        </p:spPr>
      </p:pic>
      <p:pic>
        <p:nvPicPr>
          <p:cNvPr id="26628" name="Содержимое 3" descr="File002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1357313"/>
            <a:ext cx="40290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Прямоугольник 9"/>
          <p:cNvSpPr>
            <a:spLocks noChangeArrowheads="1"/>
          </p:cNvSpPr>
          <p:nvPr/>
        </p:nvSpPr>
        <p:spPr bwMode="auto">
          <a:xfrm>
            <a:off x="428625" y="5929313"/>
            <a:ext cx="5751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Почтовая площадь сегодня - это главная площадь города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Из коллекции сборника «Фронтовые  письма. Тверская область»</a:t>
            </a:r>
          </a:p>
        </p:txBody>
      </p:sp>
      <p:pic>
        <p:nvPicPr>
          <p:cNvPr id="27650" name="Содержимое 3" descr="кар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785938"/>
            <a:ext cx="3243262" cy="4683125"/>
          </a:xfrm>
        </p:spPr>
      </p:pic>
      <p:pic>
        <p:nvPicPr>
          <p:cNvPr id="27651" name="Содержимое 7" descr="пис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072063" y="1785938"/>
            <a:ext cx="3125787" cy="4683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Письмо из победного 1945 г.</a:t>
            </a:r>
          </a:p>
        </p:txBody>
      </p:sp>
      <p:pic>
        <p:nvPicPr>
          <p:cNvPr id="28674" name="Содержимое 3" descr="File002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38" y="1500188"/>
            <a:ext cx="5448300" cy="4525962"/>
          </a:xfrm>
        </p:spPr>
      </p:pic>
      <p:sp>
        <p:nvSpPr>
          <p:cNvPr id="28675" name="Прямоугольник 4"/>
          <p:cNvSpPr>
            <a:spLocks noChangeArrowheads="1"/>
          </p:cNvSpPr>
          <p:nvPr/>
        </p:nvSpPr>
        <p:spPr bwMode="auto">
          <a:xfrm>
            <a:off x="1071563" y="6286500"/>
            <a:ext cx="6643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Семейная реликвия ученицы 7В класса Арзамасцевой Елизаветы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Сердце Тверской почты</a:t>
            </a:r>
          </a:p>
        </p:txBody>
      </p:sp>
      <p:pic>
        <p:nvPicPr>
          <p:cNvPr id="29698" name="Содержимое 3" descr="File0022hhh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428750"/>
            <a:ext cx="7867650" cy="3924300"/>
          </a:xfrm>
        </p:spPr>
      </p:pic>
      <p:sp>
        <p:nvSpPr>
          <p:cNvPr id="29699" name="Прямоугольник 5"/>
          <p:cNvSpPr>
            <a:spLocks noChangeArrowheads="1"/>
          </p:cNvSpPr>
          <p:nvPr/>
        </p:nvSpPr>
        <p:spPr bwMode="auto">
          <a:xfrm>
            <a:off x="1214438" y="6000750"/>
            <a:ext cx="6721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20 июля 1978 года в Твери (Калинине) был открыт новый почтамт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Тверская почта через столетия</a:t>
            </a:r>
          </a:p>
        </p:txBody>
      </p:sp>
      <p:pic>
        <p:nvPicPr>
          <p:cNvPr id="15362" name="Содержимое 3" descr="Untitled-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133600"/>
            <a:ext cx="9144000" cy="3429000"/>
          </a:xfrm>
          <a:noFill/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1285875" y="5786438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Тверь нач.</a:t>
            </a:r>
            <a:r>
              <a:rPr lang="en-US">
                <a:latin typeface="Calibri" pitchFamily="34" charset="0"/>
              </a:rPr>
              <a:t>XX</a:t>
            </a:r>
            <a:r>
              <a:rPr lang="ru-RU">
                <a:latin typeface="Calibri" pitchFamily="34" charset="0"/>
              </a:rPr>
              <a:t> в </a:t>
            </a:r>
            <a:r>
              <a:rPr lang="en-US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15364" name="Прямоугольник 6"/>
          <p:cNvSpPr>
            <a:spLocks noChangeArrowheads="1"/>
          </p:cNvSpPr>
          <p:nvPr/>
        </p:nvSpPr>
        <p:spPr bwMode="auto">
          <a:xfrm>
            <a:off x="5643563" y="5786438"/>
            <a:ext cx="1754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Тверь нач.</a:t>
            </a:r>
            <a:r>
              <a:rPr lang="en-US">
                <a:latin typeface="Calibri" pitchFamily="34" charset="0"/>
              </a:rPr>
              <a:t>XIX</a:t>
            </a:r>
            <a:r>
              <a:rPr lang="ru-RU">
                <a:latin typeface="Calibri" pitchFamily="34" charset="0"/>
              </a:rPr>
              <a:t> в </a:t>
            </a:r>
            <a:r>
              <a:rPr lang="en-US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Берестяные письма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Содержимое 4" descr="File0024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28750"/>
            <a:ext cx="4286250" cy="4429125"/>
          </a:xfrm>
        </p:spPr>
      </p:pic>
      <p:pic>
        <p:nvPicPr>
          <p:cNvPr id="16387" name="Содержимое 5" descr="File0045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0" y="1714500"/>
            <a:ext cx="4857750" cy="4143375"/>
          </a:xfrm>
        </p:spPr>
      </p:pic>
      <p:sp>
        <p:nvSpPr>
          <p:cNvPr id="16388" name="Прямоугольник 6"/>
          <p:cNvSpPr>
            <a:spLocks noChangeArrowheads="1"/>
          </p:cNvSpPr>
          <p:nvPr/>
        </p:nvSpPr>
        <p:spPr bwMode="auto">
          <a:xfrm>
            <a:off x="0" y="600075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29 августа 1982 года в Твери (Калинине) на территории Кремля была найдена первая берестяная грамота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История почты в почтовых марках</a:t>
            </a:r>
            <a:endParaRPr lang="ru-RU" dirty="0"/>
          </a:p>
        </p:txBody>
      </p:sp>
      <p:pic>
        <p:nvPicPr>
          <p:cNvPr id="17410" name="Содержимое 5" descr="File004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86313" y="2643188"/>
            <a:ext cx="3449637" cy="2414587"/>
          </a:xfrm>
        </p:spPr>
      </p:pic>
      <p:pic>
        <p:nvPicPr>
          <p:cNvPr id="17411" name="Содержимое 4" descr="File0038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2938" y="2643188"/>
            <a:ext cx="3449637" cy="2401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Их называли почтальонами</a:t>
            </a:r>
          </a:p>
        </p:txBody>
      </p:sp>
      <p:pic>
        <p:nvPicPr>
          <p:cNvPr id="18434" name="Содержимое 4" descr="File0037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42938" y="1600200"/>
            <a:ext cx="3714750" cy="4525963"/>
          </a:xfrm>
        </p:spPr>
      </p:pic>
      <p:pic>
        <p:nvPicPr>
          <p:cNvPr id="18435" name="Содержимое 5" descr="File0039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429125" y="2357438"/>
            <a:ext cx="4313238" cy="3309937"/>
          </a:xfrm>
        </p:spPr>
      </p:pic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1714500" y="621506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Гонец 16 века</a:t>
            </a:r>
          </a:p>
        </p:txBody>
      </p:sp>
      <p:sp>
        <p:nvSpPr>
          <p:cNvPr id="18437" name="Прямоугольник 7"/>
          <p:cNvSpPr>
            <a:spLocks noChangeArrowheads="1"/>
          </p:cNvSpPr>
          <p:nvPr/>
        </p:nvSpPr>
        <p:spPr bwMode="auto">
          <a:xfrm>
            <a:off x="5572125" y="62118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Гонец 17-18 века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643937" cy="571500"/>
          </a:xfrm>
        </p:spPr>
        <p:txBody>
          <a:bodyPr/>
          <a:lstStyle/>
          <a:p>
            <a:r>
              <a:rPr lang="ru-RU" sz="4400" smtClean="0"/>
              <a:t>         На Почтовой площади</a:t>
            </a:r>
          </a:p>
        </p:txBody>
      </p:sp>
      <p:pic>
        <p:nvPicPr>
          <p:cNvPr id="20482" name="Содержимое 3" descr="улиц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428625"/>
            <a:ext cx="8313738" cy="5500688"/>
          </a:xfrm>
        </p:spPr>
      </p:pic>
      <p:sp>
        <p:nvSpPr>
          <p:cNvPr id="20483" name="Текст 4"/>
          <p:cNvSpPr>
            <a:spLocks noGrp="1"/>
          </p:cNvSpPr>
          <p:nvPr>
            <p:ph type="body" sz="half" idx="2"/>
          </p:nvPr>
        </p:nvSpPr>
        <p:spPr>
          <a:xfrm>
            <a:off x="785813" y="5929313"/>
            <a:ext cx="8001000" cy="714375"/>
          </a:xfrm>
        </p:spPr>
        <p:txBody>
          <a:bodyPr/>
          <a:lstStyle/>
          <a:p>
            <a:r>
              <a:rPr lang="ru-RU" sz="2800" smtClean="0"/>
              <a:t>Дом Техники (справа) - бывшая Почтовая станция</a:t>
            </a:r>
          </a:p>
          <a:p>
            <a:r>
              <a:rPr lang="ru-RU" sz="2800" smtClean="0"/>
              <a:t>		Фото конца ХХ 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Ямская слобода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Содержимое 3" descr="File004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1500188"/>
            <a:ext cx="6249987" cy="3429000"/>
          </a:xfrm>
        </p:spPr>
      </p:pic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2500313" y="500062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Почтовая станция – Ямская слобода</a:t>
            </a:r>
          </a:p>
        </p:txBody>
      </p:sp>
      <p:sp>
        <p:nvSpPr>
          <p:cNvPr id="21508" name="Прямоугольник 5"/>
          <p:cNvSpPr>
            <a:spLocks noChangeArrowheads="1"/>
          </p:cNvSpPr>
          <p:nvPr/>
        </p:nvSpPr>
        <p:spPr bwMode="auto">
          <a:xfrm>
            <a:off x="0" y="5572125"/>
            <a:ext cx="9144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Тверские ямщики жили в основном в Ямской слободе(Центральный район), частично в Заволжской части (пустошь Данилкина), а также в селах Новая и Старая Константиновка, в деревне Починок на реке Перемерке и в Богословской пустоши(ныне микрорайон «Южный»).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Содержимое 3" descr="выпис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1428750"/>
            <a:ext cx="6400800" cy="4525963"/>
          </a:xfrm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Центральная часть города Твери </a:t>
            </a:r>
          </a:p>
        </p:txBody>
      </p:sp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0" y="6215063"/>
            <a:ext cx="9429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Основные почтовые объекты города Твери: Почтовая станция (Дом Техники),Почтово-Телеграфная  контора (Электросвязь, бывшая Ямская слобода).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4" name="Содержимое 3" descr="File004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1500188"/>
            <a:ext cx="5908675" cy="3959225"/>
          </a:xfrm>
        </p:spPr>
      </p:pic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142875" y="5572125"/>
            <a:ext cx="9001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 1820 году в России были введены дилижансы для «облегчения переезда недостаточных людей». И покатили по пыльным дорогам Тверской губернии дилижансы из Санкт-Петербурга в Москву и обратно.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244</Words>
  <Application>Microsoft Office PowerPoint</Application>
  <PresentationFormat>Экран (4:3)</PresentationFormat>
  <Paragraphs>37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Arial</vt:lpstr>
      <vt:lpstr>Book Antiqua</vt:lpstr>
      <vt:lpstr>Тема Office</vt:lpstr>
      <vt:lpstr>Из истории российской почты  (Тверские страницы)</vt:lpstr>
      <vt:lpstr>Тверская почта через столетия</vt:lpstr>
      <vt:lpstr>Берестяные письма </vt:lpstr>
      <vt:lpstr>История почты в почтовых марках</vt:lpstr>
      <vt:lpstr>Их называли почтальонами</vt:lpstr>
      <vt:lpstr>         На Почтовой площади</vt:lpstr>
      <vt:lpstr>Ямская слобода </vt:lpstr>
      <vt:lpstr>Центральная часть города Твери </vt:lpstr>
      <vt:lpstr>Слайд 9</vt:lpstr>
      <vt:lpstr>Почтово-телеграфная контора</vt:lpstr>
      <vt:lpstr>Их называли Почтальонами </vt:lpstr>
      <vt:lpstr>Современная жизнь Почтовой площади</vt:lpstr>
      <vt:lpstr>Из коллекции сборника «Фронтовые  письма. Тверская область»</vt:lpstr>
      <vt:lpstr>Письмо из победного 1945 г.</vt:lpstr>
      <vt:lpstr>Сердце Тверской почты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Тверские страницы</dc:title>
  <dc:creator>USER</dc:creator>
  <cp:lastModifiedBy>User</cp:lastModifiedBy>
  <cp:revision>38</cp:revision>
  <dcterms:created xsi:type="dcterms:W3CDTF">2008-02-26T05:42:27Z</dcterms:created>
  <dcterms:modified xsi:type="dcterms:W3CDTF">2012-07-18T20:58:06Z</dcterms:modified>
</cp:coreProperties>
</file>