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1"/>
  </p:sldMasterIdLst>
  <p:sldIdLst>
    <p:sldId id="274" r:id="rId2"/>
    <p:sldId id="270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18417"/>
    <a:srgbClr val="0033CC"/>
    <a:srgbClr val="66FFFF"/>
    <a:srgbClr val="FFCD2F"/>
    <a:srgbClr val="FF0000"/>
    <a:srgbClr val="9933FF"/>
    <a:srgbClr val="D7D7E5"/>
    <a:srgbClr val="9E470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139E5A-308E-46B4-8B77-D6844B6E2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E725-90FB-498D-806E-2759B42C7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A07C8F-AA99-4D41-9FFA-EBA0885EE3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151260-6430-41B5-BFD9-3129FC8A24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C95C81-3636-4C66-BAA1-380940BB9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6162-D370-4113-8358-52826C6CD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934A8B-FEDD-4890-A92B-3798A06F8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380942-25BA-4754-A016-55831DDB8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0AA84D-8539-464C-8D3F-7CDDE8C8D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CA2503-E275-4184-A236-DE8433316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F4A21E-BF00-45F7-A595-E55218BB4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886CF3-25B4-4013-85D4-7BAB25016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142852"/>
            <a:ext cx="9001188" cy="171451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ru-RU" sz="4400" b="1" dirty="0" smtClean="0">
                <a:latin typeface="Comic Sans MS" pitchFamily="66" charset="0"/>
                <a:cs typeface="Arial" pitchFamily="34" charset="0"/>
              </a:rPr>
            </a:br>
            <a:r>
              <a:rPr lang="ru-RU" sz="4400" b="1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ru-RU" sz="4400" b="1" dirty="0" smtClean="0">
                <a:latin typeface="Comic Sans MS" pitchFamily="66" charset="0"/>
                <a:cs typeface="Arial" pitchFamily="34" charset="0"/>
              </a:rPr>
            </a:br>
            <a:r>
              <a:rPr lang="ru-RU" sz="4400" b="1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ru-RU" sz="4400" b="1" dirty="0" smtClean="0">
                <a:latin typeface="Comic Sans MS" pitchFamily="66" charset="0"/>
                <a:cs typeface="Arial" pitchFamily="34" charset="0"/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Основные правила написания наречий</a:t>
            </a:r>
            <a:r>
              <a:rPr lang="ru-RU" b="1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ru-RU" b="1" dirty="0" smtClean="0">
                <a:latin typeface="Comic Sans MS" pitchFamily="66" charset="0"/>
                <a:cs typeface="Arial" pitchFamily="34" charset="0"/>
              </a:rPr>
            </a:br>
            <a:endParaRPr lang="ru-RU" sz="2800" b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285720" y="1643050"/>
            <a:ext cx="8520143" cy="4456125"/>
          </a:xfrm>
        </p:spPr>
        <p:txBody>
          <a:bodyPr>
            <a:noAutofit/>
          </a:bodyPr>
          <a:lstStyle/>
          <a:p>
            <a:pPr algn="r">
              <a:buNone/>
            </a:pPr>
            <a:endParaRPr lang="ru-RU" sz="2400" b="1" dirty="0" smtClean="0"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algn="r">
              <a:buNone/>
            </a:pPr>
            <a:endParaRPr lang="ru-RU" sz="2400" b="1" dirty="0" smtClean="0"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A04DA3">
                    <a:shade val="75000"/>
                  </a:srgbClr>
                </a:solidFill>
                <a:latin typeface="Comic Sans MS" pitchFamily="66" charset="0"/>
                <a:ea typeface="+mj-ea"/>
                <a:cs typeface="Arial" pitchFamily="34" charset="0"/>
              </a:rPr>
              <a:t>Русский язык 7 класс</a:t>
            </a:r>
            <a:endParaRPr lang="ru-RU" sz="2400" dirty="0" smtClean="0"/>
          </a:p>
          <a:p>
            <a:pPr algn="r">
              <a:buNone/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Хайрутдинова  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Маргарита Ильинична</a:t>
            </a:r>
            <a:endParaRPr lang="ru-RU" sz="2400" b="1" dirty="0"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4500570"/>
            <a:ext cx="5643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Учитель  русского  языка  и  литературы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МОУ «Гимназия № 52» г.Казани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Республики Татарстан</a:t>
            </a:r>
            <a:endParaRPr lang="ru-RU" sz="1800" b="1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7500958" y="5000636"/>
            <a:ext cx="1214446" cy="1143008"/>
            <a:chOff x="3262" y="3011"/>
            <a:chExt cx="4306" cy="4303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 rot="17448029">
              <a:off x="3340" y="3586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auto">
            <a:xfrm rot="-910258">
              <a:off x="4073" y="3011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1" name="AutoShape 5"/>
            <p:cNvSpPr>
              <a:spLocks noChangeArrowheads="1"/>
            </p:cNvSpPr>
            <p:nvPr/>
          </p:nvSpPr>
          <p:spPr bwMode="auto">
            <a:xfrm rot="1964825">
              <a:off x="5033" y="3121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 rot="4797588">
              <a:off x="5429" y="3713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3" name="AutoShape 7"/>
            <p:cNvSpPr>
              <a:spLocks noChangeArrowheads="1"/>
            </p:cNvSpPr>
            <p:nvPr/>
          </p:nvSpPr>
          <p:spPr bwMode="auto">
            <a:xfrm rot="7909319">
              <a:off x="5188" y="4601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4" name="AutoShape 8"/>
            <p:cNvSpPr>
              <a:spLocks noChangeArrowheads="1"/>
            </p:cNvSpPr>
            <p:nvPr/>
          </p:nvSpPr>
          <p:spPr bwMode="auto">
            <a:xfrm rot="10669753">
              <a:off x="4273" y="509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5" name="AutoShape 9"/>
            <p:cNvSpPr>
              <a:spLocks noChangeArrowheads="1"/>
            </p:cNvSpPr>
            <p:nvPr/>
          </p:nvSpPr>
          <p:spPr bwMode="auto">
            <a:xfrm rot="13902402">
              <a:off x="3340" y="4679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65F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0906" name="Oval 10"/>
            <p:cNvSpPr>
              <a:spLocks noChangeArrowheads="1"/>
            </p:cNvSpPr>
            <p:nvPr/>
          </p:nvSpPr>
          <p:spPr bwMode="auto">
            <a:xfrm>
              <a:off x="5080" y="4928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36" name="AutoShape 1"/>
          <p:cNvSpPr>
            <a:spLocks noChangeArrowheads="1"/>
          </p:cNvSpPr>
          <p:nvPr/>
        </p:nvSpPr>
        <p:spPr bwMode="auto">
          <a:xfrm rot="2508930">
            <a:off x="454978" y="5543209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7" name="AutoShape 1"/>
          <p:cNvSpPr>
            <a:spLocks noChangeArrowheads="1"/>
          </p:cNvSpPr>
          <p:nvPr/>
        </p:nvSpPr>
        <p:spPr bwMode="auto">
          <a:xfrm rot="2351456">
            <a:off x="442321" y="1521296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8" name="AutoShape 1"/>
          <p:cNvSpPr>
            <a:spLocks noChangeArrowheads="1"/>
          </p:cNvSpPr>
          <p:nvPr/>
        </p:nvSpPr>
        <p:spPr bwMode="auto">
          <a:xfrm rot="2840172">
            <a:off x="442320" y="2164240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9" name="AutoShape 1"/>
          <p:cNvSpPr>
            <a:spLocks noChangeArrowheads="1"/>
          </p:cNvSpPr>
          <p:nvPr/>
        </p:nvSpPr>
        <p:spPr bwMode="auto">
          <a:xfrm rot="2686832">
            <a:off x="386060" y="2834167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" name="AutoShape 1"/>
          <p:cNvSpPr>
            <a:spLocks noChangeArrowheads="1"/>
          </p:cNvSpPr>
          <p:nvPr/>
        </p:nvSpPr>
        <p:spPr bwMode="auto">
          <a:xfrm rot="2573857">
            <a:off x="454313" y="3491309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1" name="AutoShape 1"/>
          <p:cNvSpPr>
            <a:spLocks noChangeArrowheads="1"/>
          </p:cNvSpPr>
          <p:nvPr/>
        </p:nvSpPr>
        <p:spPr bwMode="auto">
          <a:xfrm rot="3156633">
            <a:off x="455294" y="4127343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2" name="AutoShape 1"/>
          <p:cNvSpPr>
            <a:spLocks noChangeArrowheads="1"/>
          </p:cNvSpPr>
          <p:nvPr/>
        </p:nvSpPr>
        <p:spPr bwMode="auto">
          <a:xfrm rot="2908352">
            <a:off x="458175" y="4845630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effectLst/>
                <a:latin typeface="Comic Sans MS" pitchFamily="66" charset="0"/>
              </a:rPr>
              <a:t>СЕМЬ  ЦВЕТОВ  НАРЕЧИЙ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857356" y="1527048"/>
            <a:ext cx="6929486" cy="457200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Comic Sans MS" pitchFamily="66" charset="0"/>
              </a:rPr>
              <a:t>НЕ  с  наречиями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 smtClean="0">
                <a:solidFill>
                  <a:srgbClr val="F18417"/>
                </a:solidFill>
                <a:latin typeface="Comic Sans MS" pitchFamily="66" charset="0"/>
              </a:rPr>
              <a:t>Н  и  НН  в  наречиях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 smtClean="0">
                <a:solidFill>
                  <a:srgbClr val="FFFF00"/>
                </a:solidFill>
                <a:latin typeface="Comic Sans MS" pitchFamily="66" charset="0"/>
              </a:rPr>
              <a:t>А  и  О  на  конце  наречий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 smtClean="0">
                <a:solidFill>
                  <a:srgbClr val="00B050"/>
                </a:solidFill>
                <a:latin typeface="Comic Sans MS" pitchFamily="66" charset="0"/>
              </a:rPr>
              <a:t>О  и  Е  после  шипящих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 smtClean="0">
                <a:solidFill>
                  <a:srgbClr val="66FFFF"/>
                </a:solidFill>
                <a:latin typeface="Comic Sans MS" pitchFamily="66" charset="0"/>
              </a:rPr>
              <a:t>дефис  в  наречиях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 smtClean="0">
                <a:solidFill>
                  <a:srgbClr val="0033CC"/>
                </a:solidFill>
                <a:latin typeface="Comic Sans MS" pitchFamily="66" charset="0"/>
              </a:rPr>
              <a:t>Ь после  шипящих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Comic Sans MS" pitchFamily="66" charset="0"/>
              </a:rPr>
              <a:t>НЕ  и  НИ  в  наречиях</a:t>
            </a:r>
          </a:p>
          <a:p>
            <a:endParaRPr lang="ru-RU" dirty="0">
              <a:latin typeface="Comic Sans MS" pitchFamily="66" charset="0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85720" y="214290"/>
            <a:ext cx="1143008" cy="1071570"/>
            <a:chOff x="3262" y="3011"/>
            <a:chExt cx="4306" cy="4303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 rot="17448029">
              <a:off x="3340" y="3586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 rot="-910258">
              <a:off x="4073" y="3011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 rot="1964825">
              <a:off x="5033" y="3121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auto">
            <a:xfrm rot="4797588">
              <a:off x="5429" y="3713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2" name="AutoShape 7"/>
            <p:cNvSpPr>
              <a:spLocks noChangeArrowheads="1"/>
            </p:cNvSpPr>
            <p:nvPr/>
          </p:nvSpPr>
          <p:spPr bwMode="auto">
            <a:xfrm rot="7909319">
              <a:off x="5188" y="4601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 rot="10669753">
              <a:off x="4273" y="509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 rot="13902402">
              <a:off x="3340" y="4679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65F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5" name="Oval 10"/>
            <p:cNvSpPr>
              <a:spLocks noChangeArrowheads="1"/>
            </p:cNvSpPr>
            <p:nvPr/>
          </p:nvSpPr>
          <p:spPr bwMode="auto">
            <a:xfrm>
              <a:off x="5080" y="4928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26" name="AutoShape 1"/>
          <p:cNvSpPr>
            <a:spLocks noChangeArrowheads="1"/>
          </p:cNvSpPr>
          <p:nvPr/>
        </p:nvSpPr>
        <p:spPr bwMode="auto">
          <a:xfrm rot="2508930">
            <a:off x="739913" y="5543209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7" name="AutoShape 1"/>
          <p:cNvSpPr>
            <a:spLocks noChangeArrowheads="1"/>
          </p:cNvSpPr>
          <p:nvPr/>
        </p:nvSpPr>
        <p:spPr bwMode="auto">
          <a:xfrm rot="2351456">
            <a:off x="727256" y="1521296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8" name="AutoShape 1"/>
          <p:cNvSpPr>
            <a:spLocks noChangeArrowheads="1"/>
          </p:cNvSpPr>
          <p:nvPr/>
        </p:nvSpPr>
        <p:spPr bwMode="auto">
          <a:xfrm rot="2840172">
            <a:off x="727255" y="2164240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9" name="AutoShape 1"/>
          <p:cNvSpPr>
            <a:spLocks noChangeArrowheads="1"/>
          </p:cNvSpPr>
          <p:nvPr/>
        </p:nvSpPr>
        <p:spPr bwMode="auto">
          <a:xfrm rot="2686832">
            <a:off x="670995" y="2834167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0" name="AutoShape 1"/>
          <p:cNvSpPr>
            <a:spLocks noChangeArrowheads="1"/>
          </p:cNvSpPr>
          <p:nvPr/>
        </p:nvSpPr>
        <p:spPr bwMode="auto">
          <a:xfrm rot="2573857">
            <a:off x="739248" y="3755934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1" name="AutoShape 1"/>
          <p:cNvSpPr>
            <a:spLocks noChangeArrowheads="1"/>
          </p:cNvSpPr>
          <p:nvPr/>
        </p:nvSpPr>
        <p:spPr bwMode="auto">
          <a:xfrm rot="3156633">
            <a:off x="740229" y="4400848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 rot="2908352">
            <a:off x="743110" y="4979093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7" grpId="0" uiExpand="1" build="p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НЕ с НАРЕЧИЯМИ</a:t>
            </a:r>
            <a:endParaRPr lang="ru-RU" sz="4000" b="1" dirty="0"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4357718" cy="492922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43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СЛИТНО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3300" b="1" dirty="0" smtClean="0">
              <a:solidFill>
                <a:srgbClr val="66FF33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без</a:t>
            </a:r>
            <a:r>
              <a:rPr lang="ru-RU" sz="3100" b="1" dirty="0" smtClean="0">
                <a:solidFill>
                  <a:schemeClr val="bg2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НЕ</a:t>
            </a:r>
            <a:r>
              <a:rPr lang="ru-RU" sz="3100" b="1" dirty="0" smtClean="0">
                <a:solidFill>
                  <a:schemeClr val="bg2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не употребляется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НЕЛЕПО, НЕБРЕЖНО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1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есть  синоним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НЕГРОМКО, т.е. ТИХО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8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       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 rot="5233988">
            <a:off x="357158" y="214290"/>
            <a:ext cx="1054083" cy="1019211"/>
            <a:chOff x="1828" y="7504"/>
            <a:chExt cx="4306" cy="4193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 rot="1964825">
              <a:off x="3599" y="750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1828" y="8047"/>
              <a:ext cx="4306" cy="3650"/>
              <a:chOff x="1828" y="8047"/>
              <a:chExt cx="4306" cy="3650"/>
            </a:xfrm>
          </p:grpSpPr>
          <p:sp>
            <p:nvSpPr>
              <p:cNvPr id="10" name="AutoShape 5"/>
              <p:cNvSpPr>
                <a:spLocks noChangeArrowheads="1"/>
              </p:cNvSpPr>
              <p:nvPr/>
            </p:nvSpPr>
            <p:spPr bwMode="auto">
              <a:xfrm rot="17448029">
                <a:off x="1906" y="7969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 rot="4797588">
                <a:off x="3995" y="8096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 rot="7909319">
                <a:off x="3754" y="8984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rot="10669753">
                <a:off x="2839" y="9480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 rot="13902402">
                <a:off x="1906" y="9062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20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3646" y="9311"/>
                <a:ext cx="642" cy="410"/>
              </a:xfrm>
              <a:prstGeom prst="ellipse">
                <a:avLst/>
              </a:prstGeom>
              <a:solidFill>
                <a:srgbClr val="DDD8C2">
                  <a:alpha val="99001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Comic Sans MS" pitchFamily="66" charset="0"/>
                  <a:cs typeface="Arial" pitchFamily="34" charset="0"/>
                </a:endParaRPr>
              </a:p>
            </p:txBody>
          </p:sp>
        </p:grpSp>
      </p:grpSp>
      <p:sp>
        <p:nvSpPr>
          <p:cNvPr id="16" name="AutoShape 1"/>
          <p:cNvSpPr>
            <a:spLocks noChangeArrowheads="1"/>
          </p:cNvSpPr>
          <p:nvPr/>
        </p:nvSpPr>
        <p:spPr bwMode="auto">
          <a:xfrm rot="4267214">
            <a:off x="1298760" y="306851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896328" y="496656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541995" y="868787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Содержимое 6"/>
          <p:cNvSpPr txBox="1">
            <a:spLocks/>
          </p:cNvSpPr>
          <p:nvPr/>
        </p:nvSpPr>
        <p:spPr>
          <a:xfrm>
            <a:off x="4643438" y="1643050"/>
            <a:ext cx="4286280" cy="46434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</a:t>
            </a: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3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РАЗДЕЛЬНО</a:t>
            </a: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ru-RU" sz="2900" b="1" dirty="0" smtClean="0"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есть союз </a:t>
            </a: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А</a:t>
            </a: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НЕ ГРОМКО, А  ТИХО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214546" y="3929066"/>
            <a:ext cx="4786346" cy="7143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18417"/>
                </a:solidFill>
                <a:effectLst/>
                <a:latin typeface="Comic Sans MS" pitchFamily="66" charset="0"/>
                <a:cs typeface="Arial" pitchFamily="34" charset="0"/>
              </a:rPr>
              <a:t>Н и НН в НАРЕЧИЯХ</a:t>
            </a:r>
            <a:endParaRPr lang="ru-RU" sz="4000" b="1" dirty="0">
              <a:solidFill>
                <a:srgbClr val="F18417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358246" cy="464347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СТОЛЬКО, СКОЛЬКО и в ПРИЛАГАТЕЛЬНЫХ,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от которых образованы НАРЕЧИЯ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latin typeface="Comic Sans MS" pitchFamily="66" charset="0"/>
                <a:cs typeface="Arial" pitchFamily="34" charset="0"/>
              </a:rPr>
              <a:t>	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ИСКУС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</a:t>
            </a: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О - ИСКУС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</a:t>
            </a: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ЫЙ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ИСКУССТВЕ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НН</a:t>
            </a: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О - ИСКУССТВЕ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НН</a:t>
            </a: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ЫЙ</a:t>
            </a: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       </a:t>
            </a: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 rot="4267214">
            <a:off x="1298760" y="306851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896328" y="321787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470557" y="959586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841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81922" name="Group 2"/>
          <p:cNvGrpSpPr>
            <a:grpSpLocks/>
          </p:cNvGrpSpPr>
          <p:nvPr/>
        </p:nvGrpSpPr>
        <p:grpSpPr bwMode="auto">
          <a:xfrm rot="2214486">
            <a:off x="351731" y="195352"/>
            <a:ext cx="1039397" cy="1078128"/>
            <a:chOff x="1828" y="7314"/>
            <a:chExt cx="4306" cy="4383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1923" name="AutoShape 3"/>
            <p:cNvSpPr>
              <a:spLocks noChangeArrowheads="1"/>
            </p:cNvSpPr>
            <p:nvPr/>
          </p:nvSpPr>
          <p:spPr bwMode="auto">
            <a:xfrm rot="-910258">
              <a:off x="2625" y="731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1924" name="Group 4"/>
            <p:cNvGrpSpPr>
              <a:grpSpLocks/>
            </p:cNvGrpSpPr>
            <p:nvPr/>
          </p:nvGrpSpPr>
          <p:grpSpPr bwMode="auto">
            <a:xfrm>
              <a:off x="1828" y="8047"/>
              <a:ext cx="4306" cy="3650"/>
              <a:chOff x="1828" y="8047"/>
              <a:chExt cx="4306" cy="3650"/>
            </a:xfrm>
          </p:grpSpPr>
          <p:sp>
            <p:nvSpPr>
              <p:cNvPr id="81925" name="AutoShape 5"/>
              <p:cNvSpPr>
                <a:spLocks noChangeArrowheads="1"/>
              </p:cNvSpPr>
              <p:nvPr/>
            </p:nvSpPr>
            <p:spPr bwMode="auto">
              <a:xfrm rot="17448029">
                <a:off x="1906" y="7969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26" name="AutoShape 6"/>
              <p:cNvSpPr>
                <a:spLocks noChangeArrowheads="1"/>
              </p:cNvSpPr>
              <p:nvPr/>
            </p:nvSpPr>
            <p:spPr bwMode="auto">
              <a:xfrm rot="4797588">
                <a:off x="3995" y="8096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27" name="AutoShape 7"/>
              <p:cNvSpPr>
                <a:spLocks noChangeArrowheads="1"/>
              </p:cNvSpPr>
              <p:nvPr/>
            </p:nvSpPr>
            <p:spPr bwMode="auto">
              <a:xfrm rot="7909319">
                <a:off x="3754" y="8984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28" name="AutoShape 8"/>
              <p:cNvSpPr>
                <a:spLocks noChangeArrowheads="1"/>
              </p:cNvSpPr>
              <p:nvPr/>
            </p:nvSpPr>
            <p:spPr bwMode="auto">
              <a:xfrm rot="10669753">
                <a:off x="2839" y="9480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29" name="AutoShape 9"/>
              <p:cNvSpPr>
                <a:spLocks noChangeArrowheads="1"/>
              </p:cNvSpPr>
              <p:nvPr/>
            </p:nvSpPr>
            <p:spPr bwMode="auto">
              <a:xfrm rot="13902402">
                <a:off x="1906" y="9062"/>
                <a:ext cx="2061" cy="2217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20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30" name="Oval 10"/>
              <p:cNvSpPr>
                <a:spLocks noChangeArrowheads="1"/>
              </p:cNvSpPr>
              <p:nvPr/>
            </p:nvSpPr>
            <p:spPr bwMode="auto">
              <a:xfrm>
                <a:off x="3646" y="9311"/>
                <a:ext cx="642" cy="410"/>
              </a:xfrm>
              <a:prstGeom prst="ellipse">
                <a:avLst/>
              </a:prstGeom>
              <a:solidFill>
                <a:srgbClr val="DDD8C2">
                  <a:alpha val="99001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/>
                <a:latin typeface="Comic Sans MS" pitchFamily="66" charset="0"/>
                <a:cs typeface="Arial" pitchFamily="34" charset="0"/>
              </a:rPr>
              <a:t>А и О на КОНЦЕ НАРЕЧИЙ</a:t>
            </a:r>
            <a:endParaRPr lang="ru-RU" sz="4000" b="1" dirty="0">
              <a:solidFill>
                <a:srgbClr val="FFFF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358246" cy="371477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32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       </a:t>
            </a: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 rot="2672003">
            <a:off x="1315379" y="151317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699474" y="964729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256242" y="894314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82954" name="Group 10"/>
          <p:cNvGrpSpPr>
            <a:grpSpLocks/>
          </p:cNvGrpSpPr>
          <p:nvPr/>
        </p:nvGrpSpPr>
        <p:grpSpPr bwMode="auto">
          <a:xfrm rot="20854340">
            <a:off x="244009" y="213841"/>
            <a:ext cx="1012117" cy="1050356"/>
            <a:chOff x="1700" y="7074"/>
            <a:chExt cx="3763" cy="4258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2955" name="AutoShape 11"/>
            <p:cNvSpPr>
              <a:spLocks noChangeArrowheads="1"/>
            </p:cNvSpPr>
            <p:nvPr/>
          </p:nvSpPr>
          <p:spPr bwMode="auto">
            <a:xfrm rot="2562247">
              <a:off x="3324" y="728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2956" name="AutoShape 12"/>
            <p:cNvSpPr>
              <a:spLocks noChangeArrowheads="1"/>
            </p:cNvSpPr>
            <p:nvPr/>
          </p:nvSpPr>
          <p:spPr bwMode="auto">
            <a:xfrm rot="-910258">
              <a:off x="2470" y="70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2957" name="AutoShape 13"/>
            <p:cNvSpPr>
              <a:spLocks noChangeArrowheads="1"/>
            </p:cNvSpPr>
            <p:nvPr/>
          </p:nvSpPr>
          <p:spPr bwMode="auto">
            <a:xfrm rot="17448029">
              <a:off x="1778" y="76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2958" name="AutoShape 14"/>
            <p:cNvSpPr>
              <a:spLocks noChangeArrowheads="1"/>
            </p:cNvSpPr>
            <p:nvPr/>
          </p:nvSpPr>
          <p:spPr bwMode="auto">
            <a:xfrm rot="13902402">
              <a:off x="1820" y="8669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1F49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2959" name="AutoShape 15"/>
            <p:cNvSpPr>
              <a:spLocks noChangeArrowheads="1"/>
            </p:cNvSpPr>
            <p:nvPr/>
          </p:nvSpPr>
          <p:spPr bwMode="auto">
            <a:xfrm rot="11215500">
              <a:off x="2571" y="9115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2960" name="AutoShape 16"/>
            <p:cNvSpPr>
              <a:spLocks noChangeArrowheads="1"/>
            </p:cNvSpPr>
            <p:nvPr/>
          </p:nvSpPr>
          <p:spPr bwMode="auto">
            <a:xfrm rot="8251350">
              <a:off x="3402" y="8938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3518" y="9016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214414" y="2000240"/>
            <a:ext cx="3357586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ИЗ</a:t>
            </a:r>
            <a:endParaRPr lang="ru-RU" sz="32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ДО</a:t>
            </a:r>
            <a:endParaRPr lang="ru-RU" sz="32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С</a:t>
            </a:r>
            <a:endParaRPr lang="ru-RU" sz="32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В</a:t>
            </a:r>
            <a:endParaRPr lang="ru-RU" sz="32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НА</a:t>
            </a:r>
            <a:endParaRPr lang="ru-RU" sz="32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ЗА</a:t>
            </a:r>
            <a:endParaRPr lang="ru-RU" sz="32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14612" y="1928802"/>
            <a:ext cx="8361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0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а</a:t>
            </a:r>
            <a:endParaRPr lang="ru-RU" sz="9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64318" y="3523308"/>
            <a:ext cx="8361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0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о</a:t>
            </a:r>
            <a:endParaRPr lang="ru-RU" sz="9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928794" y="2214554"/>
            <a:ext cx="642942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71670" y="2643182"/>
            <a:ext cx="35719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1857356" y="2928934"/>
            <a:ext cx="642942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928794" y="3929066"/>
            <a:ext cx="571504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071670" y="4286256"/>
            <a:ext cx="35719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1928794" y="4500570"/>
            <a:ext cx="642942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714876" y="2000240"/>
            <a:ext cx="335758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ИЗДАЛЕК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А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ДОСЫТ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А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СНОВ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А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3673470"/>
            <a:ext cx="400052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ВЛЕВ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О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НАПРАВ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О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ЗАДОЛГ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О</a:t>
            </a:r>
            <a:endParaRPr lang="ru-RU" sz="32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" grpId="0" animBg="1"/>
      <p:bldP spid="17" grpId="0" animBg="1"/>
      <p:bldP spid="18" grpId="0" animBg="1"/>
      <p:bldP spid="19" grpId="0" animBg="1"/>
      <p:bldP spid="20" grpId="0" animBg="1"/>
      <p:bldP spid="43" grpId="0"/>
      <p:bldP spid="44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О и Е ПОСЛЕ ШИПЯЩИХ</a:t>
            </a:r>
            <a:endParaRPr lang="ru-RU" sz="4000" b="1" dirty="0">
              <a:solidFill>
                <a:srgbClr val="00B05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4000528" cy="485778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81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О′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3000" b="1" dirty="0" smtClean="0">
              <a:solidFill>
                <a:srgbClr val="66FF33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3500" b="1" dirty="0" err="1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ГОРЯЧ</a:t>
            </a:r>
            <a:r>
              <a:rPr lang="ru-RU" sz="3500" b="1" dirty="0" err="1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Оꞌ</a:t>
            </a:r>
            <a:endParaRPr lang="ru-RU" sz="35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5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3500" b="1" dirty="0" err="1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СВЕЖ</a:t>
            </a:r>
            <a:r>
              <a:rPr lang="ru-RU" sz="3500" b="1" dirty="0" err="1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Оꞌ</a:t>
            </a:r>
            <a:endParaRPr lang="ru-RU" sz="35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0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0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8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       </a:t>
            </a: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 rot="4267214">
            <a:off x="1155884" y="334770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842351" y="925284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541995" y="888148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Содержимое 6"/>
          <p:cNvSpPr txBox="1">
            <a:spLocks/>
          </p:cNvSpPr>
          <p:nvPr/>
        </p:nvSpPr>
        <p:spPr>
          <a:xfrm>
            <a:off x="4714876" y="1357298"/>
            <a:ext cx="4572032" cy="49292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</a:t>
            </a: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ru-RU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Е′</a:t>
            </a: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	</a:t>
            </a: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ЗЛОВЕ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ꞌ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Щ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ru-RU" sz="32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ПЕВУ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ꞌ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Ч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4714884"/>
            <a:ext cx="3714776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5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ИСКЛЮЧЕНИЕ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ещё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286644" y="1857364"/>
            <a:ext cx="428628" cy="214314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970" name="Group 2"/>
          <p:cNvGrpSpPr>
            <a:grpSpLocks/>
          </p:cNvGrpSpPr>
          <p:nvPr/>
        </p:nvGrpSpPr>
        <p:grpSpPr bwMode="auto">
          <a:xfrm rot="17618268">
            <a:off x="362653" y="235420"/>
            <a:ext cx="1013207" cy="1041030"/>
            <a:chOff x="1700" y="7074"/>
            <a:chExt cx="4065" cy="4258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 rot="4797588">
              <a:off x="3626" y="792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3972" name="AutoShape 4"/>
            <p:cNvSpPr>
              <a:spLocks noChangeArrowheads="1"/>
            </p:cNvSpPr>
            <p:nvPr/>
          </p:nvSpPr>
          <p:spPr bwMode="auto">
            <a:xfrm rot="2562247">
              <a:off x="3324" y="728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3973" name="AutoShape 5"/>
            <p:cNvSpPr>
              <a:spLocks noChangeArrowheads="1"/>
            </p:cNvSpPr>
            <p:nvPr/>
          </p:nvSpPr>
          <p:spPr bwMode="auto">
            <a:xfrm rot="-910258">
              <a:off x="2470" y="70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 rot="17448029">
              <a:off x="1778" y="76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3975" name="AutoShape 7"/>
            <p:cNvSpPr>
              <a:spLocks noChangeArrowheads="1"/>
            </p:cNvSpPr>
            <p:nvPr/>
          </p:nvSpPr>
          <p:spPr bwMode="auto">
            <a:xfrm rot="13902402">
              <a:off x="1820" y="8669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1F49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3976" name="AutoShape 8"/>
            <p:cNvSpPr>
              <a:spLocks noChangeArrowheads="1"/>
            </p:cNvSpPr>
            <p:nvPr/>
          </p:nvSpPr>
          <p:spPr bwMode="auto">
            <a:xfrm rot="11215500">
              <a:off x="2571" y="9115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3518" y="9016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66FFFF"/>
                </a:solidFill>
                <a:effectLst/>
                <a:latin typeface="Comic Sans MS" pitchFamily="66" charset="0"/>
                <a:cs typeface="Arial" pitchFamily="34" charset="0"/>
              </a:rPr>
              <a:t>ДЕФИС В НАРЕЧИЯХ</a:t>
            </a:r>
            <a:endParaRPr lang="ru-RU" sz="4000" b="1" dirty="0">
              <a:solidFill>
                <a:srgbClr val="66FF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358246" cy="464347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</a:t>
            </a: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 rot="4267214">
            <a:off x="1298760" y="306851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913790" y="607538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399120" y="965751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5786" y="1571612"/>
            <a:ext cx="74295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ПО - + -И, –ОМУ, -ЕМУ </a:t>
            </a:r>
          </a:p>
          <a:p>
            <a:pPr>
              <a:buFont typeface="Wingdings" pitchFamily="2" charset="2"/>
              <a:buNone/>
            </a:pPr>
            <a:r>
              <a:rPr lang="tt-RU" sz="3200" b="1" dirty="0" smtClean="0">
                <a:solidFill>
                  <a:srgbClr val="0033CC"/>
                </a:solidFill>
                <a:latin typeface="Comic Sans MS" pitchFamily="66" charset="0"/>
              </a:rPr>
              <a:t>  по-русски,по-новому,по-моему</a:t>
            </a:r>
            <a:endParaRPr lang="ru-RU" sz="3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В(ВО) - +-ЫХ,-ИХ</a:t>
            </a:r>
            <a:endParaRPr lang="tt-RU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t-RU" sz="3200" b="1" dirty="0" smtClean="0">
                <a:solidFill>
                  <a:srgbClr val="0033CC"/>
                </a:solidFill>
                <a:latin typeface="Comic Sans MS" pitchFamily="66" charset="0"/>
              </a:rPr>
              <a:t>во-первых, в-трет</a:t>
            </a:r>
            <a:r>
              <a:rPr lang="ru-RU" sz="3200" b="1" dirty="0" err="1" smtClean="0">
                <a:solidFill>
                  <a:srgbClr val="0033CC"/>
                </a:solidFill>
                <a:latin typeface="Comic Sans MS" pitchFamily="66" charset="0"/>
              </a:rPr>
              <a:t>ь</a:t>
            </a:r>
            <a:r>
              <a:rPr lang="tt-RU" sz="3200" b="1" dirty="0" smtClean="0">
                <a:solidFill>
                  <a:srgbClr val="0033CC"/>
                </a:solidFill>
                <a:latin typeface="Comic Sans MS" pitchFamily="66" charset="0"/>
              </a:rPr>
              <a:t>их</a:t>
            </a:r>
          </a:p>
          <a:p>
            <a:pPr algn="ctr">
              <a:spcBef>
                <a:spcPts val="1200"/>
              </a:spcBef>
              <a:buFont typeface="Wingdings" pitchFamily="2" charset="2"/>
              <a:buNone/>
            </a:pPr>
            <a:r>
              <a:rPr lang="tt-RU" sz="3200" b="1" dirty="0" smtClean="0">
                <a:solidFill>
                  <a:srgbClr val="00B050"/>
                </a:solidFill>
                <a:latin typeface="Comic Sans MS" pitchFamily="66" charset="0"/>
              </a:rPr>
              <a:t>ПОВТОРЕНИЕ ОСНОВ</a:t>
            </a:r>
          </a:p>
          <a:p>
            <a:pPr algn="ctr">
              <a:buFont typeface="Wingdings" pitchFamily="2" charset="2"/>
              <a:buNone/>
            </a:pPr>
            <a:r>
              <a:rPr lang="tt-RU" sz="3200" b="1" dirty="0" smtClean="0">
                <a:solidFill>
                  <a:srgbClr val="0033CC"/>
                </a:solidFill>
                <a:latin typeface="Comic Sans MS" pitchFamily="66" charset="0"/>
              </a:rPr>
              <a:t>крепко-накрепко, чуть-чуть</a:t>
            </a:r>
          </a:p>
          <a:p>
            <a:pPr algn="ctr">
              <a:spcBef>
                <a:spcPts val="1200"/>
              </a:spcBef>
              <a:buFont typeface="Wingdings" pitchFamily="2" charset="2"/>
              <a:buNone/>
            </a:pPr>
            <a:r>
              <a:rPr lang="tt-RU" sz="3200" b="1" dirty="0" smtClean="0">
                <a:solidFill>
                  <a:srgbClr val="00B050"/>
                </a:solidFill>
                <a:latin typeface="Comic Sans MS" pitchFamily="66" charset="0"/>
              </a:rPr>
              <a:t>ИСКЛЮЧЕНИЯ</a:t>
            </a:r>
          </a:p>
          <a:p>
            <a:pPr algn="ctr">
              <a:buFont typeface="Wingdings" pitchFamily="2" charset="2"/>
              <a:buNone/>
            </a:pPr>
            <a:r>
              <a:rPr lang="tt-RU" sz="3200" b="1" dirty="0" smtClean="0">
                <a:solidFill>
                  <a:srgbClr val="FF0000"/>
                </a:solidFill>
                <a:latin typeface="Comic Sans MS" pitchFamily="66" charset="0"/>
              </a:rPr>
              <a:t>точь-в-точь, бок о бок </a:t>
            </a:r>
          </a:p>
        </p:txBody>
      </p:sp>
      <p:grpSp>
        <p:nvGrpSpPr>
          <p:cNvPr id="85002" name="Group 10"/>
          <p:cNvGrpSpPr>
            <a:grpSpLocks/>
          </p:cNvGrpSpPr>
          <p:nvPr/>
        </p:nvGrpSpPr>
        <p:grpSpPr bwMode="auto">
          <a:xfrm rot="15108355">
            <a:off x="243940" y="235295"/>
            <a:ext cx="1048655" cy="1059759"/>
            <a:chOff x="1700" y="7074"/>
            <a:chExt cx="4065" cy="3857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5003" name="AutoShape 11"/>
            <p:cNvSpPr>
              <a:spLocks noChangeArrowheads="1"/>
            </p:cNvSpPr>
            <p:nvPr/>
          </p:nvSpPr>
          <p:spPr bwMode="auto">
            <a:xfrm rot="8251350">
              <a:off x="3374" y="871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5004" name="AutoShape 12"/>
            <p:cNvSpPr>
              <a:spLocks noChangeArrowheads="1"/>
            </p:cNvSpPr>
            <p:nvPr/>
          </p:nvSpPr>
          <p:spPr bwMode="auto">
            <a:xfrm rot="4797588">
              <a:off x="3626" y="792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5005" name="AutoShape 13"/>
            <p:cNvSpPr>
              <a:spLocks noChangeArrowheads="1"/>
            </p:cNvSpPr>
            <p:nvPr/>
          </p:nvSpPr>
          <p:spPr bwMode="auto">
            <a:xfrm rot="2562247">
              <a:off x="3324" y="728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5006" name="AutoShape 14"/>
            <p:cNvSpPr>
              <a:spLocks noChangeArrowheads="1"/>
            </p:cNvSpPr>
            <p:nvPr/>
          </p:nvSpPr>
          <p:spPr bwMode="auto">
            <a:xfrm rot="-910258">
              <a:off x="2470" y="70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5007" name="AutoShape 15"/>
            <p:cNvSpPr>
              <a:spLocks noChangeArrowheads="1"/>
            </p:cNvSpPr>
            <p:nvPr/>
          </p:nvSpPr>
          <p:spPr bwMode="auto">
            <a:xfrm rot="17448029">
              <a:off x="1778" y="76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5008" name="AutoShape 16"/>
            <p:cNvSpPr>
              <a:spLocks noChangeArrowheads="1"/>
            </p:cNvSpPr>
            <p:nvPr/>
          </p:nvSpPr>
          <p:spPr bwMode="auto">
            <a:xfrm rot="13902402">
              <a:off x="1820" y="8669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1F49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3518" y="9016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Ь ПОСЛЕ ШИПЯЩИХ</a:t>
            </a:r>
            <a:endParaRPr lang="ru-RU" sz="4000" b="1" dirty="0">
              <a:solidFill>
                <a:srgbClr val="0070C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9001156" cy="507209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dirty="0" smtClean="0">
                <a:latin typeface="Comic Sans MS" pitchFamily="66" charset="0"/>
              </a:rPr>
              <a:t> </a:t>
            </a:r>
            <a:r>
              <a:rPr lang="ru-RU" sz="4600" b="1" dirty="0" smtClean="0">
                <a:solidFill>
                  <a:srgbClr val="00B050"/>
                </a:solidFill>
                <a:latin typeface="Comic Sans MS" pitchFamily="66" charset="0"/>
              </a:rPr>
              <a:t>ПИШЕТСЯ ВСЕГДА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4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0033CC"/>
                </a:solidFill>
                <a:latin typeface="Comic Sans MS" pitchFamily="66" charset="0"/>
              </a:rPr>
              <a:t>   ВСКАЧ</a:t>
            </a:r>
            <a:r>
              <a:rPr lang="ru-RU" sz="4600" b="1" dirty="0" smtClean="0">
                <a:solidFill>
                  <a:srgbClr val="C00000"/>
                </a:solidFill>
                <a:latin typeface="Comic Sans MS" pitchFamily="66" charset="0"/>
              </a:rPr>
              <a:t>Ь     </a:t>
            </a:r>
            <a:r>
              <a:rPr lang="ru-RU" sz="4600" b="1" dirty="0" smtClean="0">
                <a:solidFill>
                  <a:srgbClr val="0033CC"/>
                </a:solidFill>
                <a:latin typeface="Comic Sans MS" pitchFamily="66" charset="0"/>
              </a:rPr>
              <a:t>НАСТЕЖ</a:t>
            </a:r>
            <a:r>
              <a:rPr lang="ru-RU" sz="4600" b="1" dirty="0" smtClean="0">
                <a:solidFill>
                  <a:srgbClr val="C00000"/>
                </a:solidFill>
                <a:latin typeface="Comic Sans MS" pitchFamily="66" charset="0"/>
              </a:rPr>
              <a:t>Ь    </a:t>
            </a:r>
            <a:r>
              <a:rPr lang="ru-RU" sz="4600" b="1" dirty="0" smtClean="0">
                <a:solidFill>
                  <a:srgbClr val="0033CC"/>
                </a:solidFill>
                <a:latin typeface="Comic Sans MS" pitchFamily="66" charset="0"/>
              </a:rPr>
              <a:t>НАОТМАШ</a:t>
            </a:r>
            <a:r>
              <a:rPr lang="ru-RU" sz="46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600" b="1" dirty="0" smtClean="0">
                <a:solidFill>
                  <a:schemeClr val="tx2"/>
                </a:solidFill>
                <a:latin typeface="Comic Sans MS" pitchFamily="66" charset="0"/>
              </a:rPr>
              <a:t>                                                   </a:t>
            </a:r>
            <a:endParaRPr lang="ru-RU" sz="4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00B050"/>
                </a:solidFill>
                <a:latin typeface="Comic Sans MS" pitchFamily="66" charset="0"/>
              </a:rPr>
              <a:t>ИСКЛЮЧЕНИЯ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FF6600"/>
                </a:solidFill>
                <a:latin typeface="Comic Sans MS" pitchFamily="66" charset="0"/>
              </a:rPr>
              <a:t>  </a:t>
            </a:r>
            <a:endParaRPr lang="ru-RU" sz="4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omic Sans MS" pitchFamily="66" charset="0"/>
              </a:rPr>
              <a:t>УЖ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omic Sans MS" pitchFamily="66" charset="0"/>
              </a:rPr>
              <a:t>ЗАМУЖ                        </a:t>
            </a:r>
            <a:endParaRPr lang="ru-RU" sz="46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omic Sans MS" pitchFamily="66" charset="0"/>
              </a:rPr>
              <a:t>НЕВТЕРПЁЖ</a:t>
            </a:r>
            <a:r>
              <a:rPr lang="ru-RU" sz="4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</a:t>
            </a: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 rot="4267214">
            <a:off x="1298760" y="306851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913790" y="607538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399120" y="965751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018" name="Group 2"/>
          <p:cNvGrpSpPr>
            <a:grpSpLocks/>
          </p:cNvGrpSpPr>
          <p:nvPr/>
        </p:nvGrpSpPr>
        <p:grpSpPr bwMode="auto">
          <a:xfrm rot="11604603">
            <a:off x="248903" y="141889"/>
            <a:ext cx="1042668" cy="1037203"/>
            <a:chOff x="1700" y="7074"/>
            <a:chExt cx="4065" cy="4258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6019" name="AutoShape 3"/>
            <p:cNvSpPr>
              <a:spLocks noChangeArrowheads="1"/>
            </p:cNvSpPr>
            <p:nvPr/>
          </p:nvSpPr>
          <p:spPr bwMode="auto">
            <a:xfrm rot="4797588">
              <a:off x="3626" y="792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020" name="AutoShape 4"/>
            <p:cNvSpPr>
              <a:spLocks noChangeArrowheads="1"/>
            </p:cNvSpPr>
            <p:nvPr/>
          </p:nvSpPr>
          <p:spPr bwMode="auto">
            <a:xfrm rot="2562247">
              <a:off x="3324" y="728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021" name="AutoShape 5"/>
            <p:cNvSpPr>
              <a:spLocks noChangeArrowheads="1"/>
            </p:cNvSpPr>
            <p:nvPr/>
          </p:nvSpPr>
          <p:spPr bwMode="auto">
            <a:xfrm rot="-910258">
              <a:off x="2470" y="70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 rot="17448029">
              <a:off x="1778" y="76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 rot="11215500">
              <a:off x="2571" y="9115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024" name="AutoShape 8"/>
            <p:cNvSpPr>
              <a:spLocks noChangeArrowheads="1"/>
            </p:cNvSpPr>
            <p:nvPr/>
          </p:nvSpPr>
          <p:spPr bwMode="auto">
            <a:xfrm rot="8251350">
              <a:off x="3402" y="8938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025" name="Oval 9"/>
            <p:cNvSpPr>
              <a:spLocks noChangeArrowheads="1"/>
            </p:cNvSpPr>
            <p:nvPr/>
          </p:nvSpPr>
          <p:spPr bwMode="auto">
            <a:xfrm>
              <a:off x="3518" y="9016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04800"/>
            <a:ext cx="7620024" cy="69530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НЕ и НИ в НАРЕЧИЯХ</a:t>
            </a:r>
            <a:endParaRPr lang="ru-RU" sz="4000" b="1" dirty="0">
              <a:solidFill>
                <a:srgbClr val="7030A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4000528" cy="485778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8100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НЕ′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3000" b="1" dirty="0" smtClean="0">
              <a:solidFill>
                <a:srgbClr val="66FF33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3500" b="1" dirty="0" err="1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НЕꞌ</a:t>
            </a:r>
            <a:r>
              <a:rPr lang="ru-RU" sz="3500" b="1" dirty="0" err="1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КОГДА</a:t>
            </a:r>
            <a:endParaRPr lang="ru-RU" sz="35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5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3500" b="1" dirty="0" err="1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НЕꞌ</a:t>
            </a:r>
            <a:r>
              <a:rPr lang="ru-RU" sz="3500" b="1" dirty="0" err="1" smtClean="0">
                <a:solidFill>
                  <a:srgbClr val="0033CC"/>
                </a:solidFill>
                <a:latin typeface="Comic Sans MS" pitchFamily="66" charset="0"/>
                <a:cs typeface="Arial" pitchFamily="34" charset="0"/>
              </a:rPr>
              <a:t>КУДА</a:t>
            </a:r>
            <a:endParaRPr lang="ru-RU" sz="35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0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30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8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       </a:t>
            </a: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 rot="4267214">
            <a:off x="1298760" y="306851"/>
            <a:ext cx="351974" cy="42990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AutoShape 1"/>
          <p:cNvSpPr>
            <a:spLocks noChangeArrowheads="1"/>
          </p:cNvSpPr>
          <p:nvPr/>
        </p:nvSpPr>
        <p:spPr bwMode="auto">
          <a:xfrm rot="2385862">
            <a:off x="3538154" y="1055739"/>
            <a:ext cx="249195" cy="20807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 rot="2296619">
            <a:off x="1842351" y="782408"/>
            <a:ext cx="204245" cy="253079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AutoShape 1"/>
          <p:cNvSpPr>
            <a:spLocks noChangeArrowheads="1"/>
          </p:cNvSpPr>
          <p:nvPr/>
        </p:nvSpPr>
        <p:spPr bwMode="auto">
          <a:xfrm rot="1304702">
            <a:off x="4405966" y="1178105"/>
            <a:ext cx="237747" cy="250711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AutoShape 1"/>
          <p:cNvSpPr>
            <a:spLocks noChangeArrowheads="1"/>
          </p:cNvSpPr>
          <p:nvPr/>
        </p:nvSpPr>
        <p:spPr bwMode="auto">
          <a:xfrm rot="20389418">
            <a:off x="2541995" y="1031024"/>
            <a:ext cx="266474" cy="28919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Содержимое 6"/>
          <p:cNvSpPr txBox="1">
            <a:spLocks/>
          </p:cNvSpPr>
          <p:nvPr/>
        </p:nvSpPr>
        <p:spPr>
          <a:xfrm>
            <a:off x="4714876" y="1357298"/>
            <a:ext cx="4572032" cy="49292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</a:t>
            </a: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ru-RU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НИ′</a:t>
            </a:r>
          </a:p>
          <a:p>
            <a:pPr marL="274320" marR="0" lvl="0" indent="-27432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	</a:t>
            </a: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НИ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КОГДА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ꞌ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ru-RU" sz="3200" b="1" dirty="0" smtClean="0">
              <a:solidFill>
                <a:srgbClr val="0033CC"/>
              </a:solidFill>
              <a:latin typeface="Comic Sans MS" pitchFamily="66" charset="0"/>
              <a:cs typeface="Arial" pitchFamily="34" charset="0"/>
            </a:endParaRPr>
          </a:p>
          <a:p>
            <a:pPr marL="274320" marR="0" lvl="0" indent="-27432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НИ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КУДА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786710" y="1785926"/>
            <a:ext cx="428628" cy="214314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042" name="Group 2"/>
          <p:cNvGrpSpPr>
            <a:grpSpLocks/>
          </p:cNvGrpSpPr>
          <p:nvPr/>
        </p:nvGrpSpPr>
        <p:grpSpPr bwMode="auto">
          <a:xfrm rot="8129603">
            <a:off x="385446" y="172596"/>
            <a:ext cx="1061215" cy="1115623"/>
            <a:chOff x="1742" y="7074"/>
            <a:chExt cx="4023" cy="4258"/>
          </a:xfrm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87043" name="AutoShape 3"/>
            <p:cNvSpPr>
              <a:spLocks noChangeArrowheads="1"/>
            </p:cNvSpPr>
            <p:nvPr/>
          </p:nvSpPr>
          <p:spPr bwMode="auto">
            <a:xfrm rot="4797588">
              <a:off x="3626" y="792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44" name="AutoShape 4"/>
            <p:cNvSpPr>
              <a:spLocks noChangeArrowheads="1"/>
            </p:cNvSpPr>
            <p:nvPr/>
          </p:nvSpPr>
          <p:spPr bwMode="auto">
            <a:xfrm rot="2562247">
              <a:off x="3324" y="7287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45" name="AutoShape 5"/>
            <p:cNvSpPr>
              <a:spLocks noChangeArrowheads="1"/>
            </p:cNvSpPr>
            <p:nvPr/>
          </p:nvSpPr>
          <p:spPr bwMode="auto">
            <a:xfrm rot="-910258">
              <a:off x="2470" y="7074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46" name="AutoShape 6"/>
            <p:cNvSpPr>
              <a:spLocks noChangeArrowheads="1"/>
            </p:cNvSpPr>
            <p:nvPr/>
          </p:nvSpPr>
          <p:spPr bwMode="auto">
            <a:xfrm rot="13902402">
              <a:off x="1820" y="8669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1F49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47" name="AutoShape 7"/>
            <p:cNvSpPr>
              <a:spLocks noChangeArrowheads="1"/>
            </p:cNvSpPr>
            <p:nvPr/>
          </p:nvSpPr>
          <p:spPr bwMode="auto">
            <a:xfrm rot="11215500">
              <a:off x="2571" y="9115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48" name="AutoShape 8"/>
            <p:cNvSpPr>
              <a:spLocks noChangeArrowheads="1"/>
            </p:cNvSpPr>
            <p:nvPr/>
          </p:nvSpPr>
          <p:spPr bwMode="auto">
            <a:xfrm rot="8251350">
              <a:off x="3402" y="8938"/>
              <a:ext cx="2061" cy="2217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49" name="Oval 9"/>
            <p:cNvSpPr>
              <a:spLocks noChangeArrowheads="1"/>
            </p:cNvSpPr>
            <p:nvPr/>
          </p:nvSpPr>
          <p:spPr bwMode="auto">
            <a:xfrm>
              <a:off x="3518" y="9016"/>
              <a:ext cx="642" cy="410"/>
            </a:xfrm>
            <a:prstGeom prst="ellipse">
              <a:avLst/>
            </a:prstGeom>
            <a:solidFill>
              <a:srgbClr val="DDD8C2">
                <a:alpha val="9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0">
      <a:dk1>
        <a:sysClr val="windowText" lastClr="000000"/>
      </a:dk1>
      <a:lt1>
        <a:sysClr val="window" lastClr="FFFFFF"/>
      </a:lt1>
      <a:dk2>
        <a:srgbClr val="424456"/>
      </a:dk2>
      <a:lt2>
        <a:srgbClr val="CCCCCC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2036</TotalTime>
  <Words>203</Words>
  <Application>Microsoft Office PowerPoint</Application>
  <PresentationFormat>Экран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   Основные правила написания наречий </vt:lpstr>
      <vt:lpstr>СЕМЬ  ЦВЕТОВ  НАРЕЧИЙ</vt:lpstr>
      <vt:lpstr>НЕ с НАРЕЧИЯМИ</vt:lpstr>
      <vt:lpstr>Н и НН в НАРЕЧИЯХ</vt:lpstr>
      <vt:lpstr>А и О на КОНЦЕ НАРЕЧИЙ</vt:lpstr>
      <vt:lpstr>О и Е ПОСЛЕ ШИПЯЩИХ</vt:lpstr>
      <vt:lpstr>ДЕФИС В НАРЕЧИЯХ</vt:lpstr>
      <vt:lpstr>Ь ПОСЛЕ ШИПЯЩИХ</vt:lpstr>
      <vt:lpstr>НЕ и НИ в НАРЕЧИЯХ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12345</dc:creator>
  <cp:lastModifiedBy>revaz</cp:lastModifiedBy>
  <cp:revision>81</cp:revision>
  <dcterms:created xsi:type="dcterms:W3CDTF">1601-01-01T00:00:00Z</dcterms:created>
  <dcterms:modified xsi:type="dcterms:W3CDTF">2012-04-08T15:06:00Z</dcterms:modified>
</cp:coreProperties>
</file>