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60" r:id="rId6"/>
    <p:sldId id="261" r:id="rId7"/>
    <p:sldId id="263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accent2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accent2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accent2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accent2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accent2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accent2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accent2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accent2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accent2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0000"/>
    <a:srgbClr val="2D1C5E"/>
    <a:srgbClr val="432A8A"/>
    <a:srgbClr val="180145"/>
    <a:srgbClr val="1607D7"/>
    <a:srgbClr val="29C51D"/>
    <a:srgbClr val="B00000"/>
    <a:srgbClr val="F4FB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40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5080C7C6-EFE0-461A-9C63-32E0B2A63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8A31D192-A0D0-4342-AAED-83E48B263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7F18F-DB22-47C2-9846-122B4195C22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8674" name="Rectangle 2050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FFBCF-8D67-4C25-A882-97890E7F139C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0722" name="Rectangle 1026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FF097-FC6D-4488-8641-4C73A10A2C62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2770" name="Rectangle 1026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D779A0-82B7-43CE-B0C3-CB2FF3C2F9D4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7890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06488" y="666750"/>
            <a:ext cx="4645025" cy="3484563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373563"/>
            <a:ext cx="5048250" cy="4078287"/>
          </a:xfrm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1028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1029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" name="Group 1030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1031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1032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1033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Freeform 1034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Rectangle 1035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492" name="Rectangle 103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93" name="Rectangle 103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Правка образца подзаголовка</a:t>
            </a:r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</a:t>
            </a:r>
          </a:p>
        </p:txBody>
      </p:sp>
      <p:sp>
        <p:nvSpPr>
          <p:cNvPr id="1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9AE2B-B90D-48CE-8A5A-79BE7425C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A389B-4BBA-41BC-9CEF-25750E472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446BF-1B40-4762-894C-C08B5C33E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F60-59F6-489E-B7F1-DB854F7B6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37817-16DD-4A9A-9050-FD7CEE478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22A50-9F46-42F7-BBE0-07E8F2C1E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2C088-99AB-486F-B229-9766EAC07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91937-8784-4CD1-916D-038E1F414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C81AB-D433-4650-B054-00E616139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B1BBC-F636-435A-AE73-8454B2EAB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0977F-8B0C-46E0-9A8D-5E70A0F28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19460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19463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464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ru-RU"/>
              <a:t>22</a:t>
            </a: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C15D8DD-CE15-40C3-ABDD-1115278DE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9939" name="Rectangle 3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9940" name="Rectangle 4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9941" name="Rectangle 5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9942" name="Rectangle 6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13323" name="Group 9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39946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947" name="Oval 11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324" name="Group 12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39949" name="Rectangle 13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950" name="Oval 14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325" name="Group 15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39952" name="Rectangle 16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953" name="Oval 17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326" name="Group 18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39955" name="Rectangle 19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956" name="Oval 20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331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Многогранный мир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6400800" cy="5334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4FBAF"/>
                </a:solidFill>
              </a:rPr>
              <a:t>игра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Команды – участники игры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600200"/>
            <a:ext cx="4267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Тетраэдр</a:t>
            </a:r>
          </a:p>
          <a:p>
            <a:pPr eaLnBrk="1" hangingPunct="1">
              <a:defRPr/>
            </a:pPr>
            <a:r>
              <a:rPr lang="ru-RU" sz="48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Гексаэдр</a:t>
            </a:r>
          </a:p>
          <a:p>
            <a:pPr eaLnBrk="1" hangingPunct="1">
              <a:defRPr/>
            </a:pPr>
            <a:r>
              <a:rPr lang="ru-RU" sz="48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Октаэдр</a:t>
            </a:r>
          </a:p>
          <a:p>
            <a:pPr eaLnBrk="1" hangingPunct="1">
              <a:defRPr/>
            </a:pPr>
            <a:r>
              <a:rPr lang="ru-RU" sz="48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Додекаэдр</a:t>
            </a:r>
          </a:p>
          <a:p>
            <a:pPr eaLnBrk="1" hangingPunct="1">
              <a:defRPr/>
            </a:pPr>
            <a:r>
              <a:rPr lang="ru-RU" sz="48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Икосаэдр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086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Домашнее задание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905000"/>
            <a:ext cx="7772400" cy="31242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геометрические характеристики ;</a:t>
            </a:r>
          </a:p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дополнительная информация;</a:t>
            </a:r>
          </a:p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описание  некоторой модели.</a:t>
            </a:r>
          </a:p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086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Метки на поле</a:t>
            </a:r>
          </a:p>
        </p:txBody>
      </p:sp>
      <p:sp>
        <p:nvSpPr>
          <p:cNvPr id="33794" name="WordArt 26"/>
          <p:cNvSpPr>
            <a:spLocks noChangeArrowheads="1" noChangeShapeType="1" noTextEdit="1"/>
          </p:cNvSpPr>
          <p:nvPr/>
        </p:nvSpPr>
        <p:spPr bwMode="auto">
          <a:xfrm rot="5400000">
            <a:off x="2628900" y="4076700"/>
            <a:ext cx="838200" cy="1066800"/>
          </a:xfrm>
          <a:prstGeom prst="rect">
            <a:avLst/>
          </a:prstGeom>
        </p:spPr>
        <p:txBody>
          <a:bodyPr vert="wordArtVert" wrap="none" fromWordArt="1">
            <a:prstTxWarp prst="textFadeLeft">
              <a:avLst>
                <a:gd name="adj" fmla="val 33333"/>
              </a:avLst>
            </a:prstTxWarp>
            <a:scene3d>
              <a:camera prst="legacyPerspectiveFront">
                <a:rot lat="20639996" lon="20699996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 fontAlgn="auto"/>
            <a:r>
              <a:rPr lang="en-US" sz="4800" kern="10">
                <a:ln w="9525">
                  <a:round/>
                  <a:headEnd/>
                  <a:tailEnd/>
                </a:ln>
                <a:solidFill>
                  <a:srgbClr val="99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</a:t>
            </a:r>
            <a:endParaRPr lang="ru-RU" sz="4800" kern="10">
              <a:ln w="9525">
                <a:round/>
                <a:headEnd/>
                <a:tailEnd/>
              </a:ln>
              <a:solidFill>
                <a:srgbClr val="99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33795" name="Группа 15"/>
          <p:cNvGrpSpPr>
            <a:grpSpLocks/>
          </p:cNvGrpSpPr>
          <p:nvPr/>
        </p:nvGrpSpPr>
        <p:grpSpPr bwMode="auto">
          <a:xfrm>
            <a:off x="2438400" y="1752600"/>
            <a:ext cx="762000" cy="666750"/>
            <a:chOff x="2438400" y="1752600"/>
            <a:chExt cx="1219200" cy="1066800"/>
          </a:xfrm>
        </p:grpSpPr>
        <p:sp>
          <p:nvSpPr>
            <p:cNvPr id="47111" name="AutoShape 7"/>
            <p:cNvSpPr>
              <a:spLocks noChangeArrowheads="1"/>
            </p:cNvSpPr>
            <p:nvPr/>
          </p:nvSpPr>
          <p:spPr bwMode="auto">
            <a:xfrm rot="10800000">
              <a:off x="2745741" y="1991360"/>
              <a:ext cx="594360" cy="505461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115" name="AutoShape 11"/>
            <p:cNvSpPr>
              <a:spLocks noChangeArrowheads="1"/>
            </p:cNvSpPr>
            <p:nvPr/>
          </p:nvSpPr>
          <p:spPr bwMode="auto">
            <a:xfrm>
              <a:off x="2687320" y="1752600"/>
              <a:ext cx="723901" cy="23876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>
              <a:off x="3042920" y="2496821"/>
              <a:ext cx="5080" cy="3225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 flipV="1">
              <a:off x="2438400" y="2301240"/>
              <a:ext cx="317501" cy="787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>
              <a:off x="3340101" y="2308861"/>
              <a:ext cx="317499" cy="1168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>
              <a:off x="3411221" y="1752600"/>
              <a:ext cx="246379" cy="6731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H="1">
              <a:off x="3048000" y="2425701"/>
              <a:ext cx="609600" cy="3936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H="1" flipV="1">
              <a:off x="2438400" y="2385061"/>
              <a:ext cx="609600" cy="4343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V="1">
              <a:off x="2438400" y="1752600"/>
              <a:ext cx="248920" cy="6273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131" name="Text Box 27"/>
            <p:cNvSpPr txBox="1">
              <a:spLocks noChangeArrowheads="1"/>
            </p:cNvSpPr>
            <p:nvPr/>
          </p:nvSpPr>
          <p:spPr bwMode="auto">
            <a:xfrm>
              <a:off x="2819400" y="1905000"/>
              <a:ext cx="474981" cy="64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 dirty="0">
                  <a:solidFill>
                    <a:srgbClr val="B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endParaRPr lang="ru-RU" sz="2000" dirty="0">
                <a:solidFill>
                  <a:srgbClr val="B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7133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4114800" y="1524000"/>
            <a:ext cx="45720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Указание характеристики любого правильного многогранника, связанной с этим числом дает право сделать дополнительно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шага вперед</a:t>
            </a:r>
          </a:p>
        </p:txBody>
      </p:sp>
      <p:sp>
        <p:nvSpPr>
          <p:cNvPr id="47134" name="Rectangle 30"/>
          <p:cNvSpPr>
            <a:spLocks noChangeArrowheads="1"/>
          </p:cNvSpPr>
          <p:nvPr/>
        </p:nvSpPr>
        <p:spPr bwMode="auto">
          <a:xfrm>
            <a:off x="4191000" y="3886200"/>
            <a:ext cx="457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При попадании на этот знак фигура команды занимает место симметрично относительно предыдущего игрока.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Задание игрового додекаэдра переходит к следующей команде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086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Грани игрового додекаэдра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905000"/>
            <a:ext cx="6553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тетраэдр – количество примеров из жизни;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гексаэдр – +4 хода, если составлено стихотворение;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октаэдр – количество рукопожатий   (не более 8);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икосаэдр – +4 хода, если из 20 треугольников составлена загаданная гостем фигура.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Группа 124"/>
          <p:cNvGrpSpPr>
            <a:grpSpLocks/>
          </p:cNvGrpSpPr>
          <p:nvPr/>
        </p:nvGrpSpPr>
        <p:grpSpPr bwMode="auto">
          <a:xfrm>
            <a:off x="2057400" y="0"/>
            <a:ext cx="6324600" cy="6477000"/>
            <a:chOff x="2057400" y="0"/>
            <a:chExt cx="6324600" cy="6477000"/>
          </a:xfrm>
        </p:grpSpPr>
        <p:sp>
          <p:nvSpPr>
            <p:cNvPr id="8" name="Овал 7"/>
            <p:cNvSpPr/>
            <p:nvPr/>
          </p:nvSpPr>
          <p:spPr bwMode="auto">
            <a:xfrm>
              <a:off x="7848600" y="4495800"/>
              <a:ext cx="457200" cy="457200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Овал 8"/>
            <p:cNvSpPr/>
            <p:nvPr/>
          </p:nvSpPr>
          <p:spPr bwMode="auto">
            <a:xfrm>
              <a:off x="5562600" y="15240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0" name="Овал 9"/>
            <p:cNvSpPr/>
            <p:nvPr/>
          </p:nvSpPr>
          <p:spPr bwMode="auto">
            <a:xfrm>
              <a:off x="6019800" y="35052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1" name="Овал 10"/>
            <p:cNvSpPr/>
            <p:nvPr/>
          </p:nvSpPr>
          <p:spPr bwMode="auto">
            <a:xfrm>
              <a:off x="6858000" y="13716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6</a:t>
              </a:r>
              <a:endPara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2" name="Овал 11"/>
            <p:cNvSpPr/>
            <p:nvPr/>
          </p:nvSpPr>
          <p:spPr bwMode="auto">
            <a:xfrm>
              <a:off x="3657600" y="213360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3" name="Овал 12"/>
            <p:cNvSpPr/>
            <p:nvPr/>
          </p:nvSpPr>
          <p:spPr bwMode="auto">
            <a:xfrm>
              <a:off x="7543800" y="40386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4" name="Овал 13"/>
            <p:cNvSpPr/>
            <p:nvPr/>
          </p:nvSpPr>
          <p:spPr bwMode="auto">
            <a:xfrm>
              <a:off x="6553200" y="8382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6" name="Овал 15"/>
            <p:cNvSpPr/>
            <p:nvPr/>
          </p:nvSpPr>
          <p:spPr bwMode="auto">
            <a:xfrm>
              <a:off x="5867400" y="251460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7" name="Овал 16"/>
            <p:cNvSpPr/>
            <p:nvPr/>
          </p:nvSpPr>
          <p:spPr bwMode="auto">
            <a:xfrm>
              <a:off x="3124200" y="54864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8" name="Овал 17"/>
            <p:cNvSpPr/>
            <p:nvPr/>
          </p:nvSpPr>
          <p:spPr bwMode="auto">
            <a:xfrm>
              <a:off x="4800600" y="22098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9" name="Овал 18"/>
            <p:cNvSpPr/>
            <p:nvPr/>
          </p:nvSpPr>
          <p:spPr bwMode="auto">
            <a:xfrm>
              <a:off x="4800600" y="365760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21" name="Овал 20"/>
            <p:cNvSpPr/>
            <p:nvPr/>
          </p:nvSpPr>
          <p:spPr bwMode="auto">
            <a:xfrm>
              <a:off x="3200400" y="38862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23" name="Овал 22"/>
            <p:cNvSpPr/>
            <p:nvPr/>
          </p:nvSpPr>
          <p:spPr bwMode="auto">
            <a:xfrm>
              <a:off x="2743200" y="289560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25" name="Овал 24"/>
            <p:cNvSpPr/>
            <p:nvPr/>
          </p:nvSpPr>
          <p:spPr bwMode="auto">
            <a:xfrm>
              <a:off x="3733800" y="39624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27" name="Овал 26"/>
            <p:cNvSpPr/>
            <p:nvPr/>
          </p:nvSpPr>
          <p:spPr bwMode="auto">
            <a:xfrm>
              <a:off x="4267200" y="20574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28" name="Овал 27"/>
            <p:cNvSpPr/>
            <p:nvPr/>
          </p:nvSpPr>
          <p:spPr bwMode="auto">
            <a:xfrm>
              <a:off x="6553200" y="35052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30" name="Овал 29"/>
            <p:cNvSpPr/>
            <p:nvPr/>
          </p:nvSpPr>
          <p:spPr bwMode="auto">
            <a:xfrm>
              <a:off x="5410200" y="350520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32" name="Овал 31"/>
            <p:cNvSpPr/>
            <p:nvPr/>
          </p:nvSpPr>
          <p:spPr bwMode="auto">
            <a:xfrm>
              <a:off x="7086600" y="36576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36" name="Овал 35"/>
            <p:cNvSpPr/>
            <p:nvPr/>
          </p:nvSpPr>
          <p:spPr bwMode="auto">
            <a:xfrm>
              <a:off x="5867400" y="5943600"/>
              <a:ext cx="457200" cy="457200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Овал 37"/>
            <p:cNvSpPr/>
            <p:nvPr/>
          </p:nvSpPr>
          <p:spPr bwMode="auto">
            <a:xfrm>
              <a:off x="6934200" y="58674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0" name="Овал 39"/>
            <p:cNvSpPr/>
            <p:nvPr/>
          </p:nvSpPr>
          <p:spPr bwMode="auto">
            <a:xfrm>
              <a:off x="4267200" y="541020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1" name="Овал 40"/>
            <p:cNvSpPr/>
            <p:nvPr/>
          </p:nvSpPr>
          <p:spPr bwMode="auto">
            <a:xfrm>
              <a:off x="4800600" y="56388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2" name="Овал 41"/>
            <p:cNvSpPr/>
            <p:nvPr/>
          </p:nvSpPr>
          <p:spPr bwMode="auto">
            <a:xfrm>
              <a:off x="2590800" y="57150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3" name="Овал 42"/>
            <p:cNvSpPr/>
            <p:nvPr/>
          </p:nvSpPr>
          <p:spPr bwMode="auto">
            <a:xfrm>
              <a:off x="3048000" y="2362200"/>
              <a:ext cx="457200" cy="457200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Овал 43"/>
            <p:cNvSpPr/>
            <p:nvPr/>
          </p:nvSpPr>
          <p:spPr bwMode="auto">
            <a:xfrm>
              <a:off x="3657600" y="533400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5" name="Овал 44"/>
            <p:cNvSpPr/>
            <p:nvPr/>
          </p:nvSpPr>
          <p:spPr bwMode="auto">
            <a:xfrm>
              <a:off x="2819400" y="35052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6" name="Овал 45"/>
            <p:cNvSpPr/>
            <p:nvPr/>
          </p:nvSpPr>
          <p:spPr bwMode="auto">
            <a:xfrm>
              <a:off x="2057400" y="59436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7" name="Овал 46"/>
            <p:cNvSpPr/>
            <p:nvPr/>
          </p:nvSpPr>
          <p:spPr bwMode="auto">
            <a:xfrm>
              <a:off x="7848600" y="510540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8" name="Овал 47"/>
            <p:cNvSpPr/>
            <p:nvPr/>
          </p:nvSpPr>
          <p:spPr bwMode="auto">
            <a:xfrm>
              <a:off x="4267200" y="38100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9" name="Овал 48"/>
            <p:cNvSpPr/>
            <p:nvPr/>
          </p:nvSpPr>
          <p:spPr bwMode="auto">
            <a:xfrm>
              <a:off x="6400800" y="60198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51" name="Овал 50"/>
            <p:cNvSpPr/>
            <p:nvPr/>
          </p:nvSpPr>
          <p:spPr bwMode="auto">
            <a:xfrm>
              <a:off x="7467600" y="563880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52" name="Овал 51"/>
            <p:cNvSpPr/>
            <p:nvPr/>
          </p:nvSpPr>
          <p:spPr bwMode="auto">
            <a:xfrm>
              <a:off x="6096000" y="4572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53" name="Овал 52"/>
            <p:cNvSpPr/>
            <p:nvPr/>
          </p:nvSpPr>
          <p:spPr bwMode="auto">
            <a:xfrm>
              <a:off x="5334000" y="58674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54" name="Овал 53"/>
            <p:cNvSpPr/>
            <p:nvPr/>
          </p:nvSpPr>
          <p:spPr bwMode="auto">
            <a:xfrm>
              <a:off x="6400800" y="228600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55" name="Овал 54"/>
            <p:cNvSpPr/>
            <p:nvPr/>
          </p:nvSpPr>
          <p:spPr bwMode="auto">
            <a:xfrm>
              <a:off x="6781800" y="19050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56" name="Овал 55"/>
            <p:cNvSpPr/>
            <p:nvPr/>
          </p:nvSpPr>
          <p:spPr bwMode="auto">
            <a:xfrm>
              <a:off x="5334000" y="24384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57" name="Овал 56"/>
            <p:cNvSpPr/>
            <p:nvPr/>
          </p:nvSpPr>
          <p:spPr bwMode="auto">
            <a:xfrm>
              <a:off x="2133600" y="1524000"/>
              <a:ext cx="457200" cy="457200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Овал 57"/>
            <p:cNvSpPr/>
            <p:nvPr/>
          </p:nvSpPr>
          <p:spPr bwMode="auto">
            <a:xfrm>
              <a:off x="2514600" y="114300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59" name="Овал 58"/>
            <p:cNvSpPr/>
            <p:nvPr/>
          </p:nvSpPr>
          <p:spPr bwMode="auto">
            <a:xfrm>
              <a:off x="2971800" y="8382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0" name="Овал 59"/>
            <p:cNvSpPr/>
            <p:nvPr/>
          </p:nvSpPr>
          <p:spPr bwMode="auto">
            <a:xfrm>
              <a:off x="3886200" y="3048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1" name="Овал 60"/>
            <p:cNvSpPr/>
            <p:nvPr/>
          </p:nvSpPr>
          <p:spPr bwMode="auto">
            <a:xfrm>
              <a:off x="4953000" y="0"/>
              <a:ext cx="457200" cy="4572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2" name="Овал 61"/>
            <p:cNvSpPr/>
            <p:nvPr/>
          </p:nvSpPr>
          <p:spPr bwMode="auto">
            <a:xfrm>
              <a:off x="4419600" y="1524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3" name="Овал 62"/>
            <p:cNvSpPr/>
            <p:nvPr/>
          </p:nvSpPr>
          <p:spPr bwMode="auto">
            <a:xfrm>
              <a:off x="3429000" y="533400"/>
              <a:ext cx="457200" cy="4572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35968" name="WordArt 26"/>
            <p:cNvSpPr>
              <a:spLocks noChangeArrowheads="1" noChangeShapeType="1" noTextEdit="1"/>
            </p:cNvSpPr>
            <p:nvPr/>
          </p:nvSpPr>
          <p:spPr bwMode="auto">
            <a:xfrm rot="5400000">
              <a:off x="7772400" y="5029200"/>
              <a:ext cx="609600" cy="609600"/>
            </a:xfrm>
            <a:prstGeom prst="rect">
              <a:avLst/>
            </a:prstGeom>
          </p:spPr>
          <p:txBody>
            <a:bodyPr vert="wordArtVert" wrap="none" fromWordArt="1">
              <a:prstTxWarp prst="textFadeLeft">
                <a:avLst>
                  <a:gd name="adj" fmla="val 33333"/>
                </a:avLst>
              </a:prstTxWarp>
              <a:scene3d>
                <a:camera prst="legacyPerspectiveFront">
                  <a:rot lat="20639996" lon="20699996" rev="0"/>
                </a:camera>
                <a:lightRig rig="legacyNormal3" dir="l"/>
              </a:scene3d>
              <a:sp3d extrusionH="201600" prstMaterial="legacyPlastic">
                <a:extrusionClr>
                  <a:srgbClr val="FF9966"/>
                </a:extrusionClr>
              </a:sp3d>
            </a:bodyPr>
            <a:lstStyle/>
            <a:p>
              <a:pPr algn="ctr" fontAlgn="auto"/>
              <a:r>
                <a:rPr lang="en-US" sz="4800" kern="10">
                  <a:ln w="9525">
                    <a:round/>
                    <a:headEnd/>
                    <a:tailEnd/>
                  </a:ln>
                  <a:solidFill>
                    <a:srgbClr val="990000"/>
                  </a:solidFill>
                  <a:effectLst>
                    <a:outerShdw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</a:t>
              </a:r>
              <a:endParaRPr lang="ru-RU" sz="4800" kern="10">
                <a:ln w="9525">
                  <a:round/>
                  <a:headEnd/>
                  <a:tailEnd/>
                </a:ln>
                <a:solidFill>
                  <a:srgbClr val="99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35969" name="WordArt 26"/>
            <p:cNvSpPr>
              <a:spLocks noChangeArrowheads="1" noChangeShapeType="1" noTextEdit="1"/>
            </p:cNvSpPr>
            <p:nvPr/>
          </p:nvSpPr>
          <p:spPr bwMode="auto">
            <a:xfrm rot="5400000">
              <a:off x="3581400" y="2057400"/>
              <a:ext cx="609600" cy="609600"/>
            </a:xfrm>
            <a:prstGeom prst="rect">
              <a:avLst/>
            </a:prstGeom>
          </p:spPr>
          <p:txBody>
            <a:bodyPr vert="wordArtVert" wrap="none" fromWordArt="1">
              <a:prstTxWarp prst="textFadeLeft">
                <a:avLst>
                  <a:gd name="adj" fmla="val 33333"/>
                </a:avLst>
              </a:prstTxWarp>
              <a:scene3d>
                <a:camera prst="legacyPerspectiveFront">
                  <a:rot lat="20639996" lon="20699996" rev="0"/>
                </a:camera>
                <a:lightRig rig="legacyNormal3" dir="l"/>
              </a:scene3d>
              <a:sp3d extrusionH="201600" prstMaterial="legacyPlastic">
                <a:extrusionClr>
                  <a:srgbClr val="FF9966"/>
                </a:extrusionClr>
              </a:sp3d>
            </a:bodyPr>
            <a:lstStyle/>
            <a:p>
              <a:pPr algn="ctr" fontAlgn="auto"/>
              <a:r>
                <a:rPr lang="en-US" sz="4800" kern="10">
                  <a:ln w="9525">
                    <a:round/>
                    <a:headEnd/>
                    <a:tailEnd/>
                  </a:ln>
                  <a:solidFill>
                    <a:srgbClr val="990000"/>
                  </a:solidFill>
                  <a:effectLst>
                    <a:outerShdw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</a:t>
              </a:r>
              <a:endParaRPr lang="ru-RU" sz="4800" kern="10">
                <a:ln w="9525">
                  <a:round/>
                  <a:headEnd/>
                  <a:tailEnd/>
                </a:ln>
                <a:solidFill>
                  <a:srgbClr val="99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35970" name="WordArt 26"/>
            <p:cNvSpPr>
              <a:spLocks noChangeArrowheads="1" noChangeShapeType="1" noTextEdit="1"/>
            </p:cNvSpPr>
            <p:nvPr/>
          </p:nvSpPr>
          <p:spPr bwMode="auto">
            <a:xfrm rot="5400000">
              <a:off x="4876800" y="0"/>
              <a:ext cx="609600" cy="609600"/>
            </a:xfrm>
            <a:prstGeom prst="rect">
              <a:avLst/>
            </a:prstGeom>
          </p:spPr>
          <p:txBody>
            <a:bodyPr vert="wordArtVert" wrap="none" fromWordArt="1">
              <a:prstTxWarp prst="textFadeLeft">
                <a:avLst>
                  <a:gd name="adj" fmla="val 33333"/>
                </a:avLst>
              </a:prstTxWarp>
              <a:scene3d>
                <a:camera prst="legacyPerspectiveFront">
                  <a:rot lat="20639996" lon="20699996" rev="0"/>
                </a:camera>
                <a:lightRig rig="legacyNormal3" dir="l"/>
              </a:scene3d>
              <a:sp3d extrusionH="201600" prstMaterial="legacyPlastic">
                <a:extrusionClr>
                  <a:srgbClr val="FF9966"/>
                </a:extrusionClr>
              </a:sp3d>
            </a:bodyPr>
            <a:lstStyle/>
            <a:p>
              <a:pPr algn="ctr" fontAlgn="auto"/>
              <a:r>
                <a:rPr lang="en-US" sz="4800" kern="10">
                  <a:ln w="9525">
                    <a:round/>
                    <a:headEnd/>
                    <a:tailEnd/>
                  </a:ln>
                  <a:solidFill>
                    <a:srgbClr val="990000"/>
                  </a:solidFill>
                  <a:effectLst>
                    <a:outerShdw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</a:t>
              </a:r>
              <a:endParaRPr lang="ru-RU" sz="4800" kern="10">
                <a:ln w="9525">
                  <a:round/>
                  <a:headEnd/>
                  <a:tailEnd/>
                </a:ln>
                <a:solidFill>
                  <a:srgbClr val="99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35971" name="Группа 101"/>
            <p:cNvGrpSpPr>
              <a:grpSpLocks/>
            </p:cNvGrpSpPr>
            <p:nvPr/>
          </p:nvGrpSpPr>
          <p:grpSpPr bwMode="auto">
            <a:xfrm>
              <a:off x="6705600" y="1295400"/>
              <a:ext cx="783771" cy="685800"/>
              <a:chOff x="2438400" y="1752600"/>
              <a:chExt cx="1219200" cy="1066800"/>
            </a:xfrm>
          </p:grpSpPr>
          <p:sp>
            <p:nvSpPr>
              <p:cNvPr id="92" name="AutoShape 7"/>
              <p:cNvSpPr>
                <a:spLocks noChangeArrowheads="1"/>
              </p:cNvSpPr>
              <p:nvPr/>
            </p:nvSpPr>
            <p:spPr bwMode="auto">
              <a:xfrm rot="10800000">
                <a:off x="2746375" y="1990725"/>
                <a:ext cx="593725" cy="506413"/>
              </a:xfrm>
              <a:prstGeom prst="pentagon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3" name="AutoShape 11"/>
              <p:cNvSpPr>
                <a:spLocks noChangeArrowheads="1"/>
              </p:cNvSpPr>
              <p:nvPr/>
            </p:nvSpPr>
            <p:spPr bwMode="auto">
              <a:xfrm>
                <a:off x="2686050" y="1752600"/>
                <a:ext cx="723900" cy="23812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4" name="Line 13"/>
              <p:cNvSpPr>
                <a:spLocks noChangeShapeType="1"/>
              </p:cNvSpPr>
              <p:nvPr/>
            </p:nvSpPr>
            <p:spPr bwMode="auto">
              <a:xfrm>
                <a:off x="3043238" y="2497138"/>
                <a:ext cx="4762" cy="322262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5" name="Line 15"/>
              <p:cNvSpPr>
                <a:spLocks noChangeShapeType="1"/>
              </p:cNvSpPr>
              <p:nvPr/>
            </p:nvSpPr>
            <p:spPr bwMode="auto">
              <a:xfrm flipV="1">
                <a:off x="2438400" y="2300288"/>
                <a:ext cx="317500" cy="79375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6" name="Line 16"/>
              <p:cNvSpPr>
                <a:spLocks noChangeShapeType="1"/>
              </p:cNvSpPr>
              <p:nvPr/>
            </p:nvSpPr>
            <p:spPr bwMode="auto">
              <a:xfrm>
                <a:off x="3340100" y="2309813"/>
                <a:ext cx="317500" cy="115887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7" name="Line 18"/>
              <p:cNvSpPr>
                <a:spLocks noChangeShapeType="1"/>
              </p:cNvSpPr>
              <p:nvPr/>
            </p:nvSpPr>
            <p:spPr bwMode="auto">
              <a:xfrm>
                <a:off x="3409950" y="1752600"/>
                <a:ext cx="247650" cy="673100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8" name="Line 19"/>
              <p:cNvSpPr>
                <a:spLocks noChangeShapeType="1"/>
              </p:cNvSpPr>
              <p:nvPr/>
            </p:nvSpPr>
            <p:spPr bwMode="auto">
              <a:xfrm flipH="1">
                <a:off x="3048000" y="2425700"/>
                <a:ext cx="609600" cy="393700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9" name="Line 20"/>
              <p:cNvSpPr>
                <a:spLocks noChangeShapeType="1"/>
              </p:cNvSpPr>
              <p:nvPr/>
            </p:nvSpPr>
            <p:spPr bwMode="auto">
              <a:xfrm flipH="1" flipV="1">
                <a:off x="2438400" y="2386013"/>
                <a:ext cx="609600" cy="433387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0" name="Line 21"/>
              <p:cNvSpPr>
                <a:spLocks noChangeShapeType="1"/>
              </p:cNvSpPr>
              <p:nvPr/>
            </p:nvSpPr>
            <p:spPr bwMode="auto">
              <a:xfrm flipV="1">
                <a:off x="2438400" y="1752600"/>
                <a:ext cx="247650" cy="627063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5972" name="Группа 102"/>
            <p:cNvGrpSpPr>
              <a:grpSpLocks/>
            </p:cNvGrpSpPr>
            <p:nvPr/>
          </p:nvGrpSpPr>
          <p:grpSpPr bwMode="auto">
            <a:xfrm>
              <a:off x="4648200" y="3581400"/>
              <a:ext cx="783771" cy="685800"/>
              <a:chOff x="2438400" y="1752600"/>
              <a:chExt cx="1219200" cy="1066800"/>
            </a:xfrm>
          </p:grpSpPr>
          <p:sp>
            <p:nvSpPr>
              <p:cNvPr id="104" name="AutoShape 7"/>
              <p:cNvSpPr>
                <a:spLocks noChangeArrowheads="1"/>
              </p:cNvSpPr>
              <p:nvPr/>
            </p:nvSpPr>
            <p:spPr bwMode="auto">
              <a:xfrm rot="10800000">
                <a:off x="2746375" y="1990725"/>
                <a:ext cx="593725" cy="506413"/>
              </a:xfrm>
              <a:prstGeom prst="pentagon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" name="AutoShape 11"/>
              <p:cNvSpPr>
                <a:spLocks noChangeArrowheads="1"/>
              </p:cNvSpPr>
              <p:nvPr/>
            </p:nvSpPr>
            <p:spPr bwMode="auto">
              <a:xfrm>
                <a:off x="2686050" y="1752600"/>
                <a:ext cx="723900" cy="23812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6" name="Line 13"/>
              <p:cNvSpPr>
                <a:spLocks noChangeShapeType="1"/>
              </p:cNvSpPr>
              <p:nvPr/>
            </p:nvSpPr>
            <p:spPr bwMode="auto">
              <a:xfrm>
                <a:off x="3043238" y="2497138"/>
                <a:ext cx="4762" cy="322262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7" name="Line 15"/>
              <p:cNvSpPr>
                <a:spLocks noChangeShapeType="1"/>
              </p:cNvSpPr>
              <p:nvPr/>
            </p:nvSpPr>
            <p:spPr bwMode="auto">
              <a:xfrm flipV="1">
                <a:off x="2438400" y="2300288"/>
                <a:ext cx="317500" cy="79375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8" name="Line 16"/>
              <p:cNvSpPr>
                <a:spLocks noChangeShapeType="1"/>
              </p:cNvSpPr>
              <p:nvPr/>
            </p:nvSpPr>
            <p:spPr bwMode="auto">
              <a:xfrm>
                <a:off x="3340100" y="2309813"/>
                <a:ext cx="317500" cy="115887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9" name="Line 18"/>
              <p:cNvSpPr>
                <a:spLocks noChangeShapeType="1"/>
              </p:cNvSpPr>
              <p:nvPr/>
            </p:nvSpPr>
            <p:spPr bwMode="auto">
              <a:xfrm>
                <a:off x="3409950" y="1752600"/>
                <a:ext cx="247650" cy="673100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0" name="Line 19"/>
              <p:cNvSpPr>
                <a:spLocks noChangeShapeType="1"/>
              </p:cNvSpPr>
              <p:nvPr/>
            </p:nvSpPr>
            <p:spPr bwMode="auto">
              <a:xfrm flipH="1">
                <a:off x="3048000" y="2425700"/>
                <a:ext cx="609600" cy="393700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1" name="Line 20"/>
              <p:cNvSpPr>
                <a:spLocks noChangeShapeType="1"/>
              </p:cNvSpPr>
              <p:nvPr/>
            </p:nvSpPr>
            <p:spPr bwMode="auto">
              <a:xfrm flipH="1" flipV="1">
                <a:off x="2438400" y="2386013"/>
                <a:ext cx="609600" cy="433387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" name="Line 21"/>
              <p:cNvSpPr>
                <a:spLocks noChangeShapeType="1"/>
              </p:cNvSpPr>
              <p:nvPr/>
            </p:nvSpPr>
            <p:spPr bwMode="auto">
              <a:xfrm flipV="1">
                <a:off x="2438400" y="1752600"/>
                <a:ext cx="247650" cy="627063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" name="Text Box 27"/>
              <p:cNvSpPr txBox="1">
                <a:spLocks noChangeArrowheads="1"/>
              </p:cNvSpPr>
              <p:nvPr/>
            </p:nvSpPr>
            <p:spPr bwMode="auto">
              <a:xfrm>
                <a:off x="2819399" y="1904999"/>
                <a:ext cx="461807" cy="622393"/>
              </a:xfrm>
              <a:prstGeom prst="rect">
                <a:avLst/>
              </a:prstGeom>
              <a:noFill/>
              <a:ln w="9525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solidFill>
                      <a:srgbClr val="B0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8</a:t>
                </a:r>
                <a:endParaRPr lang="ru-RU" sz="2000" dirty="0">
                  <a:solidFill>
                    <a:srgbClr val="B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35973" name="Группа 113"/>
            <p:cNvGrpSpPr>
              <a:grpSpLocks/>
            </p:cNvGrpSpPr>
            <p:nvPr/>
          </p:nvGrpSpPr>
          <p:grpSpPr bwMode="auto">
            <a:xfrm>
              <a:off x="5181600" y="5791200"/>
              <a:ext cx="783771" cy="685800"/>
              <a:chOff x="2438400" y="1752600"/>
              <a:chExt cx="1219200" cy="1066800"/>
            </a:xfrm>
          </p:grpSpPr>
          <p:sp>
            <p:nvSpPr>
              <p:cNvPr id="115" name="AutoShape 7"/>
              <p:cNvSpPr>
                <a:spLocks noChangeArrowheads="1"/>
              </p:cNvSpPr>
              <p:nvPr/>
            </p:nvSpPr>
            <p:spPr bwMode="auto">
              <a:xfrm rot="10800000">
                <a:off x="2746375" y="1990725"/>
                <a:ext cx="593725" cy="506413"/>
              </a:xfrm>
              <a:prstGeom prst="pentagon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6" name="AutoShape 11"/>
              <p:cNvSpPr>
                <a:spLocks noChangeArrowheads="1"/>
              </p:cNvSpPr>
              <p:nvPr/>
            </p:nvSpPr>
            <p:spPr bwMode="auto">
              <a:xfrm>
                <a:off x="2686050" y="1752600"/>
                <a:ext cx="723900" cy="23812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7" name="Line 13"/>
              <p:cNvSpPr>
                <a:spLocks noChangeShapeType="1"/>
              </p:cNvSpPr>
              <p:nvPr/>
            </p:nvSpPr>
            <p:spPr bwMode="auto">
              <a:xfrm>
                <a:off x="3043238" y="2497138"/>
                <a:ext cx="4762" cy="322262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8" name="Line 15"/>
              <p:cNvSpPr>
                <a:spLocks noChangeShapeType="1"/>
              </p:cNvSpPr>
              <p:nvPr/>
            </p:nvSpPr>
            <p:spPr bwMode="auto">
              <a:xfrm flipV="1">
                <a:off x="2438400" y="2300288"/>
                <a:ext cx="317500" cy="79375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9" name="Line 16"/>
              <p:cNvSpPr>
                <a:spLocks noChangeShapeType="1"/>
              </p:cNvSpPr>
              <p:nvPr/>
            </p:nvSpPr>
            <p:spPr bwMode="auto">
              <a:xfrm>
                <a:off x="3340100" y="2309813"/>
                <a:ext cx="317500" cy="115887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0" name="Line 18"/>
              <p:cNvSpPr>
                <a:spLocks noChangeShapeType="1"/>
              </p:cNvSpPr>
              <p:nvPr/>
            </p:nvSpPr>
            <p:spPr bwMode="auto">
              <a:xfrm>
                <a:off x="3409950" y="1752600"/>
                <a:ext cx="247650" cy="673100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1" name="Line 19"/>
              <p:cNvSpPr>
                <a:spLocks noChangeShapeType="1"/>
              </p:cNvSpPr>
              <p:nvPr/>
            </p:nvSpPr>
            <p:spPr bwMode="auto">
              <a:xfrm flipH="1">
                <a:off x="3048000" y="2425700"/>
                <a:ext cx="609600" cy="393700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2" name="Line 20"/>
              <p:cNvSpPr>
                <a:spLocks noChangeShapeType="1"/>
              </p:cNvSpPr>
              <p:nvPr/>
            </p:nvSpPr>
            <p:spPr bwMode="auto">
              <a:xfrm flipH="1" flipV="1">
                <a:off x="2438400" y="2386013"/>
                <a:ext cx="609600" cy="433387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" name="Line 21"/>
              <p:cNvSpPr>
                <a:spLocks noChangeShapeType="1"/>
              </p:cNvSpPr>
              <p:nvPr/>
            </p:nvSpPr>
            <p:spPr bwMode="auto">
              <a:xfrm flipV="1">
                <a:off x="2438400" y="1752600"/>
                <a:ext cx="247650" cy="627063"/>
              </a:xfrm>
              <a:prstGeom prst="line">
                <a:avLst/>
              </a:prstGeom>
              <a:noFill/>
              <a:ln w="38100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4" name="Text Box 27"/>
              <p:cNvSpPr txBox="1">
                <a:spLocks noChangeArrowheads="1"/>
              </p:cNvSpPr>
              <p:nvPr/>
            </p:nvSpPr>
            <p:spPr bwMode="auto">
              <a:xfrm>
                <a:off x="2819399" y="1904999"/>
                <a:ext cx="636356" cy="622393"/>
              </a:xfrm>
              <a:prstGeom prst="rect">
                <a:avLst/>
              </a:prstGeom>
              <a:noFill/>
              <a:ln w="9525">
                <a:gradFill>
                  <a:gsLst>
                    <a:gs pos="0">
                      <a:srgbClr val="2D1C5E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solidFill>
                      <a:srgbClr val="B0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12</a:t>
                </a:r>
                <a:endParaRPr lang="ru-RU" sz="2000" dirty="0">
                  <a:solidFill>
                    <a:srgbClr val="B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pic>
        <p:nvPicPr>
          <p:cNvPr id="64" name="Рисунок 63" descr="додекаэд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828800"/>
            <a:ext cx="381000" cy="381000"/>
          </a:xfrm>
          <a:prstGeom prst="ellipse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5" name="Рисунок 64" descr="икосаэд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743200"/>
            <a:ext cx="381000" cy="381000"/>
          </a:xfrm>
          <a:prstGeom prst="hexagon">
            <a:avLst/>
          </a:prstGeom>
          <a:ln w="228600" cap="sq" cmpd="thickThin">
            <a:solidFill>
              <a:srgbClr val="B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6" name="Рисунок 65" descr="ку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4800600"/>
            <a:ext cx="316705" cy="304799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7" name="Рисунок 66" descr="октаэдр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3733800"/>
            <a:ext cx="381000" cy="381000"/>
          </a:xfrm>
          <a:prstGeom prst="diamond">
            <a:avLst/>
          </a:prstGeom>
          <a:ln w="228600" cap="sq" cmpd="thickThin">
            <a:solidFill>
              <a:srgbClr val="29C51D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8" name="Рисунок 67" descr="тетраэдр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0" y="5715000"/>
            <a:ext cx="381000" cy="383953"/>
          </a:xfrm>
          <a:prstGeom prst="rect">
            <a:avLst/>
          </a:prstGeom>
          <a:ln w="228600" cap="sq" cmpd="thickThin">
            <a:solidFill>
              <a:srgbClr val="180145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762000"/>
            <a:ext cx="3962400" cy="1524000"/>
          </a:xfrm>
        </p:spPr>
        <p:txBody>
          <a:bodyPr/>
          <a:lstStyle/>
          <a:p>
            <a:pPr eaLnBrk="1" hangingPunct="1"/>
            <a:r>
              <a:rPr lang="ru-RU" smtClean="0"/>
              <a:t>Победа</a:t>
            </a:r>
            <a:br>
              <a:rPr lang="ru-RU" smtClean="0"/>
            </a:br>
            <a:r>
              <a:rPr lang="ru-RU" sz="2800" smtClean="0"/>
              <a:t>в игре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33600" y="3124200"/>
            <a:ext cx="5181600" cy="144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400" i="1" smtClean="0"/>
              <a:t>присуждается команде</a:t>
            </a:r>
          </a:p>
          <a:p>
            <a:pPr marL="0" indent="0" eaLnBrk="1" hangingPunct="1">
              <a:buFontTx/>
              <a:buNone/>
            </a:pPr>
            <a:endParaRPr lang="ru-RU" sz="1800" i="1" u="sng" smtClean="0"/>
          </a:p>
          <a:p>
            <a:pPr marL="0" indent="0" eaLnBrk="1" hangingPunct="1">
              <a:buFontTx/>
              <a:buNone/>
            </a:pPr>
            <a:r>
              <a:rPr lang="ru-RU" sz="4000" i="1" u="sng" smtClean="0"/>
              <a:t>аэдр</a:t>
            </a:r>
            <a:endParaRPr lang="ru-RU" sz="4000" i="1" smtClean="0"/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1058863" y="3963988"/>
            <a:ext cx="1955800" cy="2298700"/>
            <a:chOff x="667" y="2497"/>
            <a:chExt cx="1232" cy="1448"/>
          </a:xfrm>
        </p:grpSpPr>
        <p:sp>
          <p:nvSpPr>
            <p:cNvPr id="40965" name="Freeform 5"/>
            <p:cNvSpPr>
              <a:spLocks/>
            </p:cNvSpPr>
            <p:nvPr/>
          </p:nvSpPr>
          <p:spPr bwMode="auto">
            <a:xfrm>
              <a:off x="707" y="3170"/>
              <a:ext cx="545" cy="761"/>
            </a:xfrm>
            <a:custGeom>
              <a:avLst/>
              <a:gdLst/>
              <a:ahLst/>
              <a:cxnLst>
                <a:cxn ang="0">
                  <a:pos x="389" y="0"/>
                </a:cxn>
                <a:cxn ang="0">
                  <a:pos x="258" y="158"/>
                </a:cxn>
                <a:cxn ang="0">
                  <a:pos x="167" y="300"/>
                </a:cxn>
                <a:cxn ang="0">
                  <a:pos x="92" y="399"/>
                </a:cxn>
                <a:cxn ang="0">
                  <a:pos x="0" y="544"/>
                </a:cxn>
                <a:cxn ang="0">
                  <a:pos x="253" y="559"/>
                </a:cxn>
                <a:cxn ang="0">
                  <a:pos x="360" y="760"/>
                </a:cxn>
                <a:cxn ang="0">
                  <a:pos x="422" y="652"/>
                </a:cxn>
                <a:cxn ang="0">
                  <a:pos x="486" y="484"/>
                </a:cxn>
                <a:cxn ang="0">
                  <a:pos x="526" y="292"/>
                </a:cxn>
                <a:cxn ang="0">
                  <a:pos x="542" y="140"/>
                </a:cxn>
                <a:cxn ang="0">
                  <a:pos x="544" y="31"/>
                </a:cxn>
                <a:cxn ang="0">
                  <a:pos x="389" y="0"/>
                </a:cxn>
              </a:cxnLst>
              <a:rect l="0" t="0" r="r" b="b"/>
              <a:pathLst>
                <a:path w="545" h="761">
                  <a:moveTo>
                    <a:pt x="389" y="0"/>
                  </a:moveTo>
                  <a:lnTo>
                    <a:pt x="258" y="158"/>
                  </a:lnTo>
                  <a:lnTo>
                    <a:pt x="167" y="300"/>
                  </a:lnTo>
                  <a:lnTo>
                    <a:pt x="92" y="399"/>
                  </a:lnTo>
                  <a:lnTo>
                    <a:pt x="0" y="544"/>
                  </a:lnTo>
                  <a:lnTo>
                    <a:pt x="253" y="559"/>
                  </a:lnTo>
                  <a:lnTo>
                    <a:pt x="360" y="760"/>
                  </a:lnTo>
                  <a:lnTo>
                    <a:pt x="422" y="652"/>
                  </a:lnTo>
                  <a:lnTo>
                    <a:pt x="486" y="484"/>
                  </a:lnTo>
                  <a:lnTo>
                    <a:pt x="526" y="292"/>
                  </a:lnTo>
                  <a:lnTo>
                    <a:pt x="542" y="140"/>
                  </a:lnTo>
                  <a:lnTo>
                    <a:pt x="544" y="31"/>
                  </a:lnTo>
                  <a:lnTo>
                    <a:pt x="389" y="0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auto">
            <a:xfrm>
              <a:off x="1190" y="2963"/>
              <a:ext cx="709" cy="982"/>
            </a:xfrm>
            <a:custGeom>
              <a:avLst/>
              <a:gdLst/>
              <a:ahLst/>
              <a:cxnLst>
                <a:cxn ang="0">
                  <a:pos x="147" y="139"/>
                </a:cxn>
                <a:cxn ang="0">
                  <a:pos x="323" y="331"/>
                </a:cxn>
                <a:cxn ang="0">
                  <a:pos x="427" y="467"/>
                </a:cxn>
                <a:cxn ang="0">
                  <a:pos x="507" y="571"/>
                </a:cxn>
                <a:cxn ang="0">
                  <a:pos x="603" y="666"/>
                </a:cxn>
                <a:cxn ang="0">
                  <a:pos x="708" y="786"/>
                </a:cxn>
                <a:cxn ang="0">
                  <a:pos x="369" y="711"/>
                </a:cxn>
                <a:cxn ang="0">
                  <a:pos x="261" y="903"/>
                </a:cxn>
                <a:cxn ang="0">
                  <a:pos x="228" y="981"/>
                </a:cxn>
                <a:cxn ang="0">
                  <a:pos x="159" y="810"/>
                </a:cxn>
                <a:cxn ang="0">
                  <a:pos x="96" y="663"/>
                </a:cxn>
                <a:cxn ang="0">
                  <a:pos x="54" y="522"/>
                </a:cxn>
                <a:cxn ang="0">
                  <a:pos x="18" y="366"/>
                </a:cxn>
                <a:cxn ang="0">
                  <a:pos x="0" y="210"/>
                </a:cxn>
                <a:cxn ang="0">
                  <a:pos x="6" y="63"/>
                </a:cxn>
                <a:cxn ang="0">
                  <a:pos x="15" y="0"/>
                </a:cxn>
                <a:cxn ang="0">
                  <a:pos x="147" y="139"/>
                </a:cxn>
              </a:cxnLst>
              <a:rect l="0" t="0" r="r" b="b"/>
              <a:pathLst>
                <a:path w="709" h="982">
                  <a:moveTo>
                    <a:pt x="147" y="139"/>
                  </a:moveTo>
                  <a:lnTo>
                    <a:pt x="323" y="331"/>
                  </a:lnTo>
                  <a:lnTo>
                    <a:pt x="427" y="467"/>
                  </a:lnTo>
                  <a:lnTo>
                    <a:pt x="507" y="571"/>
                  </a:lnTo>
                  <a:lnTo>
                    <a:pt x="603" y="666"/>
                  </a:lnTo>
                  <a:lnTo>
                    <a:pt x="708" y="786"/>
                  </a:lnTo>
                  <a:lnTo>
                    <a:pt x="369" y="711"/>
                  </a:lnTo>
                  <a:lnTo>
                    <a:pt x="261" y="903"/>
                  </a:lnTo>
                  <a:lnTo>
                    <a:pt x="228" y="981"/>
                  </a:lnTo>
                  <a:lnTo>
                    <a:pt x="159" y="810"/>
                  </a:lnTo>
                  <a:lnTo>
                    <a:pt x="96" y="663"/>
                  </a:lnTo>
                  <a:lnTo>
                    <a:pt x="54" y="522"/>
                  </a:lnTo>
                  <a:lnTo>
                    <a:pt x="18" y="366"/>
                  </a:lnTo>
                  <a:lnTo>
                    <a:pt x="0" y="210"/>
                  </a:lnTo>
                  <a:lnTo>
                    <a:pt x="6" y="63"/>
                  </a:lnTo>
                  <a:lnTo>
                    <a:pt x="15" y="0"/>
                  </a:lnTo>
                  <a:lnTo>
                    <a:pt x="147" y="139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auto">
            <a:xfrm>
              <a:off x="1126" y="2931"/>
              <a:ext cx="709" cy="982"/>
            </a:xfrm>
            <a:custGeom>
              <a:avLst/>
              <a:gdLst/>
              <a:ahLst/>
              <a:cxnLst>
                <a:cxn ang="0">
                  <a:pos x="252" y="54"/>
                </a:cxn>
                <a:cxn ang="0">
                  <a:pos x="366" y="312"/>
                </a:cxn>
                <a:cxn ang="0">
                  <a:pos x="450" y="459"/>
                </a:cxn>
                <a:cxn ang="0">
                  <a:pos x="519" y="561"/>
                </a:cxn>
                <a:cxn ang="0">
                  <a:pos x="603" y="666"/>
                </a:cxn>
                <a:cxn ang="0">
                  <a:pos x="708" y="786"/>
                </a:cxn>
                <a:cxn ang="0">
                  <a:pos x="369" y="711"/>
                </a:cxn>
                <a:cxn ang="0">
                  <a:pos x="261" y="903"/>
                </a:cxn>
                <a:cxn ang="0">
                  <a:pos x="228" y="981"/>
                </a:cxn>
                <a:cxn ang="0">
                  <a:pos x="159" y="810"/>
                </a:cxn>
                <a:cxn ang="0">
                  <a:pos x="96" y="663"/>
                </a:cxn>
                <a:cxn ang="0">
                  <a:pos x="54" y="522"/>
                </a:cxn>
                <a:cxn ang="0">
                  <a:pos x="18" y="366"/>
                </a:cxn>
                <a:cxn ang="0">
                  <a:pos x="0" y="210"/>
                </a:cxn>
                <a:cxn ang="0">
                  <a:pos x="6" y="63"/>
                </a:cxn>
                <a:cxn ang="0">
                  <a:pos x="15" y="0"/>
                </a:cxn>
                <a:cxn ang="0">
                  <a:pos x="252" y="54"/>
                </a:cxn>
              </a:cxnLst>
              <a:rect l="0" t="0" r="r" b="b"/>
              <a:pathLst>
                <a:path w="709" h="982">
                  <a:moveTo>
                    <a:pt x="252" y="54"/>
                  </a:moveTo>
                  <a:lnTo>
                    <a:pt x="366" y="312"/>
                  </a:lnTo>
                  <a:lnTo>
                    <a:pt x="450" y="459"/>
                  </a:lnTo>
                  <a:lnTo>
                    <a:pt x="519" y="561"/>
                  </a:lnTo>
                  <a:lnTo>
                    <a:pt x="603" y="666"/>
                  </a:lnTo>
                  <a:lnTo>
                    <a:pt x="708" y="786"/>
                  </a:lnTo>
                  <a:lnTo>
                    <a:pt x="369" y="711"/>
                  </a:lnTo>
                  <a:lnTo>
                    <a:pt x="261" y="903"/>
                  </a:lnTo>
                  <a:lnTo>
                    <a:pt x="228" y="981"/>
                  </a:lnTo>
                  <a:lnTo>
                    <a:pt x="159" y="810"/>
                  </a:lnTo>
                  <a:lnTo>
                    <a:pt x="96" y="663"/>
                  </a:lnTo>
                  <a:lnTo>
                    <a:pt x="54" y="522"/>
                  </a:lnTo>
                  <a:lnTo>
                    <a:pt x="18" y="366"/>
                  </a:lnTo>
                  <a:lnTo>
                    <a:pt x="0" y="210"/>
                  </a:lnTo>
                  <a:lnTo>
                    <a:pt x="6" y="63"/>
                  </a:lnTo>
                  <a:lnTo>
                    <a:pt x="15" y="0"/>
                  </a:lnTo>
                  <a:lnTo>
                    <a:pt x="252" y="54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auto">
            <a:xfrm>
              <a:off x="667" y="3122"/>
              <a:ext cx="629" cy="761"/>
            </a:xfrm>
            <a:custGeom>
              <a:avLst/>
              <a:gdLst/>
              <a:ahLst/>
              <a:cxnLst>
                <a:cxn ang="0">
                  <a:pos x="389" y="0"/>
                </a:cxn>
                <a:cxn ang="0">
                  <a:pos x="258" y="158"/>
                </a:cxn>
                <a:cxn ang="0">
                  <a:pos x="167" y="300"/>
                </a:cxn>
                <a:cxn ang="0">
                  <a:pos x="92" y="399"/>
                </a:cxn>
                <a:cxn ang="0">
                  <a:pos x="0" y="544"/>
                </a:cxn>
                <a:cxn ang="0">
                  <a:pos x="253" y="559"/>
                </a:cxn>
                <a:cxn ang="0">
                  <a:pos x="360" y="760"/>
                </a:cxn>
                <a:cxn ang="0">
                  <a:pos x="439" y="665"/>
                </a:cxn>
                <a:cxn ang="0">
                  <a:pos x="509" y="522"/>
                </a:cxn>
                <a:cxn ang="0">
                  <a:pos x="559" y="384"/>
                </a:cxn>
                <a:cxn ang="0">
                  <a:pos x="603" y="230"/>
                </a:cxn>
                <a:cxn ang="0">
                  <a:pos x="628" y="75"/>
                </a:cxn>
                <a:cxn ang="0">
                  <a:pos x="627" y="48"/>
                </a:cxn>
                <a:cxn ang="0">
                  <a:pos x="544" y="31"/>
                </a:cxn>
                <a:cxn ang="0">
                  <a:pos x="389" y="0"/>
                </a:cxn>
              </a:cxnLst>
              <a:rect l="0" t="0" r="r" b="b"/>
              <a:pathLst>
                <a:path w="629" h="761">
                  <a:moveTo>
                    <a:pt x="389" y="0"/>
                  </a:moveTo>
                  <a:lnTo>
                    <a:pt x="258" y="158"/>
                  </a:lnTo>
                  <a:lnTo>
                    <a:pt x="167" y="300"/>
                  </a:lnTo>
                  <a:lnTo>
                    <a:pt x="92" y="399"/>
                  </a:lnTo>
                  <a:lnTo>
                    <a:pt x="0" y="544"/>
                  </a:lnTo>
                  <a:lnTo>
                    <a:pt x="253" y="559"/>
                  </a:lnTo>
                  <a:lnTo>
                    <a:pt x="360" y="760"/>
                  </a:lnTo>
                  <a:lnTo>
                    <a:pt x="439" y="665"/>
                  </a:lnTo>
                  <a:lnTo>
                    <a:pt x="509" y="522"/>
                  </a:lnTo>
                  <a:lnTo>
                    <a:pt x="559" y="384"/>
                  </a:lnTo>
                  <a:lnTo>
                    <a:pt x="603" y="230"/>
                  </a:lnTo>
                  <a:lnTo>
                    <a:pt x="628" y="75"/>
                  </a:lnTo>
                  <a:lnTo>
                    <a:pt x="627" y="48"/>
                  </a:lnTo>
                  <a:lnTo>
                    <a:pt x="544" y="31"/>
                  </a:lnTo>
                  <a:lnTo>
                    <a:pt x="389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6876" name="Group 9"/>
            <p:cNvGrpSpPr>
              <a:grpSpLocks/>
            </p:cNvGrpSpPr>
            <p:nvPr/>
          </p:nvGrpSpPr>
          <p:grpSpPr bwMode="auto">
            <a:xfrm>
              <a:off x="692" y="2497"/>
              <a:ext cx="1024" cy="1062"/>
              <a:chOff x="692" y="2497"/>
              <a:chExt cx="1024" cy="1062"/>
            </a:xfrm>
          </p:grpSpPr>
          <p:sp>
            <p:nvSpPr>
              <p:cNvPr id="40970" name="AutoShape 10"/>
              <p:cNvSpPr>
                <a:spLocks noChangeArrowheads="1"/>
              </p:cNvSpPr>
              <p:nvPr/>
            </p:nvSpPr>
            <p:spPr bwMode="auto">
              <a:xfrm>
                <a:off x="692" y="2497"/>
                <a:ext cx="1019" cy="1062"/>
              </a:xfrm>
              <a:prstGeom prst="star16">
                <a:avLst>
                  <a:gd name="adj" fmla="val 375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71" name="Freeform 11"/>
              <p:cNvSpPr>
                <a:spLocks/>
              </p:cNvSpPr>
              <p:nvPr/>
            </p:nvSpPr>
            <p:spPr bwMode="auto">
              <a:xfrm>
                <a:off x="1201" y="2497"/>
                <a:ext cx="76" cy="532"/>
              </a:xfrm>
              <a:custGeom>
                <a:avLst/>
                <a:gdLst/>
                <a:ahLst/>
                <a:cxnLst>
                  <a:cxn ang="0">
                    <a:pos x="0" y="531"/>
                  </a:cxn>
                  <a:cxn ang="0">
                    <a:pos x="0" y="0"/>
                  </a:cxn>
                  <a:cxn ang="0">
                    <a:pos x="75" y="140"/>
                  </a:cxn>
                  <a:cxn ang="0">
                    <a:pos x="0" y="531"/>
                  </a:cxn>
                </a:cxnLst>
                <a:rect l="0" t="0" r="r" b="b"/>
                <a:pathLst>
                  <a:path w="76" h="532">
                    <a:moveTo>
                      <a:pt x="0" y="531"/>
                    </a:moveTo>
                    <a:lnTo>
                      <a:pt x="0" y="0"/>
                    </a:lnTo>
                    <a:lnTo>
                      <a:pt x="75" y="140"/>
                    </a:lnTo>
                    <a:lnTo>
                      <a:pt x="0" y="53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72" name="Freeform 12"/>
              <p:cNvSpPr>
                <a:spLocks/>
              </p:cNvSpPr>
              <p:nvPr/>
            </p:nvSpPr>
            <p:spPr bwMode="auto">
              <a:xfrm>
                <a:off x="1213" y="2537"/>
                <a:ext cx="205" cy="488"/>
              </a:xfrm>
              <a:custGeom>
                <a:avLst/>
                <a:gdLst/>
                <a:ahLst/>
                <a:cxnLst>
                  <a:cxn ang="0">
                    <a:pos x="0" y="487"/>
                  </a:cxn>
                  <a:cxn ang="0">
                    <a:pos x="189" y="0"/>
                  </a:cxn>
                  <a:cxn ang="0">
                    <a:pos x="204" y="162"/>
                  </a:cxn>
                  <a:cxn ang="0">
                    <a:pos x="0" y="487"/>
                  </a:cxn>
                </a:cxnLst>
                <a:rect l="0" t="0" r="r" b="b"/>
                <a:pathLst>
                  <a:path w="205" h="488">
                    <a:moveTo>
                      <a:pt x="0" y="487"/>
                    </a:moveTo>
                    <a:lnTo>
                      <a:pt x="189" y="0"/>
                    </a:lnTo>
                    <a:lnTo>
                      <a:pt x="204" y="162"/>
                    </a:lnTo>
                    <a:lnTo>
                      <a:pt x="0" y="487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73" name="Freeform 13"/>
              <p:cNvSpPr>
                <a:spLocks/>
              </p:cNvSpPr>
              <p:nvPr/>
            </p:nvSpPr>
            <p:spPr bwMode="auto">
              <a:xfrm>
                <a:off x="1219" y="2656"/>
                <a:ext cx="348" cy="362"/>
              </a:xfrm>
              <a:custGeom>
                <a:avLst/>
                <a:gdLst/>
                <a:ahLst/>
                <a:cxnLst>
                  <a:cxn ang="0">
                    <a:pos x="0" y="361"/>
                  </a:cxn>
                  <a:cxn ang="0">
                    <a:pos x="347" y="0"/>
                  </a:cxn>
                  <a:cxn ang="0">
                    <a:pos x="304" y="154"/>
                  </a:cxn>
                  <a:cxn ang="0">
                    <a:pos x="0" y="361"/>
                  </a:cxn>
                </a:cxnLst>
                <a:rect l="0" t="0" r="r" b="b"/>
                <a:pathLst>
                  <a:path w="348" h="362">
                    <a:moveTo>
                      <a:pt x="0" y="361"/>
                    </a:moveTo>
                    <a:lnTo>
                      <a:pt x="347" y="0"/>
                    </a:lnTo>
                    <a:lnTo>
                      <a:pt x="304" y="154"/>
                    </a:lnTo>
                    <a:lnTo>
                      <a:pt x="0" y="36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74" name="Freeform 14"/>
              <p:cNvSpPr>
                <a:spLocks/>
              </p:cNvSpPr>
              <p:nvPr/>
            </p:nvSpPr>
            <p:spPr bwMode="auto">
              <a:xfrm>
                <a:off x="1209" y="2823"/>
                <a:ext cx="468" cy="219"/>
              </a:xfrm>
              <a:custGeom>
                <a:avLst/>
                <a:gdLst/>
                <a:ahLst/>
                <a:cxnLst>
                  <a:cxn ang="0">
                    <a:pos x="0" y="218"/>
                  </a:cxn>
                  <a:cxn ang="0">
                    <a:pos x="467" y="0"/>
                  </a:cxn>
                  <a:cxn ang="0">
                    <a:pos x="373" y="129"/>
                  </a:cxn>
                  <a:cxn ang="0">
                    <a:pos x="0" y="218"/>
                  </a:cxn>
                </a:cxnLst>
                <a:rect l="0" t="0" r="r" b="b"/>
                <a:pathLst>
                  <a:path w="468" h="219">
                    <a:moveTo>
                      <a:pt x="0" y="218"/>
                    </a:moveTo>
                    <a:lnTo>
                      <a:pt x="467" y="0"/>
                    </a:lnTo>
                    <a:lnTo>
                      <a:pt x="373" y="129"/>
                    </a:lnTo>
                    <a:lnTo>
                      <a:pt x="0" y="218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75" name="Freeform 15"/>
              <p:cNvSpPr>
                <a:spLocks/>
              </p:cNvSpPr>
              <p:nvPr/>
            </p:nvSpPr>
            <p:spPr bwMode="auto">
              <a:xfrm>
                <a:off x="1210" y="3028"/>
                <a:ext cx="506" cy="8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05" y="0"/>
                  </a:cxn>
                  <a:cxn ang="0">
                    <a:pos x="366" y="79"/>
                  </a:cxn>
                  <a:cxn ang="0">
                    <a:pos x="0" y="16"/>
                  </a:cxn>
                </a:cxnLst>
                <a:rect l="0" t="0" r="r" b="b"/>
                <a:pathLst>
                  <a:path w="506" h="80">
                    <a:moveTo>
                      <a:pt x="0" y="16"/>
                    </a:moveTo>
                    <a:lnTo>
                      <a:pt x="505" y="0"/>
                    </a:lnTo>
                    <a:lnTo>
                      <a:pt x="366" y="79"/>
                    </a:lnTo>
                    <a:lnTo>
                      <a:pt x="0" y="16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76" name="Freeform 16"/>
              <p:cNvSpPr>
                <a:spLocks/>
              </p:cNvSpPr>
              <p:nvPr/>
            </p:nvSpPr>
            <p:spPr bwMode="auto">
              <a:xfrm>
                <a:off x="1219" y="3047"/>
                <a:ext cx="460" cy="2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9" y="184"/>
                  </a:cxn>
                  <a:cxn ang="0">
                    <a:pos x="304" y="207"/>
                  </a:cxn>
                  <a:cxn ang="0">
                    <a:pos x="0" y="0"/>
                  </a:cxn>
                </a:cxnLst>
                <a:rect l="0" t="0" r="r" b="b"/>
                <a:pathLst>
                  <a:path w="460" h="208">
                    <a:moveTo>
                      <a:pt x="0" y="0"/>
                    </a:moveTo>
                    <a:lnTo>
                      <a:pt x="459" y="184"/>
                    </a:lnTo>
                    <a:lnTo>
                      <a:pt x="304" y="207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77" name="Freeform 17"/>
              <p:cNvSpPr>
                <a:spLocks/>
              </p:cNvSpPr>
              <p:nvPr/>
            </p:nvSpPr>
            <p:spPr bwMode="auto">
              <a:xfrm>
                <a:off x="1203" y="3034"/>
                <a:ext cx="367" cy="3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6" y="373"/>
                  </a:cxn>
                  <a:cxn ang="0">
                    <a:pos x="213" y="328"/>
                  </a:cxn>
                  <a:cxn ang="0">
                    <a:pos x="0" y="0"/>
                  </a:cxn>
                </a:cxnLst>
                <a:rect l="0" t="0" r="r" b="b"/>
                <a:pathLst>
                  <a:path w="367" h="374">
                    <a:moveTo>
                      <a:pt x="0" y="0"/>
                    </a:moveTo>
                    <a:lnTo>
                      <a:pt x="366" y="373"/>
                    </a:lnTo>
                    <a:lnTo>
                      <a:pt x="213" y="32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78" name="Freeform 18"/>
              <p:cNvSpPr>
                <a:spLocks/>
              </p:cNvSpPr>
              <p:nvPr/>
            </p:nvSpPr>
            <p:spPr bwMode="auto">
              <a:xfrm>
                <a:off x="1207" y="3039"/>
                <a:ext cx="198" cy="4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7" y="484"/>
                  </a:cxn>
                  <a:cxn ang="0">
                    <a:pos x="76" y="378"/>
                  </a:cxn>
                  <a:cxn ang="0">
                    <a:pos x="0" y="0"/>
                  </a:cxn>
                </a:cxnLst>
                <a:rect l="0" t="0" r="r" b="b"/>
                <a:pathLst>
                  <a:path w="198" h="485">
                    <a:moveTo>
                      <a:pt x="0" y="0"/>
                    </a:moveTo>
                    <a:lnTo>
                      <a:pt x="197" y="484"/>
                    </a:lnTo>
                    <a:lnTo>
                      <a:pt x="76" y="37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79" name="Freeform 19"/>
              <p:cNvSpPr>
                <a:spLocks/>
              </p:cNvSpPr>
              <p:nvPr/>
            </p:nvSpPr>
            <p:spPr bwMode="auto">
              <a:xfrm>
                <a:off x="1128" y="3042"/>
                <a:ext cx="79" cy="508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76" y="507"/>
                  </a:cxn>
                  <a:cxn ang="0">
                    <a:pos x="0" y="368"/>
                  </a:cxn>
                  <a:cxn ang="0">
                    <a:pos x="78" y="0"/>
                  </a:cxn>
                </a:cxnLst>
                <a:rect l="0" t="0" r="r" b="b"/>
                <a:pathLst>
                  <a:path w="79" h="508">
                    <a:moveTo>
                      <a:pt x="78" y="0"/>
                    </a:moveTo>
                    <a:lnTo>
                      <a:pt x="76" y="507"/>
                    </a:lnTo>
                    <a:lnTo>
                      <a:pt x="0" y="368"/>
                    </a:lnTo>
                    <a:lnTo>
                      <a:pt x="78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80" name="Freeform 20"/>
              <p:cNvSpPr>
                <a:spLocks/>
              </p:cNvSpPr>
              <p:nvPr/>
            </p:nvSpPr>
            <p:spPr bwMode="auto">
              <a:xfrm>
                <a:off x="990" y="3034"/>
                <a:ext cx="214" cy="495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19" y="494"/>
                  </a:cxn>
                  <a:cxn ang="0">
                    <a:pos x="0" y="333"/>
                  </a:cxn>
                  <a:cxn ang="0">
                    <a:pos x="213" y="0"/>
                  </a:cxn>
                </a:cxnLst>
                <a:rect l="0" t="0" r="r" b="b"/>
                <a:pathLst>
                  <a:path w="214" h="495">
                    <a:moveTo>
                      <a:pt x="213" y="0"/>
                    </a:moveTo>
                    <a:lnTo>
                      <a:pt x="19" y="494"/>
                    </a:lnTo>
                    <a:lnTo>
                      <a:pt x="0" y="333"/>
                    </a:lnTo>
                    <a:lnTo>
                      <a:pt x="213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81" name="Freeform 21"/>
              <p:cNvSpPr>
                <a:spLocks/>
              </p:cNvSpPr>
              <p:nvPr/>
            </p:nvSpPr>
            <p:spPr bwMode="auto">
              <a:xfrm>
                <a:off x="842" y="3034"/>
                <a:ext cx="357" cy="374"/>
              </a:xfrm>
              <a:custGeom>
                <a:avLst/>
                <a:gdLst/>
                <a:ahLst/>
                <a:cxnLst>
                  <a:cxn ang="0">
                    <a:pos x="356" y="0"/>
                  </a:cxn>
                  <a:cxn ang="0">
                    <a:pos x="0" y="373"/>
                  </a:cxn>
                  <a:cxn ang="0">
                    <a:pos x="46" y="218"/>
                  </a:cxn>
                  <a:cxn ang="0">
                    <a:pos x="356" y="0"/>
                  </a:cxn>
                </a:cxnLst>
                <a:rect l="0" t="0" r="r" b="b"/>
                <a:pathLst>
                  <a:path w="357" h="374">
                    <a:moveTo>
                      <a:pt x="356" y="0"/>
                    </a:moveTo>
                    <a:lnTo>
                      <a:pt x="0" y="373"/>
                    </a:lnTo>
                    <a:lnTo>
                      <a:pt x="46" y="218"/>
                    </a:lnTo>
                    <a:lnTo>
                      <a:pt x="356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82" name="Freeform 22"/>
              <p:cNvSpPr>
                <a:spLocks/>
              </p:cNvSpPr>
              <p:nvPr/>
            </p:nvSpPr>
            <p:spPr bwMode="auto">
              <a:xfrm>
                <a:off x="733" y="3039"/>
                <a:ext cx="454" cy="195"/>
              </a:xfrm>
              <a:custGeom>
                <a:avLst/>
                <a:gdLst/>
                <a:ahLst/>
                <a:cxnLst>
                  <a:cxn ang="0">
                    <a:pos x="453" y="0"/>
                  </a:cxn>
                  <a:cxn ang="0">
                    <a:pos x="0" y="194"/>
                  </a:cxn>
                  <a:cxn ang="0">
                    <a:pos x="95" y="66"/>
                  </a:cxn>
                  <a:cxn ang="0">
                    <a:pos x="453" y="0"/>
                  </a:cxn>
                </a:cxnLst>
                <a:rect l="0" t="0" r="r" b="b"/>
                <a:pathLst>
                  <a:path w="454" h="195">
                    <a:moveTo>
                      <a:pt x="453" y="0"/>
                    </a:moveTo>
                    <a:lnTo>
                      <a:pt x="0" y="194"/>
                    </a:lnTo>
                    <a:lnTo>
                      <a:pt x="95" y="66"/>
                    </a:lnTo>
                    <a:lnTo>
                      <a:pt x="453" y="0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83" name="Freeform 23"/>
              <p:cNvSpPr>
                <a:spLocks/>
              </p:cNvSpPr>
              <p:nvPr/>
            </p:nvSpPr>
            <p:spPr bwMode="auto">
              <a:xfrm>
                <a:off x="733" y="2805"/>
                <a:ext cx="466" cy="220"/>
              </a:xfrm>
              <a:custGeom>
                <a:avLst/>
                <a:gdLst/>
                <a:ahLst/>
                <a:cxnLst>
                  <a:cxn ang="0">
                    <a:pos x="465" y="219"/>
                  </a:cxn>
                  <a:cxn ang="0">
                    <a:pos x="0" y="22"/>
                  </a:cxn>
                  <a:cxn ang="0">
                    <a:pos x="155" y="0"/>
                  </a:cxn>
                  <a:cxn ang="0">
                    <a:pos x="465" y="219"/>
                  </a:cxn>
                </a:cxnLst>
                <a:rect l="0" t="0" r="r" b="b"/>
                <a:pathLst>
                  <a:path w="466" h="220">
                    <a:moveTo>
                      <a:pt x="465" y="219"/>
                    </a:moveTo>
                    <a:lnTo>
                      <a:pt x="0" y="22"/>
                    </a:lnTo>
                    <a:lnTo>
                      <a:pt x="155" y="0"/>
                    </a:lnTo>
                    <a:lnTo>
                      <a:pt x="465" y="219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84" name="Freeform 24"/>
              <p:cNvSpPr>
                <a:spLocks/>
              </p:cNvSpPr>
              <p:nvPr/>
            </p:nvSpPr>
            <p:spPr bwMode="auto">
              <a:xfrm>
                <a:off x="848" y="2653"/>
                <a:ext cx="351" cy="362"/>
              </a:xfrm>
              <a:custGeom>
                <a:avLst/>
                <a:gdLst/>
                <a:ahLst/>
                <a:cxnLst>
                  <a:cxn ang="0">
                    <a:pos x="350" y="361"/>
                  </a:cxn>
                  <a:cxn ang="0">
                    <a:pos x="0" y="0"/>
                  </a:cxn>
                  <a:cxn ang="0">
                    <a:pos x="148" y="46"/>
                  </a:cxn>
                  <a:cxn ang="0">
                    <a:pos x="350" y="361"/>
                  </a:cxn>
                </a:cxnLst>
                <a:rect l="0" t="0" r="r" b="b"/>
                <a:pathLst>
                  <a:path w="351" h="362">
                    <a:moveTo>
                      <a:pt x="350" y="361"/>
                    </a:moveTo>
                    <a:lnTo>
                      <a:pt x="0" y="0"/>
                    </a:lnTo>
                    <a:lnTo>
                      <a:pt x="148" y="46"/>
                    </a:lnTo>
                    <a:lnTo>
                      <a:pt x="350" y="36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85" name="Freeform 25"/>
              <p:cNvSpPr>
                <a:spLocks/>
              </p:cNvSpPr>
              <p:nvPr/>
            </p:nvSpPr>
            <p:spPr bwMode="auto">
              <a:xfrm>
                <a:off x="1010" y="2543"/>
                <a:ext cx="185" cy="468"/>
              </a:xfrm>
              <a:custGeom>
                <a:avLst/>
                <a:gdLst/>
                <a:ahLst/>
                <a:cxnLst>
                  <a:cxn ang="0">
                    <a:pos x="184" y="467"/>
                  </a:cxn>
                  <a:cxn ang="0">
                    <a:pos x="0" y="0"/>
                  </a:cxn>
                  <a:cxn ang="0">
                    <a:pos x="123" y="95"/>
                  </a:cxn>
                  <a:cxn ang="0">
                    <a:pos x="184" y="467"/>
                  </a:cxn>
                </a:cxnLst>
                <a:rect l="0" t="0" r="r" b="b"/>
                <a:pathLst>
                  <a:path w="185" h="468">
                    <a:moveTo>
                      <a:pt x="184" y="467"/>
                    </a:moveTo>
                    <a:lnTo>
                      <a:pt x="0" y="0"/>
                    </a:lnTo>
                    <a:lnTo>
                      <a:pt x="123" y="95"/>
                    </a:lnTo>
                    <a:lnTo>
                      <a:pt x="184" y="467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986" name="Freeform 26"/>
              <p:cNvSpPr>
                <a:spLocks/>
              </p:cNvSpPr>
              <p:nvPr/>
            </p:nvSpPr>
            <p:spPr bwMode="auto">
              <a:xfrm>
                <a:off x="697" y="2953"/>
                <a:ext cx="504" cy="82"/>
              </a:xfrm>
              <a:custGeom>
                <a:avLst/>
                <a:gdLst/>
                <a:ahLst/>
                <a:cxnLst>
                  <a:cxn ang="0">
                    <a:pos x="503" y="81"/>
                  </a:cxn>
                  <a:cxn ang="0">
                    <a:pos x="0" y="81"/>
                  </a:cxn>
                  <a:cxn ang="0">
                    <a:pos x="136" y="0"/>
                  </a:cxn>
                  <a:cxn ang="0">
                    <a:pos x="503" y="81"/>
                  </a:cxn>
                </a:cxnLst>
                <a:rect l="0" t="0" r="r" b="b"/>
                <a:pathLst>
                  <a:path w="504" h="82">
                    <a:moveTo>
                      <a:pt x="503" y="81"/>
                    </a:moveTo>
                    <a:lnTo>
                      <a:pt x="0" y="81"/>
                    </a:lnTo>
                    <a:lnTo>
                      <a:pt x="136" y="0"/>
                    </a:lnTo>
                    <a:lnTo>
                      <a:pt x="503" y="81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838200" y="22098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460625" indent="-2301875" algn="ctr">
              <a:spcBef>
                <a:spcPct val="20000"/>
              </a:spcBef>
              <a:tabLst>
                <a:tab pos="4445000" algn="ctr"/>
              </a:tabLst>
              <a:defRPr/>
            </a:pPr>
            <a:r>
              <a:rPr lang="ru-RU" i="1">
                <a:effectLst>
                  <a:outerShdw blurRad="38100" dist="38100" dir="2700000" algn="tl">
                    <a:srgbClr val="000000"/>
                  </a:outerShdw>
                </a:effectLst>
              </a:rPr>
              <a:t>Многогранный мир</a:t>
            </a:r>
          </a:p>
        </p:txBody>
      </p:sp>
      <p:grpSp>
        <p:nvGrpSpPr>
          <p:cNvPr id="36869" name="Group 28"/>
          <p:cNvGrpSpPr>
            <a:grpSpLocks/>
          </p:cNvGrpSpPr>
          <p:nvPr/>
        </p:nvGrpSpPr>
        <p:grpSpPr bwMode="auto">
          <a:xfrm>
            <a:off x="3429000" y="5638800"/>
            <a:ext cx="4343400" cy="442913"/>
            <a:chOff x="2160" y="3552"/>
            <a:chExt cx="2448" cy="279"/>
          </a:xfrm>
        </p:grpSpPr>
        <p:sp>
          <p:nvSpPr>
            <p:cNvPr id="40989" name="Line 29"/>
            <p:cNvSpPr>
              <a:spLocks noChangeShapeType="1"/>
            </p:cNvSpPr>
            <p:nvPr/>
          </p:nvSpPr>
          <p:spPr bwMode="auto">
            <a:xfrm>
              <a:off x="2160" y="3552"/>
              <a:ext cx="24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871" name="Rectangle 30"/>
            <p:cNvSpPr>
              <a:spLocks noChangeArrowheads="1"/>
            </p:cNvSpPr>
            <p:nvPr/>
          </p:nvSpPr>
          <p:spPr bwMode="auto">
            <a:xfrm>
              <a:off x="3021" y="3600"/>
              <a:ext cx="867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ru-RU" sz="1800">
                  <a:solidFill>
                    <a:schemeClr val="tx1"/>
                  </a:solidFill>
                </a:rPr>
                <a:t>4 мая 2011 года</a:t>
              </a:r>
              <a:endParaRPr kumimoji="1" lang="en-US" sz="1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pSp>
        <p:nvGrpSpPr>
          <p:cNvPr id="38914" name="Group 4"/>
          <p:cNvGrpSpPr>
            <a:grpSpLocks/>
          </p:cNvGrpSpPr>
          <p:nvPr/>
        </p:nvGrpSpPr>
        <p:grpSpPr bwMode="auto">
          <a:xfrm>
            <a:off x="4038600" y="2895600"/>
            <a:ext cx="2971800" cy="2532063"/>
            <a:chOff x="2544" y="1824"/>
            <a:chExt cx="2592" cy="2208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 rot="10800000">
              <a:off x="3198" y="2317"/>
              <a:ext cx="1267" cy="1048"/>
            </a:xfrm>
            <a:prstGeom prst="pentagon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158" name="AutoShape 6"/>
            <p:cNvSpPr>
              <a:spLocks noChangeArrowheads="1"/>
            </p:cNvSpPr>
            <p:nvPr/>
          </p:nvSpPr>
          <p:spPr bwMode="auto">
            <a:xfrm>
              <a:off x="3072" y="1824"/>
              <a:ext cx="1537" cy="49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>
              <a:off x="3832" y="3365"/>
              <a:ext cx="8" cy="66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 flipV="1">
              <a:off x="2544" y="2959"/>
              <a:ext cx="672" cy="1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4464" y="2976"/>
              <a:ext cx="672" cy="24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4608" y="1824"/>
              <a:ext cx="528" cy="139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 flipH="1">
              <a:off x="3840" y="3217"/>
              <a:ext cx="1296" cy="81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 flipH="1" flipV="1">
              <a:off x="2544" y="3135"/>
              <a:ext cx="1296" cy="89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 flipV="1">
              <a:off x="2544" y="1824"/>
              <a:ext cx="528" cy="12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Бизнес-план">
  <a:themeElements>
    <a:clrScheme name="Бизнес-план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Бизнес-пла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Бизнес-план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знес-план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знес-пла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знес-план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знес-план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Диплом">
  <a:themeElements>
    <a:clrScheme name="Диплом 1">
      <a:dk1>
        <a:srgbClr val="000000"/>
      </a:dk1>
      <a:lt1>
        <a:srgbClr val="FFFFCC"/>
      </a:lt1>
      <a:dk2>
        <a:srgbClr val="333300"/>
      </a:dk2>
      <a:lt2>
        <a:srgbClr val="808000"/>
      </a:lt2>
      <a:accent1>
        <a:srgbClr val="339933"/>
      </a:accent1>
      <a:accent2>
        <a:srgbClr val="A50021"/>
      </a:accent2>
      <a:accent3>
        <a:srgbClr val="FFFFE2"/>
      </a:accent3>
      <a:accent4>
        <a:srgbClr val="000000"/>
      </a:accent4>
      <a:accent5>
        <a:srgbClr val="ADCAAD"/>
      </a:accent5>
      <a:accent6>
        <a:srgbClr val="95001D"/>
      </a:accent6>
      <a:hlink>
        <a:srgbClr val="CC9900"/>
      </a:hlink>
      <a:folHlink>
        <a:srgbClr val="FFCC66"/>
      </a:folHlink>
    </a:clrScheme>
    <a:fontScheme name="Диплом">
      <a:majorFont>
        <a:latin typeface="Arial Narrow"/>
        <a:ea typeface=""/>
        <a:cs typeface="Arial"/>
      </a:majorFont>
      <a:minorFont>
        <a:latin typeface="Monotype Corsiv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Диплом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иплом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иплом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196</TotalTime>
  <Words>110</Words>
  <Application>Microsoft Office PowerPoint</Application>
  <PresentationFormat>Экран (4:3)</PresentationFormat>
  <Paragraphs>36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Monotype Corsiva</vt:lpstr>
      <vt:lpstr>Arial</vt:lpstr>
      <vt:lpstr>Times New Roman</vt:lpstr>
      <vt:lpstr>Wingdings</vt:lpstr>
      <vt:lpstr>Arial Narrow</vt:lpstr>
      <vt:lpstr>Бизнес-план</vt:lpstr>
      <vt:lpstr>Диплом</vt:lpstr>
      <vt:lpstr>Бизнес-план</vt:lpstr>
      <vt:lpstr>Многогранный мир</vt:lpstr>
      <vt:lpstr>Команды – участники игры</vt:lpstr>
      <vt:lpstr>Домашнее задание</vt:lpstr>
      <vt:lpstr>Метки на поле</vt:lpstr>
      <vt:lpstr>Грани игрового додекаэдра</vt:lpstr>
      <vt:lpstr>Слайд 6</vt:lpstr>
      <vt:lpstr>Победа в игре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Алексей</dc:creator>
  <cp:lastModifiedBy>USER</cp:lastModifiedBy>
  <cp:revision>16</cp:revision>
  <cp:lastPrinted>1601-01-01T00:00:00Z</cp:lastPrinted>
  <dcterms:created xsi:type="dcterms:W3CDTF">1601-01-01T00:00:00Z</dcterms:created>
  <dcterms:modified xsi:type="dcterms:W3CDTF">2012-05-18T19:35:34Z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