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Override5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  <p:sldMasterId id="2147483900" r:id="rId2"/>
  </p:sldMasterIdLst>
  <p:notesMasterIdLst>
    <p:notesMasterId r:id="rId25"/>
  </p:notesMasterIdLst>
  <p:sldIdLst>
    <p:sldId id="256" r:id="rId3"/>
    <p:sldId id="261" r:id="rId4"/>
    <p:sldId id="286" r:id="rId5"/>
    <p:sldId id="273" r:id="rId6"/>
    <p:sldId id="259" r:id="rId7"/>
    <p:sldId id="274" r:id="rId8"/>
    <p:sldId id="276" r:id="rId9"/>
    <p:sldId id="275" r:id="rId10"/>
    <p:sldId id="278" r:id="rId11"/>
    <p:sldId id="291" r:id="rId12"/>
    <p:sldId id="280" r:id="rId13"/>
    <p:sldId id="281" r:id="rId14"/>
    <p:sldId id="287" r:id="rId15"/>
    <p:sldId id="288" r:id="rId16"/>
    <p:sldId id="289" r:id="rId17"/>
    <p:sldId id="282" r:id="rId18"/>
    <p:sldId id="284" r:id="rId19"/>
    <p:sldId id="292" r:id="rId20"/>
    <p:sldId id="271" r:id="rId21"/>
    <p:sldId id="294" r:id="rId22"/>
    <p:sldId id="295" r:id="rId23"/>
    <p:sldId id="293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3333CC"/>
    <a:srgbClr val="0033CC"/>
    <a:srgbClr val="003300"/>
    <a:srgbClr val="006600"/>
    <a:srgbClr val="746A24"/>
    <a:srgbClr val="7E782E"/>
    <a:srgbClr val="008E4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7156D3-3E84-4095-AFB2-0859B5CD3249}" type="datetimeFigureOut">
              <a:rPr lang="ru-RU" smtClean="0"/>
              <a:pPr/>
              <a:t>31.03.2012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DF156E-B784-4E9B-BDBC-0DB6A7B03C3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F156E-B784-4E9B-BDBC-0DB6A7B03C3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F156E-B784-4E9B-BDBC-0DB6A7B03C3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F156E-B784-4E9B-BDBC-0DB6A7B03C38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F156E-B784-4E9B-BDBC-0DB6A7B03C38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F156E-B784-4E9B-BDBC-0DB6A7B03C38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4F340-6C33-4E3C-9BEE-937B16444BC3}" type="datetimeFigureOut">
              <a:rPr lang="ru-RU" smtClean="0"/>
              <a:pPr/>
              <a:t>31.03.2012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CAB7482-6D37-43D1-8440-356C5BABA1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4F340-6C33-4E3C-9BEE-937B16444BC3}" type="datetimeFigureOut">
              <a:rPr lang="ru-RU" smtClean="0"/>
              <a:pPr/>
              <a:t>31.03.2012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B7482-6D37-43D1-8440-356C5BABA1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4F340-6C33-4E3C-9BEE-937B16444BC3}" type="datetimeFigureOut">
              <a:rPr lang="ru-RU" smtClean="0"/>
              <a:pPr/>
              <a:t>31.03.2012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B7482-6D37-43D1-8440-356C5BABA1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514F340-6C33-4E3C-9BEE-937B16444BC3}" type="datetimeFigureOut">
              <a:rPr lang="ru-RU" smtClean="0"/>
              <a:pPr/>
              <a:t>31.03.2012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CAB7482-6D37-43D1-8440-356C5BABA1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514F340-6C33-4E3C-9BEE-937B16444BC3}" type="datetimeFigureOut">
              <a:rPr lang="ru-RU" smtClean="0"/>
              <a:pPr/>
              <a:t>31.03.2012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CAB7482-6D37-43D1-8440-356C5BABA1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514F340-6C33-4E3C-9BEE-937B16444BC3}" type="datetimeFigureOut">
              <a:rPr lang="ru-RU" smtClean="0"/>
              <a:pPr/>
              <a:t>31.03.2012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CAB7482-6D37-43D1-8440-356C5BABA1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4F340-6C33-4E3C-9BEE-937B16444BC3}" type="datetimeFigureOut">
              <a:rPr lang="ru-RU" smtClean="0"/>
              <a:pPr/>
              <a:t>31.03.2012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B7482-6D37-43D1-8440-356C5BABA1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4F340-6C33-4E3C-9BEE-937B16444BC3}" type="datetimeFigureOut">
              <a:rPr lang="ru-RU" smtClean="0"/>
              <a:pPr/>
              <a:t>31.03.2012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B7482-6D37-43D1-8440-356C5BABA1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514F340-6C33-4E3C-9BEE-937B16444BC3}" type="datetimeFigureOut">
              <a:rPr lang="ru-RU" smtClean="0"/>
              <a:pPr/>
              <a:t>31.03.2012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CAB7482-6D37-43D1-8440-356C5BABA1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4F340-6C33-4E3C-9BEE-937B16444BC3}" type="datetimeFigureOut">
              <a:rPr lang="ru-RU" smtClean="0"/>
              <a:pPr/>
              <a:t>31.03.2012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B7482-6D37-43D1-8440-356C5BABA1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514F340-6C33-4E3C-9BEE-937B16444BC3}" type="datetimeFigureOut">
              <a:rPr lang="ru-RU" smtClean="0"/>
              <a:pPr/>
              <a:t>31.03.2012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CAB7482-6D37-43D1-8440-356C5BABA1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4F340-6C33-4E3C-9BEE-937B16444BC3}" type="datetimeFigureOut">
              <a:rPr lang="ru-RU" smtClean="0"/>
              <a:pPr/>
              <a:t>31.03.2012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CAB7482-6D37-43D1-8440-356C5BABA1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514F340-6C33-4E3C-9BEE-937B16444BC3}" type="datetimeFigureOut">
              <a:rPr lang="ru-RU" smtClean="0"/>
              <a:pPr/>
              <a:t>31.03.2012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CAB7482-6D37-43D1-8440-356C5BABA1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4F340-6C33-4E3C-9BEE-937B16444BC3}" type="datetimeFigureOut">
              <a:rPr lang="ru-RU" smtClean="0"/>
              <a:pPr/>
              <a:t>31.03.2012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B7482-6D37-43D1-8440-356C5BABA1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4F340-6C33-4E3C-9BEE-937B16444BC3}" type="datetimeFigureOut">
              <a:rPr lang="ru-RU" smtClean="0"/>
              <a:pPr/>
              <a:t>31.03.2012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B7482-6D37-43D1-8440-356C5BABA1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4F340-6C33-4E3C-9BEE-937B16444BC3}" type="datetimeFigureOut">
              <a:rPr lang="ru-RU" smtClean="0"/>
              <a:pPr/>
              <a:t>31.03.2012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B7482-6D37-43D1-8440-356C5BABA1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4F340-6C33-4E3C-9BEE-937B16444BC3}" type="datetimeFigureOut">
              <a:rPr lang="ru-RU" smtClean="0"/>
              <a:pPr/>
              <a:t>31.03.2012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B7482-6D37-43D1-8440-356C5BABA1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4F340-6C33-4E3C-9BEE-937B16444BC3}" type="datetimeFigureOut">
              <a:rPr lang="ru-RU" smtClean="0"/>
              <a:pPr/>
              <a:t>31.03.2012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CAB7482-6D37-43D1-8440-356C5BABA1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4F340-6C33-4E3C-9BEE-937B16444BC3}" type="datetimeFigureOut">
              <a:rPr lang="ru-RU" smtClean="0"/>
              <a:pPr/>
              <a:t>31.03.2012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B7482-6D37-43D1-8440-356C5BABA1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4F340-6C33-4E3C-9BEE-937B16444BC3}" type="datetimeFigureOut">
              <a:rPr lang="ru-RU" smtClean="0"/>
              <a:pPr/>
              <a:t>31.03.2012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B7482-6D37-43D1-8440-356C5BABA1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4F340-6C33-4E3C-9BEE-937B16444BC3}" type="datetimeFigureOut">
              <a:rPr lang="ru-RU" smtClean="0"/>
              <a:pPr/>
              <a:t>31.03.2012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B7482-6D37-43D1-8440-356C5BABA1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4F340-6C33-4E3C-9BEE-937B16444BC3}" type="datetimeFigureOut">
              <a:rPr lang="ru-RU" smtClean="0"/>
              <a:pPr/>
              <a:t>31.03.2012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B7482-6D37-43D1-8440-356C5BABA1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514F340-6C33-4E3C-9BEE-937B16444BC3}" type="datetimeFigureOut">
              <a:rPr lang="ru-RU" smtClean="0"/>
              <a:pPr/>
              <a:t>31.03.2012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CAB7482-6D37-43D1-8440-356C5BABA1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514F340-6C33-4E3C-9BEE-937B16444BC3}" type="datetimeFigureOut">
              <a:rPr lang="ru-RU" smtClean="0"/>
              <a:pPr/>
              <a:t>31.03.2012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CAB7482-6D37-43D1-8440-356C5BABA17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0"/>
            <a:ext cx="8458200" cy="4286256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Arial Black" pitchFamily="34" charset="0"/>
              </a:rPr>
              <a:t/>
            </a:r>
            <a:br>
              <a:rPr lang="ru-RU" sz="2800" dirty="0" smtClean="0">
                <a:latin typeface="Arial Black" pitchFamily="34" charset="0"/>
              </a:rPr>
            </a:br>
            <a:r>
              <a:rPr lang="ru-RU" sz="2800" dirty="0" smtClean="0">
                <a:latin typeface="Arial Black" pitchFamily="34" charset="0"/>
              </a:rPr>
              <a:t/>
            </a:r>
            <a:br>
              <a:rPr lang="ru-RU" sz="2800" dirty="0" smtClean="0">
                <a:latin typeface="Arial Black" pitchFamily="34" charset="0"/>
              </a:rPr>
            </a:br>
            <a:r>
              <a:rPr lang="ru-RU" sz="2800" dirty="0" smtClean="0">
                <a:latin typeface="Arial Black" pitchFamily="34" charset="0"/>
              </a:rPr>
              <a:t/>
            </a:r>
            <a:br>
              <a:rPr lang="ru-RU" sz="2800" dirty="0" smtClean="0">
                <a:latin typeface="Arial Black" pitchFamily="34" charset="0"/>
              </a:rPr>
            </a:br>
            <a:r>
              <a:rPr lang="ru-RU" sz="2800" dirty="0" smtClean="0">
                <a:latin typeface="Arial Black" pitchFamily="34" charset="0"/>
              </a:rPr>
              <a:t>Муниципальное образовательное учреждение</a:t>
            </a:r>
            <a:br>
              <a:rPr lang="ru-RU" sz="2800" dirty="0" smtClean="0">
                <a:latin typeface="Arial Black" pitchFamily="34" charset="0"/>
              </a:rPr>
            </a:br>
            <a:r>
              <a:rPr lang="ru-RU" sz="2800" dirty="0" smtClean="0">
                <a:latin typeface="Arial Black" pitchFamily="34" charset="0"/>
              </a:rPr>
              <a:t>дополнительного образования детей</a:t>
            </a:r>
            <a:br>
              <a:rPr lang="ru-RU" sz="2800" dirty="0" smtClean="0">
                <a:latin typeface="Arial Black" pitchFamily="34" charset="0"/>
              </a:rPr>
            </a:br>
            <a:r>
              <a:rPr lang="ru-RU" sz="2800" dirty="0" smtClean="0">
                <a:latin typeface="Arial Black" pitchFamily="34" charset="0"/>
              </a:rPr>
              <a:t>Детский подростковый центр</a:t>
            </a:r>
            <a:br>
              <a:rPr lang="ru-RU" sz="2800" dirty="0" smtClean="0">
                <a:latin typeface="Arial Black" pitchFamily="34" charset="0"/>
              </a:rPr>
            </a:br>
            <a:endParaRPr lang="ru-RU" sz="2800" dirty="0">
              <a:latin typeface="Arial Black" pitchFamily="34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kirsoft.com.ru/skb13/images/000316-000206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357166"/>
            <a:ext cx="6219835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Базовая форма оригами «Воздушный змей»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29673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29673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29673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8" name="Рисунок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2285992"/>
            <a:ext cx="3214710" cy="3328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Схема складывания фигурки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1857364"/>
            <a:ext cx="4905338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8543" y="459635"/>
            <a:ext cx="4826913" cy="5938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285729"/>
            <a:ext cx="5056210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285860"/>
            <a:ext cx="6072230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Готовое изделие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142984"/>
            <a:ext cx="71628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Контрольные вопросы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 чём нам поведала архангельская легенда?</a:t>
            </a:r>
          </a:p>
          <a:p>
            <a:r>
              <a:rPr lang="ru-RU" dirty="0" smtClean="0"/>
              <a:t>Что означает слово оригами?</a:t>
            </a:r>
          </a:p>
          <a:p>
            <a:r>
              <a:rPr lang="ru-RU" dirty="0" smtClean="0"/>
              <a:t>На основе какой базовой формы мы складывали фигурку?</a:t>
            </a:r>
          </a:p>
          <a:p>
            <a:r>
              <a:rPr lang="ru-RU" dirty="0" smtClean="0"/>
              <a:t>Как складывали крылья у фигурки   «Птица счастья» 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УРА! У НАС ВСЁ ПОЛУЧИЛОСЬ! 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3728" y="1554163"/>
            <a:ext cx="678894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Выводы: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itchFamily="2" charset="2"/>
              <a:buChar char="v"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Дети познакомились с архангельской легендой о птице счастья;</a:t>
            </a:r>
          </a:p>
          <a:p>
            <a:pPr algn="just">
              <a:buFont typeface="Wingdings" pitchFamily="2" charset="2"/>
              <a:buChar char="v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Научились складывать фигурку оригами;</a:t>
            </a:r>
          </a:p>
          <a:p>
            <a:pPr algn="just">
              <a:buFont typeface="Wingdings" pitchFamily="2" charset="2"/>
              <a:buChar char="v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Стали более внимательны и общительны.</a:t>
            </a:r>
          </a:p>
          <a:p>
            <a:pPr algn="just">
              <a:buFont typeface="Wingdings" pitchFamily="2" charset="2"/>
              <a:buChar char="v"/>
            </a:pP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785794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ru-RU" i="1" dirty="0" err="1" smtClean="0">
                <a:cs typeface="Times New Roman" pitchFamily="18" charset="0"/>
              </a:rPr>
              <a:t>Чернина</a:t>
            </a:r>
            <a:r>
              <a:rPr lang="ru-RU" i="1" dirty="0" smtClean="0">
                <a:cs typeface="Times New Roman" pitchFamily="18" charset="0"/>
              </a:rPr>
              <a:t> Наталья Сергеевна</a:t>
            </a:r>
            <a:r>
              <a:rPr lang="ru-RU" dirty="0" smtClean="0"/>
              <a:t> </a:t>
            </a:r>
            <a:endParaRPr lang="ru-RU" i="1" u="sng" dirty="0">
              <a:solidFill>
                <a:schemeClr val="accent3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71678"/>
            <a:ext cx="8229600" cy="45028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000" i="1" dirty="0" smtClean="0">
                <a:latin typeface="+mj-lt"/>
              </a:rPr>
              <a:t>Педагог дополнительного образования</a:t>
            </a:r>
          </a:p>
          <a:p>
            <a:pPr algn="ctr">
              <a:buNone/>
            </a:pPr>
            <a:r>
              <a:rPr lang="ru-RU" sz="4000" i="1" dirty="0" smtClean="0">
                <a:latin typeface="+mj-lt"/>
              </a:rPr>
              <a:t>Подростковый клуб «Дюжина»</a:t>
            </a:r>
          </a:p>
          <a:p>
            <a:pPr algn="ctr">
              <a:buNone/>
            </a:pPr>
            <a:r>
              <a:rPr lang="ru-RU" sz="4000" i="1" dirty="0" smtClean="0">
                <a:latin typeface="+mj-lt"/>
              </a:rPr>
              <a:t>Творческая мастерская</a:t>
            </a:r>
          </a:p>
          <a:p>
            <a:pPr algn="ctr">
              <a:buNone/>
            </a:pPr>
            <a:r>
              <a:rPr lang="ru-RU" sz="4000" i="1" dirty="0" smtClean="0">
                <a:latin typeface="+mj-lt"/>
              </a:rPr>
              <a:t>«</a:t>
            </a:r>
            <a:r>
              <a:rPr lang="ru-RU" sz="4000" i="1" dirty="0" err="1" smtClean="0">
                <a:latin typeface="+mj-lt"/>
              </a:rPr>
              <a:t>Семицветик</a:t>
            </a:r>
            <a:r>
              <a:rPr lang="ru-RU" sz="4000" i="1" dirty="0" smtClean="0">
                <a:latin typeface="+mj-lt"/>
              </a:rPr>
              <a:t>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«Мы желаем счастья вам»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i="1" dirty="0" smtClean="0"/>
              <a:t>В мире, где кружится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				снег шальной,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Где моря грозят крутой волной, 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Где подолгу добрую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			ждем порой мы весть, 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Чтобы было легче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				в трудный час,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Очень нужно каждому из нас, 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Очень нужно каждому знать,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				что счастье есть.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Припев: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i="1" dirty="0" smtClean="0"/>
              <a:t>Мы желаем счастья вам! 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Счастья в этом мире большом!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Как солнце по утрам,        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Пусть оно заходит в дом. 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Мы желаем счастья вам! 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И оно должно быть таким –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i="1" dirty="0" smtClean="0"/>
              <a:t>Когда ты счастлив сам, 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Счастьем поделись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					с другим!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0"/>
            <a:ext cx="8458200" cy="4286256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Arial Black" pitchFamily="34" charset="0"/>
              </a:rPr>
              <a:t/>
            </a:r>
            <a:br>
              <a:rPr lang="ru-RU" sz="2800" dirty="0" smtClean="0">
                <a:latin typeface="Arial Black" pitchFamily="34" charset="0"/>
              </a:rPr>
            </a:br>
            <a:r>
              <a:rPr lang="ru-RU" sz="2800" dirty="0" smtClean="0">
                <a:latin typeface="Arial Black" pitchFamily="34" charset="0"/>
              </a:rPr>
              <a:t/>
            </a:r>
            <a:br>
              <a:rPr lang="ru-RU" sz="2800" dirty="0" smtClean="0">
                <a:latin typeface="Arial Black" pitchFamily="34" charset="0"/>
              </a:rPr>
            </a:br>
            <a:r>
              <a:rPr lang="ru-RU" sz="2800" dirty="0" smtClean="0">
                <a:latin typeface="Arial Black" pitchFamily="34" charset="0"/>
              </a:rPr>
              <a:t/>
            </a:r>
            <a:br>
              <a:rPr lang="ru-RU" sz="2800" dirty="0" smtClean="0">
                <a:latin typeface="Arial Black" pitchFamily="34" charset="0"/>
              </a:rPr>
            </a:br>
            <a:r>
              <a:rPr lang="ru-RU" sz="2800" dirty="0" smtClean="0">
                <a:latin typeface="Arial Black" pitchFamily="34" charset="0"/>
              </a:rPr>
              <a:t>Спасибо за внимание!</a:t>
            </a:r>
            <a:br>
              <a:rPr lang="ru-RU" sz="2800" dirty="0" smtClean="0">
                <a:latin typeface="Arial Black" pitchFamily="34" charset="0"/>
              </a:rPr>
            </a:br>
            <a:r>
              <a:rPr lang="ru-RU" sz="2800" dirty="0" smtClean="0">
                <a:latin typeface="Arial Black" pitchFamily="34" charset="0"/>
              </a:rPr>
              <a:t/>
            </a:r>
            <a:br>
              <a:rPr lang="ru-RU" sz="2800" dirty="0" smtClean="0">
                <a:latin typeface="Arial Black" pitchFamily="34" charset="0"/>
              </a:rPr>
            </a:br>
            <a:r>
              <a:rPr lang="ru-RU" sz="2800" dirty="0" smtClean="0">
                <a:latin typeface="Arial Black" pitchFamily="34" charset="0"/>
              </a:rPr>
              <a:t/>
            </a:r>
            <a:br>
              <a:rPr lang="ru-RU" sz="2800" dirty="0" smtClean="0">
                <a:latin typeface="Arial Black" pitchFamily="34" charset="0"/>
              </a:rPr>
            </a:br>
            <a:r>
              <a:rPr lang="ru-RU" sz="2800" dirty="0" smtClean="0">
                <a:latin typeface="Arial Black" pitchFamily="34" charset="0"/>
              </a:rPr>
              <a:t>До новых встреч!</a:t>
            </a:r>
            <a:endParaRPr lang="ru-RU" sz="2800" dirty="0">
              <a:latin typeface="Arial Black" pitchFamily="34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ТЕМА: 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«ПТИЦА СЧАСТЬЯ»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ОТКРЫТОЕ ЗАНЯТИЕ ДЛЯ ДЕТЕЙ МЛАДШЕГО ШКОЛЬНОГО ВОЗРАСТА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1071546"/>
            <a:ext cx="5250693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ЦЕЛИ ЗАНЯТИЯ: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		</a:t>
            </a:r>
          </a:p>
          <a:p>
            <a:pPr>
              <a:buNone/>
            </a:pPr>
            <a:r>
              <a:rPr lang="ru-RU" dirty="0" smtClean="0"/>
              <a:t>	-</a:t>
            </a:r>
            <a:r>
              <a:rPr lang="ru-RU" sz="2400" b="1" dirty="0" smtClean="0"/>
              <a:t>создание оптимальных условий для развития творческой личности через занятие по оригами;</a:t>
            </a:r>
          </a:p>
          <a:p>
            <a:pPr>
              <a:buNone/>
            </a:pPr>
            <a:r>
              <a:rPr lang="ru-RU" sz="2400" b="1" dirty="0" smtClean="0"/>
              <a:t>		</a:t>
            </a:r>
          </a:p>
          <a:p>
            <a:pPr>
              <a:buNone/>
            </a:pPr>
            <a:r>
              <a:rPr lang="ru-RU" sz="2400" dirty="0" smtClean="0"/>
              <a:t>		</a:t>
            </a:r>
            <a:r>
              <a:rPr lang="ru-RU" sz="2400" b="1" dirty="0" smtClean="0"/>
              <a:t>- научить детей складывать фигурку оригами «птица счастья».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57224" y="357166"/>
            <a:ext cx="6586558" cy="78581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00034" y="1357298"/>
            <a:ext cx="7667628" cy="5286412"/>
          </a:xfrm>
        </p:spPr>
        <p:txBody>
          <a:bodyPr>
            <a:normAutofit fontScale="92500"/>
          </a:bodyPr>
          <a:lstStyle/>
          <a:p>
            <a:r>
              <a:rPr lang="ru-RU" sz="2600" dirty="0" smtClean="0"/>
              <a:t>Познакомить детей со значением символа птицы в культуре русского народа;</a:t>
            </a:r>
          </a:p>
          <a:p>
            <a:r>
              <a:rPr lang="ru-RU" sz="2600" dirty="0" smtClean="0"/>
              <a:t>Познакомить с такими способами обработки бумаги, как сгибание, складывание;</a:t>
            </a:r>
          </a:p>
          <a:p>
            <a:r>
              <a:rPr lang="ru-RU" sz="2600" dirty="0" smtClean="0"/>
              <a:t>Обучать приемам складывания изделия оригами; </a:t>
            </a:r>
          </a:p>
          <a:p>
            <a:r>
              <a:rPr lang="ru-RU" sz="2600" dirty="0" smtClean="0"/>
              <a:t>Развивать внимание, усидчивость, мелкую моторику пальчиков;</a:t>
            </a:r>
          </a:p>
          <a:p>
            <a:r>
              <a:rPr lang="ru-RU" sz="2600" dirty="0" smtClean="0"/>
              <a:t>Воспитывать терпеливость в процессе кропотливой пошаговой деятельности по созданию оригами;</a:t>
            </a:r>
          </a:p>
          <a:p>
            <a:r>
              <a:rPr lang="ru-RU" sz="2600" dirty="0" smtClean="0"/>
              <a:t>Воспитывать трудолюбие</a:t>
            </a:r>
          </a:p>
          <a:p>
            <a:pPr>
              <a:buNone/>
            </a:pPr>
            <a:endParaRPr lang="ru-RU" sz="2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Ожидаемые результаты: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2400" dirty="0" smtClean="0"/>
          </a:p>
          <a:p>
            <a:endParaRPr lang="ru-RU" sz="2400" dirty="0" smtClean="0"/>
          </a:p>
          <a:p>
            <a:r>
              <a:rPr lang="ru-RU" sz="2800" dirty="0" smtClean="0"/>
              <a:t>Научиться складывать изделие в технике оригами;</a:t>
            </a:r>
          </a:p>
          <a:p>
            <a:r>
              <a:rPr lang="ru-RU" sz="2800" dirty="0" smtClean="0"/>
              <a:t>Закрепить навыки работы с бумагой;</a:t>
            </a:r>
          </a:p>
          <a:p>
            <a:r>
              <a:rPr lang="ru-RU" sz="2800" dirty="0" smtClean="0"/>
              <a:t>Самостоятельно планировать ход работы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Методы и приёмы: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86314" y="1554162"/>
            <a:ext cx="3571900" cy="4446606"/>
          </a:xfrm>
        </p:spPr>
        <p:txBody>
          <a:bodyPr>
            <a:normAutofit/>
          </a:bodyPr>
          <a:lstStyle/>
          <a:p>
            <a:pPr indent="-160338" algn="ctr">
              <a:buFont typeface="Wingdings" pitchFamily="2" charset="2"/>
              <a:buChar char="v"/>
            </a:pPr>
            <a:r>
              <a:rPr lang="ru-RU" sz="2800" dirty="0" smtClean="0"/>
              <a:t>Словесные: диалог, рассказ, беседа;</a:t>
            </a:r>
          </a:p>
          <a:p>
            <a:pPr indent="-160338" algn="ctr">
              <a:buFont typeface="Wingdings" pitchFamily="2" charset="2"/>
              <a:buChar char="v"/>
            </a:pPr>
            <a:r>
              <a:rPr lang="ru-RU" sz="2800" dirty="0" smtClean="0"/>
              <a:t>Наглядные;</a:t>
            </a:r>
          </a:p>
          <a:p>
            <a:pPr indent="-160338" algn="ctr">
              <a:buFont typeface="Wingdings" pitchFamily="2" charset="2"/>
              <a:buChar char="v"/>
            </a:pPr>
            <a:r>
              <a:rPr lang="ru-RU" sz="2800" dirty="0" smtClean="0"/>
              <a:t>Практические.</a:t>
            </a:r>
            <a:endParaRPr lang="ru-RU" sz="2800" dirty="0"/>
          </a:p>
        </p:txBody>
      </p:sp>
      <p:pic>
        <p:nvPicPr>
          <p:cNvPr id="4" name="Рисунок 3" descr="img113.jpg"/>
          <p:cNvPicPr/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142976" y="1428736"/>
            <a:ext cx="3425825" cy="43434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Материалы и оборудование: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E:\Оригами и сувениры\DSCN034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0892" y="1554163"/>
            <a:ext cx="6034616" cy="4525962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Легенда о птице счастья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pPr algn="just">
              <a:buNone/>
            </a:pPr>
            <a:r>
              <a:rPr lang="ru-RU" dirty="0" smtClean="0"/>
              <a:t>«На далёком севере в архангельской губернии жил – был охотник. Зима на севере долгая, холодная: то вьюга, то метель, то сильная стужа. А в этот год зима задержалась надолго; выстудила человеческое жильё, и заболел у охотника младший сынишка. Болел долго, исхудал, побледнел; ни врач не помог, ни знахарь. Горе охотнику. Жалко сынишку. Спросил охотник у сына: “Что же ты хочешь?”. Тихо-тихо прошептал мальчик: “Хочу увидеть солнышко…”. А где его возьмёшь на севере? Задумался охотник, истопил очаг, чтоб теплее стало. Но огонь не солнышко. Обратил внимание охотник на лучину, которая светилась в отблеске огня. Озарилось улыбкой его лицо;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pPr algn="just">
              <a:buNone/>
            </a:pPr>
            <a:r>
              <a:rPr lang="ru-RU" dirty="0" smtClean="0">
                <a:latin typeface="+mj-lt"/>
                <a:cs typeface="Times New Roman" pitchFamily="18" charset="0"/>
              </a:rPr>
              <a:t>и понял он, как можно помочь сыну. Всю ночь работал охотник. Вырезал из полена птицу, настрогал из лучины щепки, украсил их ажурной резьбой. Повесил птицу над кроватью сына, и птица вдруг ожила: закружилась, задвигалась в струях горячего воздуха, что шёл от печи. Мальчик проснулся, заулыбался и воскликнул: “Ну, вот и солнышко!” С этого дня ребёнок стал быстро поправляться. Так приписали деревянной птице чудодейственную силу и стали называть её “святым духом”, хранительницей детей, символом семейного счастья.»</a:t>
            </a:r>
          </a:p>
          <a:p>
            <a:pPr>
              <a:buNone/>
            </a:pPr>
            <a:endParaRPr lang="ru-RU" dirty="0" smtClean="0">
              <a:latin typeface="+mj-lt"/>
              <a:cs typeface="Times New Roman" pitchFamily="18" charset="0"/>
            </a:endParaRP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4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5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498</TotalTime>
  <Words>486</Words>
  <Application>Microsoft Office PowerPoint</Application>
  <PresentationFormat>Экран (4:3)</PresentationFormat>
  <Paragraphs>82</Paragraphs>
  <Slides>22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Трек</vt:lpstr>
      <vt:lpstr>Эркер</vt:lpstr>
      <vt:lpstr>   Муниципальное образовательное учреждение дополнительного образования детей Детский подростковый центр </vt:lpstr>
      <vt:lpstr>Чернина Наталья Сергеевна </vt:lpstr>
      <vt:lpstr>ТЕМА:  «ПТИЦА СЧАСТЬЯ»</vt:lpstr>
      <vt:lpstr>ЦЕЛИ ЗАНЯТИЯ:</vt:lpstr>
      <vt:lpstr>ЗАДАЧИ:</vt:lpstr>
      <vt:lpstr>Ожидаемые результаты:</vt:lpstr>
      <vt:lpstr>Методы и приёмы:</vt:lpstr>
      <vt:lpstr>Материалы и оборудование:</vt:lpstr>
      <vt:lpstr>Легенда о птице счастья</vt:lpstr>
      <vt:lpstr>Слайд 10</vt:lpstr>
      <vt:lpstr>Базовая форма оригами «Воздушный змей»</vt:lpstr>
      <vt:lpstr>Схема складывания фигурки</vt:lpstr>
      <vt:lpstr>Слайд 13</vt:lpstr>
      <vt:lpstr>Слайд 14</vt:lpstr>
      <vt:lpstr>Слайд 15</vt:lpstr>
      <vt:lpstr>Готовое изделие</vt:lpstr>
      <vt:lpstr>Контрольные вопросы</vt:lpstr>
      <vt:lpstr>УРА! У НАС ВСЁ ПОЛУЧИЛОСЬ! </vt:lpstr>
      <vt:lpstr>Выводы: </vt:lpstr>
      <vt:lpstr>«Мы желаем счастья вам»</vt:lpstr>
      <vt:lpstr>Припев:</vt:lpstr>
      <vt:lpstr>   Спасибо за внимание!   До новых встреч!</vt:lpstr>
    </vt:vector>
  </TitlesOfParts>
  <Company>0000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информационной компетентности ученика и учителя</dc:title>
  <dc:creator>000</dc:creator>
  <cp:lastModifiedBy>revaz</cp:lastModifiedBy>
  <cp:revision>61</cp:revision>
  <dcterms:created xsi:type="dcterms:W3CDTF">2009-10-26T11:18:05Z</dcterms:created>
  <dcterms:modified xsi:type="dcterms:W3CDTF">2012-03-31T16:41:16Z</dcterms:modified>
</cp:coreProperties>
</file>