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3" r:id="rId2"/>
    <p:sldId id="296" r:id="rId3"/>
    <p:sldId id="285" r:id="rId4"/>
    <p:sldId id="257" r:id="rId5"/>
    <p:sldId id="279" r:id="rId6"/>
    <p:sldId id="295" r:id="rId7"/>
    <p:sldId id="297" r:id="rId8"/>
    <p:sldId id="299" r:id="rId9"/>
    <p:sldId id="300" r:id="rId10"/>
    <p:sldId id="264" r:id="rId11"/>
    <p:sldId id="266" r:id="rId12"/>
    <p:sldId id="268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04920"/>
    <a:srgbClr val="F79646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6" d="100"/>
          <a:sy n="56" d="100"/>
        </p:scale>
        <p:origin x="-726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23.01.2012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одержимое 3"/>
          <p:cNvSpPr>
            <a:spLocks noGrp="1"/>
          </p:cNvSpPr>
          <p:nvPr>
            <p:ph sz="half" idx="2" hasCustomPrompt="1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buNone/>
              <a:defRPr sz="2400" baseline="0"/>
            </a:lvl1pPr>
            <a:lvl2pPr>
              <a:buNone/>
              <a:defRPr sz="2000" baseline="0"/>
            </a:lvl2pPr>
            <a:lvl3pPr>
              <a:buNone/>
              <a:defRPr sz="1800"/>
            </a:lvl3pPr>
            <a:lvl4pPr>
              <a:buNone/>
              <a:defRPr sz="1600"/>
            </a:lvl4pPr>
            <a:lvl5pPr>
              <a:buNone/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Could I have some </a:t>
            </a:r>
          </a:p>
          <a:p>
            <a:pPr lvl="0"/>
            <a:r>
              <a:rPr lang="en-US" dirty="0" smtClean="0"/>
              <a:t>        </a:t>
            </a:r>
            <a:r>
              <a:rPr lang="en-US" dirty="0" err="1" smtClean="0"/>
              <a:t>coffee,please</a:t>
            </a:r>
            <a:r>
              <a:rPr lang="en-US" dirty="0" smtClean="0"/>
              <a:t>.</a:t>
            </a:r>
            <a:endParaRPr lang="ru-RU" dirty="0" smtClean="0"/>
          </a:p>
          <a:p>
            <a:pPr lvl="1"/>
            <a:r>
              <a:rPr lang="en-US" dirty="0" smtClean="0"/>
              <a:t>         </a:t>
            </a:r>
            <a:r>
              <a:rPr lang="en-US" dirty="0" err="1" smtClean="0"/>
              <a:t>coffee,please</a:t>
            </a:r>
            <a:r>
              <a:rPr lang="en-US" dirty="0" smtClean="0"/>
              <a:t>.</a:t>
            </a:r>
          </a:p>
          <a:p>
            <a:pPr lvl="1"/>
            <a:r>
              <a:rPr lang="en-US" dirty="0" smtClean="0"/>
              <a:t>              </a:t>
            </a:r>
            <a:r>
              <a:rPr lang="en-US" dirty="0" err="1" smtClean="0"/>
              <a:t>coffee,please</a:t>
            </a:r>
            <a:r>
              <a:rPr lang="en-US" dirty="0" smtClean="0"/>
              <a:t>.</a:t>
            </a:r>
          </a:p>
          <a:p>
            <a:pPr lvl="1"/>
            <a:r>
              <a:rPr lang="en-US" dirty="0" smtClean="0"/>
              <a:t>I’m very sorry,</a:t>
            </a:r>
          </a:p>
          <a:p>
            <a:pPr lvl="1"/>
            <a:r>
              <a:rPr lang="en-US" dirty="0" smtClean="0"/>
              <a:t>        but I’ve only got cheese.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 hasCustomPrompt="1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buNone/>
              <a:defRPr sz="2400"/>
            </a:lvl1pPr>
            <a:lvl2pPr>
              <a:buNone/>
              <a:defRPr sz="2000" baseline="0"/>
            </a:lvl2pPr>
            <a:lvl3pPr>
              <a:buNone/>
              <a:defRPr sz="1800"/>
            </a:lvl3pPr>
            <a:lvl4pPr>
              <a:buNone/>
              <a:defRPr sz="1600"/>
            </a:lvl4pPr>
            <a:lvl5pPr>
              <a:buNone/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Could I have some </a:t>
            </a:r>
          </a:p>
          <a:p>
            <a:pPr lvl="0"/>
            <a:r>
              <a:rPr lang="en-US" dirty="0" smtClean="0"/>
              <a:t>        </a:t>
            </a:r>
            <a:r>
              <a:rPr lang="en-US" dirty="0" err="1" smtClean="0"/>
              <a:t>tea,please</a:t>
            </a:r>
            <a:r>
              <a:rPr lang="en-US" dirty="0" smtClean="0"/>
              <a:t>.</a:t>
            </a:r>
            <a:endParaRPr lang="ru-RU" dirty="0" smtClean="0"/>
          </a:p>
          <a:p>
            <a:pPr lvl="1"/>
            <a:r>
              <a:rPr lang="en-US" dirty="0" smtClean="0"/>
              <a:t>         </a:t>
            </a:r>
            <a:r>
              <a:rPr lang="en-US" dirty="0" err="1" smtClean="0"/>
              <a:t>tea,please</a:t>
            </a:r>
            <a:r>
              <a:rPr lang="en-US" dirty="0" smtClean="0"/>
              <a:t>.</a:t>
            </a:r>
          </a:p>
          <a:p>
            <a:pPr lvl="1"/>
            <a:r>
              <a:rPr lang="en-US" dirty="0" smtClean="0"/>
              <a:t>              </a:t>
            </a:r>
            <a:r>
              <a:rPr lang="en-US" dirty="0" err="1" smtClean="0"/>
              <a:t>tea,please</a:t>
            </a:r>
            <a:r>
              <a:rPr lang="en-US" dirty="0" smtClean="0"/>
              <a:t>.</a:t>
            </a:r>
          </a:p>
          <a:p>
            <a:pPr lvl="1"/>
            <a:r>
              <a:rPr lang="en-US" dirty="0" smtClean="0"/>
              <a:t>Yes, of course and </a:t>
            </a:r>
          </a:p>
          <a:p>
            <a:pPr lvl="1"/>
            <a:r>
              <a:rPr lang="en-US" dirty="0" smtClean="0"/>
              <a:t>Here it is!</a:t>
            </a:r>
            <a:endParaRPr lang="ru-RU" dirty="0" smtClean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23.01.2012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23.01.2012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23.01.2012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23.01.2012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23.01.2012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23.01.2012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hyperlink" Target="http://images.google.ru/imgres?imgurl=http://www.crabbiemasters.com/images/printables/crabbies/Hungry-bw_c.jpg&amp;imgrefurl=http://www.crabbiemasters.com/fun.html&amp;usg=__5op5HroI8nbCvONCjQieMcYkKGk=&amp;h=491&amp;w=792&amp;sz=89&amp;hl=ru&amp;start=15&amp;zoom=1&amp;tbnid=8bOPC1-Q1nD2WM:&amp;tbnh=89&amp;tbnw=143&amp;prev=/images?q=hungry&amp;hl=ru&amp;newwindow=1&amp;sa=N&amp;tbs=isch:1&amp;itbs=1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13" Type="http://schemas.openxmlformats.org/officeDocument/2006/relationships/image" Target="../media/image14.jpeg"/><Relationship Id="rId3" Type="http://schemas.openxmlformats.org/officeDocument/2006/relationships/image" Target="../media/image5.jpeg"/><Relationship Id="rId7" Type="http://schemas.openxmlformats.org/officeDocument/2006/relationships/image" Target="../media/image8.jpeg"/><Relationship Id="rId12" Type="http://schemas.openxmlformats.org/officeDocument/2006/relationships/image" Target="../media/image13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11" Type="http://schemas.openxmlformats.org/officeDocument/2006/relationships/image" Target="../media/image12.jpeg"/><Relationship Id="rId5" Type="http://schemas.openxmlformats.org/officeDocument/2006/relationships/image" Target="../media/image6.jpeg"/><Relationship Id="rId10" Type="http://schemas.openxmlformats.org/officeDocument/2006/relationships/image" Target="../media/image11.jpeg"/><Relationship Id="rId4" Type="http://schemas.openxmlformats.org/officeDocument/2006/relationships/hyperlink" Target="http://upload.wikimedia.org/wikipedia/commons/thumb/1/1f/FD_1.jpg/556px-FD_1.jpg" TargetMode="External"/><Relationship Id="rId9" Type="http://schemas.openxmlformats.org/officeDocument/2006/relationships/image" Target="../media/image10.jpeg"/><Relationship Id="rId14" Type="http://schemas.openxmlformats.org/officeDocument/2006/relationships/image" Target="../media/image15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476672"/>
            <a:ext cx="8229600" cy="6238476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                   Учитель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Баряева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Н.А.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                                           идентификатор                      240-700-969   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                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                      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Урок на тему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   « Питание как элемент здорового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          образа жизни» в 3 классе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42852"/>
            <a:ext cx="8229600" cy="928694"/>
          </a:xfrm>
        </p:spPr>
        <p:txBody>
          <a:bodyPr>
            <a:normAutofit fontScale="90000"/>
          </a:bodyPr>
          <a:lstStyle/>
          <a:p>
            <a:r>
              <a:rPr lang="en-US" dirty="0" err="1" smtClean="0"/>
              <a:t>Fredo’s</a:t>
            </a:r>
            <a:r>
              <a:rPr lang="en-US" dirty="0" smtClean="0"/>
              <a:t> Restaurant.  Say True or False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000108"/>
            <a:ext cx="6329378" cy="5715040"/>
          </a:xfrm>
        </p:spPr>
        <p:txBody>
          <a:bodyPr>
            <a:normAutofit fontScale="25000" lnSpcReduction="20000"/>
          </a:bodyPr>
          <a:lstStyle/>
          <a:p>
            <a:pPr marL="514350" indent="-514350">
              <a:buNone/>
            </a:pPr>
            <a:endParaRPr lang="en-US" dirty="0" smtClean="0"/>
          </a:p>
          <a:p>
            <a:pPr marL="514350" indent="-514350">
              <a:buNone/>
            </a:pPr>
            <a:r>
              <a:rPr lang="en-US" sz="9600" b="1" dirty="0" smtClean="0"/>
              <a:t>1.You can have eggs for breakfast</a:t>
            </a:r>
          </a:p>
          <a:p>
            <a:pPr marL="514350" indent="-514350">
              <a:buNone/>
            </a:pPr>
            <a:endParaRPr lang="en-US" sz="7400" dirty="0" smtClean="0"/>
          </a:p>
          <a:p>
            <a:pPr marL="514350" indent="-514350">
              <a:buNone/>
            </a:pPr>
            <a:r>
              <a:rPr lang="en-US" sz="9600" b="1" dirty="0" smtClean="0"/>
              <a:t>2. You can drink lemonade for breakfast</a:t>
            </a:r>
            <a:r>
              <a:rPr lang="en-US" sz="9600" dirty="0" smtClean="0"/>
              <a:t>.-</a:t>
            </a:r>
          </a:p>
          <a:p>
            <a:pPr marL="514350" indent="-514350">
              <a:buNone/>
            </a:pPr>
            <a:r>
              <a:rPr lang="en-US" sz="7400" dirty="0" smtClean="0"/>
              <a:t>                                                                </a:t>
            </a:r>
          </a:p>
          <a:p>
            <a:pPr marL="514350" indent="-514350">
              <a:buNone/>
            </a:pPr>
            <a:r>
              <a:rPr lang="en-US" sz="9600" b="1" dirty="0" smtClean="0"/>
              <a:t>3. Pizza is for lunch.-</a:t>
            </a:r>
          </a:p>
          <a:p>
            <a:pPr marL="514350" indent="-514350">
              <a:buNone/>
            </a:pPr>
            <a:r>
              <a:rPr lang="en-US" sz="7400" b="1" dirty="0" smtClean="0"/>
              <a:t>                               </a:t>
            </a:r>
          </a:p>
          <a:p>
            <a:pPr marL="514350" indent="-514350">
              <a:buNone/>
            </a:pPr>
            <a:r>
              <a:rPr lang="en-US" sz="9600" b="1" dirty="0" smtClean="0"/>
              <a:t>4. There are chicken and cheese </a:t>
            </a:r>
          </a:p>
          <a:p>
            <a:pPr marL="514350" indent="-514350">
              <a:buNone/>
            </a:pPr>
            <a:r>
              <a:rPr lang="en-US" sz="9600" b="1" dirty="0" smtClean="0"/>
              <a:t>sandwiches for lunch.-</a:t>
            </a:r>
          </a:p>
          <a:p>
            <a:pPr marL="514350" indent="-514350">
              <a:buNone/>
            </a:pPr>
            <a:r>
              <a:rPr lang="en-US" sz="7400" dirty="0" smtClean="0"/>
              <a:t>                                                                                      </a:t>
            </a:r>
          </a:p>
          <a:p>
            <a:pPr marL="514350" indent="-514350">
              <a:buNone/>
            </a:pPr>
            <a:r>
              <a:rPr lang="en-US" sz="7400" dirty="0" smtClean="0"/>
              <a:t>     </a:t>
            </a:r>
            <a:endParaRPr lang="en-US" sz="7400" b="1" dirty="0" smtClean="0"/>
          </a:p>
          <a:p>
            <a:pPr marL="514350" indent="-514350">
              <a:buNone/>
            </a:pPr>
            <a:r>
              <a:rPr lang="en-US" sz="9600" b="1" dirty="0" smtClean="0"/>
              <a:t>5. You can have chocolate or lemon ice </a:t>
            </a:r>
          </a:p>
          <a:p>
            <a:pPr marL="514350" indent="-514350">
              <a:buNone/>
            </a:pPr>
            <a:r>
              <a:rPr lang="en-US" sz="9600" b="1" dirty="0" smtClean="0"/>
              <a:t>cream for lunch.-</a:t>
            </a:r>
          </a:p>
          <a:p>
            <a:pPr marL="514350" indent="-514350">
              <a:buNone/>
            </a:pPr>
            <a:r>
              <a:rPr lang="en-US" sz="7400" dirty="0" smtClean="0"/>
              <a:t>                                                                                           </a:t>
            </a:r>
          </a:p>
          <a:p>
            <a:pPr marL="514350" indent="-514350">
              <a:buNone/>
            </a:pPr>
            <a:r>
              <a:rPr lang="en-US" sz="9600" b="1" dirty="0" smtClean="0"/>
              <a:t>6. Fruit salad is for lunch.-</a:t>
            </a:r>
          </a:p>
          <a:p>
            <a:pPr marL="514350" indent="-514350">
              <a:buNone/>
            </a:pPr>
            <a:r>
              <a:rPr lang="en-US" sz="7400" dirty="0" smtClean="0"/>
              <a:t>                                             </a:t>
            </a:r>
          </a:p>
          <a:p>
            <a:pPr marL="514350" indent="-514350">
              <a:buNone/>
            </a:pPr>
            <a:endParaRPr lang="ru-RU" sz="7400" dirty="0"/>
          </a:p>
        </p:txBody>
      </p:sp>
      <p:sp>
        <p:nvSpPr>
          <p:cNvPr id="4" name="TextBox 3"/>
          <p:cNvSpPr txBox="1"/>
          <p:nvPr/>
        </p:nvSpPr>
        <p:spPr>
          <a:xfrm>
            <a:off x="6786578" y="1785926"/>
            <a:ext cx="150019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chemeClr val="tx2"/>
                </a:solidFill>
              </a:rPr>
              <a:t>False</a:t>
            </a:r>
            <a:endParaRPr lang="ru-RU" sz="2800" b="1" dirty="0">
              <a:solidFill>
                <a:schemeClr val="tx2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786578" y="1071546"/>
            <a:ext cx="12858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</a:rPr>
              <a:t>True</a:t>
            </a:r>
            <a:endParaRPr lang="ru-RU" sz="2800" b="1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715140" y="2500306"/>
            <a:ext cx="12144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chemeClr val="tx2"/>
                </a:solidFill>
              </a:rPr>
              <a:t>False</a:t>
            </a:r>
            <a:endParaRPr lang="ru-RU" sz="2400" b="1" dirty="0">
              <a:solidFill>
                <a:schemeClr val="tx2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 flipH="1">
            <a:off x="6715140" y="3143248"/>
            <a:ext cx="12858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chemeClr val="tx2"/>
                </a:solidFill>
              </a:rPr>
              <a:t>False</a:t>
            </a:r>
            <a:endParaRPr lang="ru-RU" sz="2400" b="1" dirty="0">
              <a:solidFill>
                <a:schemeClr val="tx2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715140" y="4286256"/>
            <a:ext cx="12858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</a:rPr>
              <a:t>True</a:t>
            </a:r>
            <a:endParaRPr lang="ru-RU" sz="2800" b="1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715140" y="5357826"/>
            <a:ext cx="11430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</a:rPr>
              <a:t>True</a:t>
            </a:r>
            <a:endParaRPr lang="ru-RU" sz="28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5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571480"/>
            <a:ext cx="5043494" cy="5554683"/>
          </a:xfrm>
        </p:spPr>
        <p:txBody>
          <a:bodyPr/>
          <a:lstStyle/>
          <a:p>
            <a:pPr>
              <a:buNone/>
            </a:pPr>
            <a:r>
              <a:rPr lang="en-US" dirty="0" smtClean="0"/>
              <a:t>7.The food for dinner is cold.-</a:t>
            </a:r>
          </a:p>
          <a:p>
            <a:pPr>
              <a:buNone/>
            </a:pPr>
            <a:r>
              <a:rPr lang="en-US" dirty="0" smtClean="0"/>
              <a:t>8. You cannot have chips for dinner.-</a:t>
            </a:r>
          </a:p>
          <a:p>
            <a:pPr>
              <a:buNone/>
            </a:pPr>
            <a:r>
              <a:rPr lang="en-US" dirty="0" smtClean="0"/>
              <a:t>9. You can drink coffee for dinner.- 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6215074" y="714356"/>
            <a:ext cx="154205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0070C0"/>
                </a:solidFill>
              </a:rPr>
              <a:t>FALSE</a:t>
            </a:r>
            <a:endParaRPr lang="ru-RU" sz="2400" b="1" dirty="0">
              <a:solidFill>
                <a:srgbClr val="0070C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215074" y="2000240"/>
            <a:ext cx="15716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chemeClr val="accent1">
                    <a:lumMod val="75000"/>
                  </a:schemeClr>
                </a:solidFill>
              </a:rPr>
              <a:t>FALSE</a:t>
            </a:r>
            <a:endParaRPr lang="ru-RU" sz="2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215074" y="3071810"/>
            <a:ext cx="11430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TRUE</a:t>
            </a:r>
            <a:endParaRPr lang="ru-RU" sz="24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http://im6-tub.yandex.net/i?id=146654132-0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0" y="2428868"/>
            <a:ext cx="4336704" cy="4214842"/>
          </a:xfrm>
          <a:prstGeom prst="rect">
            <a:avLst/>
          </a:prstGeom>
          <a:noFill/>
        </p:spPr>
      </p:pic>
      <p:sp>
        <p:nvSpPr>
          <p:cNvPr id="5" name="Скругленная прямоугольная выноска 4"/>
          <p:cNvSpPr/>
          <p:nvPr/>
        </p:nvSpPr>
        <p:spPr>
          <a:xfrm>
            <a:off x="5214942" y="2500306"/>
            <a:ext cx="1928826" cy="928694"/>
          </a:xfrm>
          <a:prstGeom prst="wedgeRoundRectCallout">
            <a:avLst>
              <a:gd name="adj1" fmla="val 18166"/>
              <a:gd name="adj2" fmla="val 103758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5143504" y="642918"/>
            <a:ext cx="5457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214282" y="2571744"/>
            <a:ext cx="392909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 smtClean="0"/>
              <a:t> I can name food.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71472" y="1571612"/>
            <a:ext cx="35719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NOW   I  CAN:</a:t>
            </a:r>
            <a:endParaRPr lang="ru-RU" sz="28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214282" y="3643314"/>
            <a:ext cx="407196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/>
              <a:t>I can read a menu.</a:t>
            </a:r>
            <a:endParaRPr lang="ru-RU" sz="32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142844" y="4500570"/>
            <a:ext cx="435771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/>
              <a:t>I can </a:t>
            </a:r>
            <a:r>
              <a:rPr lang="en-US" sz="3200" b="1" smtClean="0"/>
              <a:t>ask for </a:t>
            </a:r>
            <a:r>
              <a:rPr lang="en-US" sz="3200" b="1" dirty="0" smtClean="0"/>
              <a:t>food./</a:t>
            </a:r>
          </a:p>
          <a:p>
            <a:r>
              <a:rPr lang="en-US" sz="3200" b="1" dirty="0" smtClean="0"/>
              <a:t> I can order some food.</a:t>
            </a:r>
            <a:endParaRPr lang="ru-RU" sz="32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  <p:bldP spid="1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5214950"/>
            <a:ext cx="8229600" cy="1500198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en-US" sz="9600" dirty="0" smtClean="0">
                <a:solidFill>
                  <a:srgbClr val="FF0000"/>
                </a:solidFill>
              </a:rPr>
              <a:t> Is  it  hungry?</a:t>
            </a:r>
            <a:endParaRPr lang="ru-RU" sz="9600" dirty="0">
              <a:solidFill>
                <a:srgbClr val="FF0000"/>
              </a:solidFill>
            </a:endParaRPr>
          </a:p>
        </p:txBody>
      </p:sp>
      <p:pic>
        <p:nvPicPr>
          <p:cNvPr id="14338" name="Picture 2" descr="http://t2.gstatic.com/images?q=tbn:8bOPC1-Q1nD2WM:http://www.crabbiemasters.com/images/printables/crabbies/Hungry-bw_c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2" y="357166"/>
            <a:ext cx="8643998" cy="442915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428596" y="3357562"/>
            <a:ext cx="8229600" cy="2840039"/>
          </a:xfrm>
        </p:spPr>
        <p:txBody>
          <a:bodyPr/>
          <a:lstStyle/>
          <a:p>
            <a:pPr>
              <a:buNone/>
            </a:pPr>
            <a:r>
              <a:rPr lang="en-US" smtClean="0"/>
              <a:t>I would like to  have  some grapes.</a:t>
            </a:r>
          </a:p>
          <a:p>
            <a:pPr>
              <a:buNone/>
            </a:pPr>
            <a:r>
              <a:rPr lang="en-US" smtClean="0"/>
              <a:t>I would like to have  some grapes and some melon.</a:t>
            </a:r>
          </a:p>
          <a:p>
            <a:pPr>
              <a:buNone/>
            </a:pPr>
            <a:r>
              <a:rPr lang="en-US" smtClean="0"/>
              <a:t>I would like to have  some grapes, some melon and …</a:t>
            </a:r>
            <a:endParaRPr lang="ru-RU" smtClean="0"/>
          </a:p>
          <a:p>
            <a:pPr>
              <a:buNone/>
            </a:pPr>
            <a:endParaRPr lang="ru-RU" dirty="0"/>
          </a:p>
        </p:txBody>
      </p:sp>
      <p:sp>
        <p:nvSpPr>
          <p:cNvPr id="4" name="Блок-схема: перфолента 3"/>
          <p:cNvSpPr/>
          <p:nvPr/>
        </p:nvSpPr>
        <p:spPr>
          <a:xfrm>
            <a:off x="1643042" y="571480"/>
            <a:ext cx="1643074" cy="1571636"/>
          </a:xfrm>
          <a:prstGeom prst="flowChartPunchedTape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FF0000"/>
                </a:solidFill>
              </a:rPr>
              <a:t>WOULD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5" name="Блок-схема: перфолента 4"/>
          <p:cNvSpPr/>
          <p:nvPr/>
        </p:nvSpPr>
        <p:spPr>
          <a:xfrm>
            <a:off x="3071802" y="642918"/>
            <a:ext cx="1785950" cy="1428760"/>
          </a:xfrm>
          <a:prstGeom prst="flowChartPunchedTape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FF0000"/>
                </a:solidFill>
              </a:rPr>
              <a:t>LIKE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7" name="Блок-схема: перфолента 6"/>
          <p:cNvSpPr/>
          <p:nvPr/>
        </p:nvSpPr>
        <p:spPr>
          <a:xfrm>
            <a:off x="4500562" y="642918"/>
            <a:ext cx="2000264" cy="1357322"/>
          </a:xfrm>
          <a:prstGeom prst="flowChartPunchedTape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FF0000"/>
                </a:solidFill>
              </a:rPr>
              <a:t>TO  HAVE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9" name="Улыбающееся лицо 8"/>
          <p:cNvSpPr/>
          <p:nvPr/>
        </p:nvSpPr>
        <p:spPr>
          <a:xfrm>
            <a:off x="285720" y="285728"/>
            <a:ext cx="1343028" cy="2571768"/>
          </a:xfrm>
          <a:prstGeom prst="smileyFace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TextBox 9"/>
          <p:cNvSpPr txBox="1"/>
          <p:nvPr/>
        </p:nvSpPr>
        <p:spPr>
          <a:xfrm>
            <a:off x="785786" y="1142984"/>
            <a:ext cx="35719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smtClean="0">
                <a:solidFill>
                  <a:srgbClr val="FF0000"/>
                </a:solidFill>
              </a:rPr>
              <a:t>I</a:t>
            </a:r>
            <a:endParaRPr lang="ru-RU" sz="6000" dirty="0">
              <a:solidFill>
                <a:srgbClr val="FF0000"/>
              </a:solidFill>
            </a:endParaRPr>
          </a:p>
        </p:txBody>
      </p:sp>
      <p:sp>
        <p:nvSpPr>
          <p:cNvPr id="11" name="Блок-схема: перфолента 10"/>
          <p:cNvSpPr/>
          <p:nvPr/>
        </p:nvSpPr>
        <p:spPr>
          <a:xfrm>
            <a:off x="6228184" y="476672"/>
            <a:ext cx="1359570" cy="1440160"/>
          </a:xfrm>
          <a:prstGeom prst="flowChartPunchedTape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FF0000"/>
                </a:solidFill>
              </a:rPr>
              <a:t>SOME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14" name="Блок-схема: перфолента 13"/>
          <p:cNvSpPr/>
          <p:nvPr/>
        </p:nvSpPr>
        <p:spPr>
          <a:xfrm>
            <a:off x="7452320" y="620688"/>
            <a:ext cx="1512168" cy="1368152"/>
          </a:xfrm>
          <a:prstGeom prst="flowChartPunchedTap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FF0000"/>
                </a:solidFill>
              </a:rPr>
              <a:t>GRAPES</a:t>
            </a:r>
            <a:endParaRPr lang="ru-RU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одержимое 6"/>
          <p:cNvSpPr>
            <a:spLocks noGrp="1"/>
          </p:cNvSpPr>
          <p:nvPr>
            <p:ph sz="half" idx="1"/>
          </p:nvPr>
        </p:nvSpPr>
        <p:spPr>
          <a:xfrm>
            <a:off x="428596" y="2214554"/>
            <a:ext cx="4038600" cy="4429156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b="1" dirty="0" smtClean="0"/>
              <a:t>Could I have some </a:t>
            </a:r>
          </a:p>
          <a:p>
            <a:pPr>
              <a:buNone/>
            </a:pPr>
            <a:r>
              <a:rPr lang="en-US" b="1" dirty="0" smtClean="0"/>
              <a:t>           </a:t>
            </a:r>
            <a:r>
              <a:rPr lang="en-US" b="1" dirty="0" err="1" smtClean="0"/>
              <a:t>coffee,please</a:t>
            </a:r>
            <a:r>
              <a:rPr lang="en-US" b="1" dirty="0" smtClean="0"/>
              <a:t>.</a:t>
            </a:r>
          </a:p>
          <a:p>
            <a:pPr>
              <a:buNone/>
            </a:pPr>
            <a:r>
              <a:rPr lang="en-US" b="1" dirty="0" smtClean="0"/>
              <a:t>               </a:t>
            </a:r>
            <a:r>
              <a:rPr lang="en-US" b="1" dirty="0" err="1" smtClean="0"/>
              <a:t>coffee,please</a:t>
            </a:r>
            <a:r>
              <a:rPr lang="en-US" b="1" dirty="0" smtClean="0"/>
              <a:t>.</a:t>
            </a:r>
          </a:p>
          <a:p>
            <a:pPr>
              <a:buNone/>
            </a:pPr>
            <a:r>
              <a:rPr lang="en-US" b="1" dirty="0" smtClean="0"/>
              <a:t>                  </a:t>
            </a:r>
            <a:r>
              <a:rPr lang="en-US" b="1" dirty="0" err="1" smtClean="0"/>
              <a:t>coffee,please</a:t>
            </a:r>
            <a:r>
              <a:rPr lang="en-US" b="1" dirty="0" smtClean="0"/>
              <a:t>.</a:t>
            </a:r>
          </a:p>
          <a:p>
            <a:pPr>
              <a:buNone/>
            </a:pPr>
            <a:r>
              <a:rPr lang="en-US" b="1" dirty="0" smtClean="0"/>
              <a:t> I’m very sorry, but</a:t>
            </a:r>
          </a:p>
          <a:p>
            <a:pPr>
              <a:buNone/>
            </a:pPr>
            <a:r>
              <a:rPr lang="en-US" b="1" dirty="0" smtClean="0"/>
              <a:t>        I’ve only  got cheese</a:t>
            </a:r>
            <a:r>
              <a:rPr lang="en-US" dirty="0" smtClean="0"/>
              <a:t>.</a:t>
            </a:r>
            <a:endParaRPr lang="ru-RU" dirty="0"/>
          </a:p>
        </p:txBody>
      </p:sp>
      <p:sp>
        <p:nvSpPr>
          <p:cNvPr id="8" name="Содержимое 7"/>
          <p:cNvSpPr>
            <a:spLocks noGrp="1"/>
          </p:cNvSpPr>
          <p:nvPr>
            <p:ph sz="half" idx="2"/>
          </p:nvPr>
        </p:nvSpPr>
        <p:spPr>
          <a:xfrm>
            <a:off x="4857752" y="2285992"/>
            <a:ext cx="4038600" cy="4054485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b="1" dirty="0" smtClean="0"/>
              <a:t>Could I have some </a:t>
            </a:r>
          </a:p>
          <a:p>
            <a:pPr>
              <a:buNone/>
            </a:pPr>
            <a:r>
              <a:rPr lang="en-US" b="1" dirty="0" smtClean="0"/>
              <a:t>            </a:t>
            </a:r>
            <a:r>
              <a:rPr lang="en-US" b="1" dirty="0" err="1" smtClean="0"/>
              <a:t>tea,please</a:t>
            </a:r>
            <a:r>
              <a:rPr lang="en-US" b="1" dirty="0" smtClean="0"/>
              <a:t>.</a:t>
            </a:r>
          </a:p>
          <a:p>
            <a:pPr>
              <a:buNone/>
            </a:pPr>
            <a:r>
              <a:rPr lang="en-US" b="1" dirty="0" smtClean="0"/>
              <a:t>                  </a:t>
            </a:r>
            <a:r>
              <a:rPr lang="en-US" b="1" dirty="0" err="1" smtClean="0"/>
              <a:t>tea,please</a:t>
            </a:r>
            <a:r>
              <a:rPr lang="en-US" b="1" dirty="0" smtClean="0"/>
              <a:t>.</a:t>
            </a:r>
          </a:p>
          <a:p>
            <a:pPr>
              <a:buNone/>
            </a:pPr>
            <a:r>
              <a:rPr lang="en-US" b="1" dirty="0" smtClean="0"/>
              <a:t>                       </a:t>
            </a:r>
            <a:r>
              <a:rPr lang="en-US" b="1" dirty="0" err="1" smtClean="0"/>
              <a:t>tea,please</a:t>
            </a:r>
            <a:r>
              <a:rPr lang="en-US" b="1" dirty="0" smtClean="0"/>
              <a:t>.</a:t>
            </a:r>
          </a:p>
          <a:p>
            <a:pPr>
              <a:buNone/>
            </a:pPr>
            <a:r>
              <a:rPr lang="en-US" b="1" dirty="0" smtClean="0"/>
              <a:t>Yes, of course and</a:t>
            </a:r>
          </a:p>
          <a:p>
            <a:pPr>
              <a:buNone/>
            </a:pPr>
            <a:r>
              <a:rPr lang="en-US" b="1" dirty="0" smtClean="0"/>
              <a:t>             Here it is!</a:t>
            </a:r>
            <a:endParaRPr lang="ru-RU" b="1" dirty="0"/>
          </a:p>
        </p:txBody>
      </p:sp>
      <p:pic>
        <p:nvPicPr>
          <p:cNvPr id="1026" name="Picture 2" descr="http://im2-tub.yandex.net/i?id=23639528-0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142852"/>
            <a:ext cx="3143272" cy="2000264"/>
          </a:xfrm>
          <a:prstGeom prst="rect">
            <a:avLst/>
          </a:prstGeom>
          <a:noFill/>
        </p:spPr>
      </p:pic>
      <p:pic>
        <p:nvPicPr>
          <p:cNvPr id="1028" name="Picture 4" descr="http://im4-tub.yandex.net/i?id=75327974-1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29256" y="142852"/>
            <a:ext cx="2428892" cy="214314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1000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im8-tub.yandex.net/i?id=128920442-0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00232" y="785794"/>
            <a:ext cx="2199191" cy="1857388"/>
          </a:xfrm>
          <a:prstGeom prst="rect">
            <a:avLst/>
          </a:prstGeom>
          <a:noFill/>
        </p:spPr>
      </p:pic>
      <p:pic>
        <p:nvPicPr>
          <p:cNvPr id="29698" name="Picture 2" descr="http://im6-tub.yandex.net/i?id=204864178-0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785794"/>
            <a:ext cx="2000190" cy="1857388"/>
          </a:xfrm>
          <a:prstGeom prst="rect">
            <a:avLst/>
          </a:prstGeom>
          <a:noFill/>
        </p:spPr>
      </p:pic>
      <p:pic>
        <p:nvPicPr>
          <p:cNvPr id="29700" name="Picture 4" descr="Картинка 1 из 64000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357686" y="928670"/>
            <a:ext cx="2214578" cy="1714512"/>
          </a:xfrm>
          <a:prstGeom prst="rect">
            <a:avLst/>
          </a:prstGeom>
          <a:noFill/>
        </p:spPr>
      </p:pic>
      <p:pic>
        <p:nvPicPr>
          <p:cNvPr id="29702" name="Picture 6" descr="http://im6-tub.yandex.net/i?id=126329952-1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2643182"/>
            <a:ext cx="2000232" cy="2071702"/>
          </a:xfrm>
          <a:prstGeom prst="rect">
            <a:avLst/>
          </a:prstGeom>
          <a:noFill/>
        </p:spPr>
      </p:pic>
      <p:pic>
        <p:nvPicPr>
          <p:cNvPr id="29704" name="Picture 8" descr="http://im6-tub.yandex.net/i?id=9699452-06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000232" y="2643182"/>
            <a:ext cx="2357454" cy="2071702"/>
          </a:xfrm>
          <a:prstGeom prst="rect">
            <a:avLst/>
          </a:prstGeom>
          <a:noFill/>
        </p:spPr>
      </p:pic>
      <p:pic>
        <p:nvPicPr>
          <p:cNvPr id="29706" name="Picture 10" descr="http://im0-tub.yandex.net/i?id=24298001-11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357686" y="2643182"/>
            <a:ext cx="2428892" cy="2071702"/>
          </a:xfrm>
          <a:prstGeom prst="rect">
            <a:avLst/>
          </a:prstGeom>
          <a:noFill/>
        </p:spPr>
      </p:pic>
      <p:pic>
        <p:nvPicPr>
          <p:cNvPr id="29708" name="Picture 12" descr="http://im0-tub.yandex.net/i?id=227375009-03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572264" y="785794"/>
            <a:ext cx="2571736" cy="1857388"/>
          </a:xfrm>
          <a:prstGeom prst="rect">
            <a:avLst/>
          </a:prstGeom>
          <a:noFill/>
        </p:spPr>
      </p:pic>
      <p:pic>
        <p:nvPicPr>
          <p:cNvPr id="29710" name="Picture 14" descr="http://im8-tub.yandex.net/i?id=113693532-07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0" y="4857760"/>
            <a:ext cx="2285984" cy="2000240"/>
          </a:xfrm>
          <a:prstGeom prst="rect">
            <a:avLst/>
          </a:prstGeom>
          <a:noFill/>
        </p:spPr>
      </p:pic>
      <p:pic>
        <p:nvPicPr>
          <p:cNvPr id="29712" name="Picture 16" descr="http://im6-tub.yandex.net/i?id=187423382-03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6786578" y="2643182"/>
            <a:ext cx="2357422" cy="2071702"/>
          </a:xfrm>
          <a:prstGeom prst="rect">
            <a:avLst/>
          </a:prstGeom>
          <a:noFill/>
        </p:spPr>
      </p:pic>
      <p:pic>
        <p:nvPicPr>
          <p:cNvPr id="29714" name="Picture 18" descr="http://im2-tub.yandex.net/i?id=142979657-14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2143108" y="5000636"/>
            <a:ext cx="2428892" cy="1857364"/>
          </a:xfrm>
          <a:prstGeom prst="rect">
            <a:avLst/>
          </a:prstGeom>
          <a:noFill/>
        </p:spPr>
      </p:pic>
      <p:pic>
        <p:nvPicPr>
          <p:cNvPr id="29716" name="Picture 20" descr="http://im8-tub.yandex.net/i?id=184388317-13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4500562" y="5000636"/>
            <a:ext cx="2286016" cy="1857364"/>
          </a:xfrm>
          <a:prstGeom prst="rect">
            <a:avLst/>
          </a:prstGeom>
          <a:noFill/>
        </p:spPr>
      </p:pic>
      <p:pic>
        <p:nvPicPr>
          <p:cNvPr id="29718" name="Picture 22" descr="http://im0-tub.yandex.net/i?id=19558355-04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6808265" y="4929198"/>
            <a:ext cx="2335735" cy="1928802"/>
          </a:xfrm>
          <a:prstGeom prst="rect">
            <a:avLst/>
          </a:prstGeom>
          <a:noFill/>
        </p:spPr>
      </p:pic>
      <p:sp>
        <p:nvSpPr>
          <p:cNvPr id="14" name="TextBox 13"/>
          <p:cNvSpPr txBox="1"/>
          <p:nvPr/>
        </p:nvSpPr>
        <p:spPr>
          <a:xfrm>
            <a:off x="571472" y="142852"/>
            <a:ext cx="84296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/>
              <a:t>          THERE  IS… </a:t>
            </a:r>
            <a:r>
              <a:rPr lang="en-US" sz="3600" dirty="0" smtClean="0"/>
              <a:t> -      </a:t>
            </a:r>
            <a:r>
              <a:rPr lang="en-US" sz="3600" b="1" dirty="0" smtClean="0"/>
              <a:t>IS IT…?</a:t>
            </a:r>
            <a:endParaRPr lang="ru-RU" sz="36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im6-tub.yandex.net/i?id=79468302-1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571480"/>
            <a:ext cx="8072494" cy="5643602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2286000" y="3105835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buNone/>
            </a:pPr>
            <a:r>
              <a:rPr 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Учитель </a:t>
            </a:r>
            <a:r>
              <a:rPr lang="ru-RU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Баряева</a:t>
            </a:r>
            <a:r>
              <a:rPr 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Н.А. идентификатор </a:t>
            </a:r>
          </a:p>
          <a:p>
            <a:pPr>
              <a:buNone/>
            </a:pPr>
            <a:r>
              <a:rPr 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240-700-969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одержимое 3"/>
          <p:cNvSpPr>
            <a:spLocks noGrp="1"/>
          </p:cNvSpPr>
          <p:nvPr>
            <p:ph idx="1"/>
          </p:nvPr>
        </p:nvSpPr>
        <p:spPr>
          <a:xfrm>
            <a:off x="457200" y="260648"/>
            <a:ext cx="8229600" cy="5184575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en-US" dirty="0" smtClean="0"/>
              <a:t>In a </a:t>
            </a:r>
            <a:r>
              <a:rPr lang="en-US" dirty="0" err="1" smtClean="0"/>
              <a:t>reataurant</a:t>
            </a:r>
            <a:r>
              <a:rPr lang="en-US" dirty="0" smtClean="0"/>
              <a:t> you can choose your food.</a:t>
            </a:r>
          </a:p>
          <a:p>
            <a:pPr>
              <a:buNone/>
            </a:pPr>
            <a:r>
              <a:rPr lang="en-US" dirty="0" smtClean="0"/>
              <a:t>You read a menu. A menu is a list of food.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This is a breakfast menu.</a:t>
            </a:r>
          </a:p>
          <a:p>
            <a:pPr>
              <a:buNone/>
            </a:pPr>
            <a:r>
              <a:rPr lang="en-US" dirty="0" smtClean="0"/>
              <a:t>                   </a:t>
            </a:r>
            <a:r>
              <a:rPr lang="en-US" dirty="0" smtClean="0">
                <a:latin typeface="Algerian" pitchFamily="82" charset="0"/>
              </a:rPr>
              <a:t> Breakfast</a:t>
            </a:r>
          </a:p>
          <a:p>
            <a:pPr>
              <a:buNone/>
            </a:pPr>
            <a:r>
              <a:rPr lang="en-US" b="1" dirty="0" smtClean="0"/>
              <a:t>Fruit:</a:t>
            </a:r>
            <a:r>
              <a:rPr lang="en-US" dirty="0" smtClean="0"/>
              <a:t> </a:t>
            </a:r>
            <a:r>
              <a:rPr lang="en-US" dirty="0" err="1" smtClean="0"/>
              <a:t>oranges,bananas</a:t>
            </a:r>
            <a:r>
              <a:rPr lang="en-US" dirty="0" smtClean="0"/>
              <a:t> </a:t>
            </a:r>
            <a:r>
              <a:rPr lang="en-US" dirty="0" smtClean="0"/>
              <a:t>and </a:t>
            </a:r>
            <a:r>
              <a:rPr lang="en-US" dirty="0" err="1" smtClean="0"/>
              <a:t>graps</a:t>
            </a:r>
            <a:endParaRPr lang="en-US" dirty="0" smtClean="0"/>
          </a:p>
          <a:p>
            <a:pPr>
              <a:buNone/>
            </a:pPr>
            <a:r>
              <a:rPr lang="en-US" b="1" dirty="0" smtClean="0"/>
              <a:t>Bread</a:t>
            </a:r>
          </a:p>
          <a:p>
            <a:pPr>
              <a:buNone/>
            </a:pPr>
            <a:r>
              <a:rPr lang="en-US" b="1" dirty="0" smtClean="0"/>
              <a:t>Eggs</a:t>
            </a:r>
          </a:p>
          <a:p>
            <a:pPr>
              <a:buNone/>
            </a:pPr>
            <a:r>
              <a:rPr lang="en-US" b="1" dirty="0" smtClean="0"/>
              <a:t>Drinks: </a:t>
            </a:r>
            <a:r>
              <a:rPr lang="en-US" dirty="0" smtClean="0"/>
              <a:t>orange </a:t>
            </a:r>
            <a:r>
              <a:rPr lang="en-US" dirty="0" err="1" smtClean="0"/>
              <a:t>juice,milk,tea</a:t>
            </a:r>
            <a:r>
              <a:rPr lang="en-US" dirty="0" smtClean="0"/>
              <a:t> </a:t>
            </a:r>
            <a:endParaRPr lang="en-US" dirty="0" smtClean="0"/>
          </a:p>
          <a:p>
            <a:pPr>
              <a:buNone/>
            </a:pPr>
            <a:r>
              <a:rPr lang="en-US" dirty="0" smtClean="0"/>
              <a:t>and coffee.</a:t>
            </a:r>
            <a:endParaRPr lang="ru-RU" dirty="0"/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84168" y="1340768"/>
            <a:ext cx="2736304" cy="51125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332656"/>
            <a:ext cx="8229600" cy="6336704"/>
          </a:xfrm>
        </p:spPr>
        <p:txBody>
          <a:bodyPr/>
          <a:lstStyle/>
          <a:p>
            <a:r>
              <a:rPr lang="en-US" dirty="0" smtClean="0"/>
              <a:t>This is a lunch menu. Today the food on this menu is cold.</a:t>
            </a:r>
          </a:p>
          <a:p>
            <a:pPr>
              <a:buNone/>
            </a:pPr>
            <a:r>
              <a:rPr lang="en-US" dirty="0" smtClean="0">
                <a:latin typeface="Algerian" pitchFamily="82" charset="0"/>
              </a:rPr>
              <a:t>            Lunch</a:t>
            </a:r>
          </a:p>
          <a:p>
            <a:pPr>
              <a:buNone/>
            </a:pPr>
            <a:r>
              <a:rPr lang="en-US" b="1" dirty="0" smtClean="0"/>
              <a:t>Melon</a:t>
            </a:r>
          </a:p>
          <a:p>
            <a:pPr>
              <a:buNone/>
            </a:pPr>
            <a:r>
              <a:rPr lang="en-US" b="1" dirty="0" smtClean="0"/>
              <a:t>Sandwiches</a:t>
            </a:r>
            <a:r>
              <a:rPr lang="en-US" dirty="0" smtClean="0"/>
              <a:t>: egg and tomato, chicken </a:t>
            </a:r>
          </a:p>
          <a:p>
            <a:pPr>
              <a:buNone/>
            </a:pPr>
            <a:r>
              <a:rPr lang="en-US" dirty="0" smtClean="0"/>
              <a:t>and tomato</a:t>
            </a:r>
          </a:p>
          <a:p>
            <a:pPr>
              <a:buNone/>
            </a:pPr>
            <a:r>
              <a:rPr lang="en-US" b="1" dirty="0" smtClean="0"/>
              <a:t>Salad: </a:t>
            </a:r>
            <a:r>
              <a:rPr lang="en-US" dirty="0" err="1" smtClean="0"/>
              <a:t>lettuce,tomatoes</a:t>
            </a:r>
            <a:r>
              <a:rPr lang="en-US" dirty="0" smtClean="0"/>
              <a:t> and peppers</a:t>
            </a:r>
          </a:p>
          <a:p>
            <a:pPr>
              <a:buNone/>
            </a:pPr>
            <a:r>
              <a:rPr lang="en-US" b="1" dirty="0" smtClean="0"/>
              <a:t>Ice cream</a:t>
            </a:r>
            <a:r>
              <a:rPr lang="en-US" dirty="0" smtClean="0"/>
              <a:t>: chocolate or lemon</a:t>
            </a:r>
          </a:p>
          <a:p>
            <a:pPr>
              <a:buNone/>
            </a:pPr>
            <a:r>
              <a:rPr lang="en-US" b="1" dirty="0" smtClean="0"/>
              <a:t>Fruit salad</a:t>
            </a:r>
          </a:p>
          <a:p>
            <a:pPr>
              <a:buNone/>
            </a:pPr>
            <a:r>
              <a:rPr lang="en-US" b="1" dirty="0" smtClean="0"/>
              <a:t>Drinks</a:t>
            </a:r>
            <a:r>
              <a:rPr lang="en-US" dirty="0" smtClean="0"/>
              <a:t>: orange juice and lemonade</a:t>
            </a:r>
          </a:p>
          <a:p>
            <a:pPr>
              <a:buNone/>
            </a:pPr>
            <a:endParaRPr lang="en-US" dirty="0" smtClean="0">
              <a:latin typeface="Algerian" pitchFamily="82" charset="0"/>
            </a:endParaRPr>
          </a:p>
          <a:p>
            <a:pPr>
              <a:buNone/>
            </a:pPr>
            <a:endParaRPr lang="ru-RU" dirty="0"/>
          </a:p>
        </p:txBody>
      </p:sp>
      <p:pic>
        <p:nvPicPr>
          <p:cNvPr id="4" name="Picture 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75856" y="908720"/>
            <a:ext cx="5616624" cy="16561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48264" y="3140968"/>
            <a:ext cx="1944216" cy="33843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60648"/>
            <a:ext cx="8229600" cy="6336704"/>
          </a:xfrm>
        </p:spPr>
        <p:txBody>
          <a:bodyPr>
            <a:normAutofit lnSpcReduction="10000"/>
          </a:bodyPr>
          <a:lstStyle/>
          <a:p>
            <a:r>
              <a:rPr lang="en-US" sz="2400" dirty="0" smtClean="0"/>
              <a:t>This is dinner menu. Today the food on this menu is hot.</a:t>
            </a:r>
          </a:p>
          <a:p>
            <a:pPr>
              <a:buNone/>
            </a:pPr>
            <a:r>
              <a:rPr lang="en-US" dirty="0" smtClean="0">
                <a:latin typeface="Algerian" pitchFamily="82" charset="0"/>
              </a:rPr>
              <a:t>                    Dinner</a:t>
            </a:r>
            <a:endParaRPr lang="en-US" dirty="0" smtClean="0">
              <a:latin typeface="Algerian" pitchFamily="82" charset="0"/>
            </a:endParaRPr>
          </a:p>
          <a:p>
            <a:pPr>
              <a:buNone/>
            </a:pPr>
            <a:r>
              <a:rPr lang="en-US" b="1" dirty="0" smtClean="0"/>
              <a:t>Soup</a:t>
            </a:r>
          </a:p>
          <a:p>
            <a:pPr>
              <a:buNone/>
            </a:pPr>
            <a:r>
              <a:rPr lang="en-US" b="1" dirty="0" smtClean="0"/>
              <a:t>Pizzas</a:t>
            </a:r>
            <a:r>
              <a:rPr lang="en-US" dirty="0" smtClean="0"/>
              <a:t>: cheese, cheese and</a:t>
            </a:r>
          </a:p>
          <a:p>
            <a:pPr>
              <a:buNone/>
            </a:pPr>
            <a:r>
              <a:rPr lang="en-US" dirty="0" smtClean="0"/>
              <a:t> tomato</a:t>
            </a:r>
          </a:p>
          <a:p>
            <a:pPr>
              <a:buNone/>
            </a:pPr>
            <a:r>
              <a:rPr lang="en-US" b="1" dirty="0" smtClean="0"/>
              <a:t>Fish</a:t>
            </a:r>
          </a:p>
          <a:p>
            <a:pPr>
              <a:buNone/>
            </a:pPr>
            <a:r>
              <a:rPr lang="en-US" b="1" dirty="0" smtClean="0"/>
              <a:t>Chicken</a:t>
            </a:r>
          </a:p>
          <a:p>
            <a:pPr>
              <a:buNone/>
            </a:pPr>
            <a:r>
              <a:rPr lang="en-US" b="1" dirty="0" smtClean="0"/>
              <a:t>Vegetables</a:t>
            </a:r>
            <a:r>
              <a:rPr lang="en-US" dirty="0" smtClean="0"/>
              <a:t>: </a:t>
            </a:r>
            <a:r>
              <a:rPr lang="en-US" dirty="0" err="1" smtClean="0"/>
              <a:t>carrots,peas</a:t>
            </a:r>
            <a:r>
              <a:rPr lang="en-US" dirty="0" smtClean="0"/>
              <a:t>  and </a:t>
            </a:r>
            <a:r>
              <a:rPr lang="en-US" dirty="0" err="1" smtClean="0"/>
              <a:t>beans,potatoes</a:t>
            </a:r>
            <a:r>
              <a:rPr lang="en-US" dirty="0" smtClean="0"/>
              <a:t> or chips</a:t>
            </a:r>
          </a:p>
          <a:p>
            <a:pPr>
              <a:buNone/>
            </a:pPr>
            <a:r>
              <a:rPr lang="en-US" b="1" dirty="0" smtClean="0"/>
              <a:t>Apple cake</a:t>
            </a:r>
          </a:p>
          <a:p>
            <a:pPr>
              <a:buNone/>
            </a:pPr>
            <a:r>
              <a:rPr lang="en-US" b="1" dirty="0" smtClean="0"/>
              <a:t>Chocolate pudding</a:t>
            </a:r>
          </a:p>
          <a:p>
            <a:pPr>
              <a:buNone/>
            </a:pPr>
            <a:r>
              <a:rPr lang="en-US" b="1" dirty="0" smtClean="0"/>
              <a:t>Drinks: </a:t>
            </a:r>
            <a:r>
              <a:rPr lang="en-US" dirty="0" smtClean="0"/>
              <a:t>orange juice, tea and coffee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ru-RU" dirty="0"/>
          </a:p>
        </p:txBody>
      </p:sp>
      <p:pic>
        <p:nvPicPr>
          <p:cNvPr id="4" name="Picture 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64088" y="692696"/>
            <a:ext cx="3505572" cy="2813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38763" y="2276872"/>
            <a:ext cx="2925325" cy="15841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99992" y="4365104"/>
            <a:ext cx="4392488" cy="15721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Metro</Template>
  <TotalTime>436</TotalTime>
  <Words>399</Words>
  <Application>Microsoft Office PowerPoint</Application>
  <PresentationFormat>Экран (4:3)</PresentationFormat>
  <Paragraphs>95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Fredo’s Restaurant.  Say True or False</vt:lpstr>
      <vt:lpstr>Слайд 11</vt:lpstr>
      <vt:lpstr>Слайд 12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Гурова Наталия</cp:lastModifiedBy>
  <cp:revision>55</cp:revision>
  <dcterms:modified xsi:type="dcterms:W3CDTF">2012-01-23T10:27:45Z</dcterms:modified>
</cp:coreProperties>
</file>