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86" r:id="rId4"/>
    <p:sldId id="258" r:id="rId5"/>
    <p:sldId id="257" r:id="rId6"/>
    <p:sldId id="268" r:id="rId7"/>
    <p:sldId id="263" r:id="rId8"/>
    <p:sldId id="259" r:id="rId9"/>
    <p:sldId id="279" r:id="rId10"/>
    <p:sldId id="272" r:id="rId11"/>
    <p:sldId id="273" r:id="rId12"/>
    <p:sldId id="278" r:id="rId13"/>
    <p:sldId id="280" r:id="rId14"/>
    <p:sldId id="265" r:id="rId15"/>
    <p:sldId id="269" r:id="rId16"/>
    <p:sldId id="266" r:id="rId17"/>
    <p:sldId id="260" r:id="rId18"/>
    <p:sldId id="261" r:id="rId19"/>
    <p:sldId id="262" r:id="rId20"/>
    <p:sldId id="264" r:id="rId21"/>
    <p:sldId id="270" r:id="rId22"/>
    <p:sldId id="287" r:id="rId23"/>
    <p:sldId id="288" r:id="rId24"/>
    <p:sldId id="289" r:id="rId25"/>
    <p:sldId id="274" r:id="rId26"/>
    <p:sldId id="275" r:id="rId27"/>
    <p:sldId id="281" r:id="rId28"/>
    <p:sldId id="282" r:id="rId29"/>
    <p:sldId id="283" r:id="rId30"/>
    <p:sldId id="271" r:id="rId31"/>
    <p:sldId id="284" r:id="rId32"/>
    <p:sldId id="285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62A5F84-365A-429D-A6AC-79C779936CD6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E3BEC6-C8D2-4183-A279-83CA759519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3.jpeg"/><Relationship Id="rId11" Type="http://schemas.openxmlformats.org/officeDocument/2006/relationships/slide" Target="slide10.xml"/><Relationship Id="rId5" Type="http://schemas.openxmlformats.org/officeDocument/2006/relationships/image" Target="../media/image32.jpeg"/><Relationship Id="rId10" Type="http://schemas.openxmlformats.org/officeDocument/2006/relationships/image" Target="../media/image15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7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9898"/>
            <a:ext cx="7124720" cy="14260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Твёрдый согласный звук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643446"/>
            <a:ext cx="6981844" cy="107157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Данилова Г.В.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учитель начальных классов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Верхнеангарской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СОШ Республики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Бурятия</a:t>
            </a:r>
          </a:p>
          <a:p>
            <a:r>
              <a:rPr lang="ru-RU" smtClean="0">
                <a:latin typeface="Arial" pitchFamily="34" charset="0"/>
                <a:cs typeface="Arial" pitchFamily="34" charset="0"/>
              </a:rPr>
              <a:t>Идентификатор: 205-889-208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ая круглая скобка 3"/>
          <p:cNvSpPr/>
          <p:nvPr/>
        </p:nvSpPr>
        <p:spPr>
          <a:xfrm flipH="1">
            <a:off x="7500958" y="928670"/>
            <a:ext cx="71438" cy="785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>
            <a:off x="7929586" y="928670"/>
            <a:ext cx="45719" cy="78581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429520" y="928670"/>
            <a:ext cx="500066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</a:rPr>
              <a:t>ц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2000240"/>
            <a:ext cx="7929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Буквы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Цц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Строчная и заглавная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уквы 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Цц</a:t>
            </a:r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94330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Чтобы лучше нам писать,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Надо пальчики размять,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Раз, два, три, четыре, пять,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Вышли пальчики гулять.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Будут пальчики гулять,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 детишки все писать.</a:t>
            </a:r>
          </a:p>
        </p:txBody>
      </p:sp>
      <p:pic>
        <p:nvPicPr>
          <p:cNvPr id="3" name="Picture 9" descr="кот-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489" y="-531440"/>
            <a:ext cx="504955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Пальчиковая  разминка.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9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       </a:t>
            </a:r>
            <a:r>
              <a:rPr lang="ru-RU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Если будем мы стараться,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Буквы будут получаться.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Пальцы наши потрудились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немного утомились.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Дружно их мы все встряхнём</a:t>
            </a:r>
          </a:p>
          <a:p>
            <a:pPr eaLnBrk="1" hangingPunct="1">
              <a:buFont typeface="Arial" charset="0"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 опять писать начнём.</a:t>
            </a:r>
          </a:p>
          <a:p>
            <a:pPr eaLnBrk="1" hangingPunct="1">
              <a:buFont typeface="Arial" charset="0"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605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1"/>
            <a:ext cx="89297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АЦ    ОЦ    УЦ    ЫЦ    ИЦ   ЕЦ    ЦА  ЯЦ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ЦАР       ЦОР         ЦИР          ДАЦ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ЛЦИ       МЦА         НЦА         ЦТЕ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ЦЕП       ЦОК         РЦА          ЦЕН </a:t>
            </a:r>
          </a:p>
          <a:p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ЦВЕТ     ЛИ-ЦО     ЦЕ-НА      ЦАРЬ     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928670"/>
            <a:ext cx="85725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928670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928670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14810" y="928670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ЦИРК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Подберите слова к схемам.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2071678"/>
            <a:ext cx="85725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071678"/>
            <a:ext cx="42862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2071678"/>
            <a:ext cx="50006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071810"/>
            <a:ext cx="500066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3071810"/>
            <a:ext cx="92869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071810"/>
            <a:ext cx="92869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28728" y="928670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14612" y="928670"/>
            <a:ext cx="1000132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28728" y="4286256"/>
            <a:ext cx="100013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4286256"/>
            <a:ext cx="1000132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4286256"/>
            <a:ext cx="6429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428728" y="928670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428728" y="2071678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14612" y="928670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000232" y="3143248"/>
            <a:ext cx="928694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57488" y="3071810"/>
            <a:ext cx="92869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1857356" y="3000372"/>
            <a:ext cx="100013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1214414" y="4286256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1393009" y="4393413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29124" y="214311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ЦАПЛЯ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86248" y="321468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КОНЕЦ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6248" y="421481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ЦВЕТЫ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1428728" y="4286256"/>
            <a:ext cx="857256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357422" y="4286256"/>
            <a:ext cx="1071570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71480"/>
            <a:ext cx="64294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32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Очень трудно так стоять,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Ножку на пол не спускать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не падать, не качаться,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За соседа не держаться.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 descr="ne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7870">
            <a:off x="1550988" y="547688"/>
            <a:ext cx="6048375" cy="6192837"/>
          </a:xfrm>
          <a:prstGeom prst="rect">
            <a:avLst/>
          </a:prstGeom>
          <a:noFill/>
        </p:spPr>
      </p:pic>
      <p:pic>
        <p:nvPicPr>
          <p:cNvPr id="7177" name="Picture 9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99705">
            <a:off x="2627313" y="1700213"/>
            <a:ext cx="2243137" cy="4105275"/>
          </a:xfrm>
          <a:prstGeom prst="rect">
            <a:avLst/>
          </a:prstGeom>
          <a:noFill/>
        </p:spPr>
      </p:pic>
      <p:pic>
        <p:nvPicPr>
          <p:cNvPr id="7183" name="Picture 1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44675"/>
            <a:ext cx="2343150" cy="4105275"/>
          </a:xfrm>
          <a:prstGeom prst="rect">
            <a:avLst/>
          </a:prstGeom>
          <a:noFill/>
        </p:spPr>
      </p:pic>
      <p:pic>
        <p:nvPicPr>
          <p:cNvPr id="7186" name="Picture 18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275" y="1628775"/>
            <a:ext cx="2243138" cy="4105275"/>
          </a:xfrm>
          <a:prstGeom prst="rect">
            <a:avLst/>
          </a:prstGeom>
          <a:noFill/>
        </p:spPr>
      </p:pic>
      <p:pic>
        <p:nvPicPr>
          <p:cNvPr id="7187" name="Picture 19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3799104">
            <a:off x="3132138" y="1628775"/>
            <a:ext cx="2343150" cy="4105275"/>
          </a:xfrm>
          <a:prstGeom prst="rect">
            <a:avLst/>
          </a:prstGeom>
          <a:noFill/>
        </p:spPr>
      </p:pic>
      <p:pic>
        <p:nvPicPr>
          <p:cNvPr id="7189" name="Picture 21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872330">
            <a:off x="5580063" y="2852738"/>
            <a:ext cx="2243137" cy="3095625"/>
          </a:xfrm>
          <a:prstGeom prst="rect">
            <a:avLst/>
          </a:prstGeom>
          <a:noFill/>
        </p:spPr>
      </p:pic>
      <p:pic>
        <p:nvPicPr>
          <p:cNvPr id="7190" name="Picture 22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594"/>
          <a:stretch>
            <a:fillRect/>
          </a:stretch>
        </p:blipFill>
        <p:spPr bwMode="auto">
          <a:xfrm rot="19076986" flipH="1">
            <a:off x="1908175" y="3284538"/>
            <a:ext cx="2089150" cy="3095625"/>
          </a:xfrm>
          <a:prstGeom prst="rect">
            <a:avLst/>
          </a:prstGeom>
          <a:noFill/>
        </p:spPr>
      </p:pic>
      <p:pic>
        <p:nvPicPr>
          <p:cNvPr id="7191" name="Picture 23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478753">
            <a:off x="3132138" y="3789363"/>
            <a:ext cx="2098675" cy="1871662"/>
          </a:xfrm>
          <a:prstGeom prst="rect">
            <a:avLst/>
          </a:prstGeom>
          <a:noFill/>
        </p:spPr>
      </p:pic>
      <p:pic>
        <p:nvPicPr>
          <p:cNvPr id="7192" name="Picture 24" descr="131399RO-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1" b="51021"/>
          <a:stretch>
            <a:fillRect/>
          </a:stretch>
        </p:blipFill>
        <p:spPr bwMode="auto">
          <a:xfrm rot="-1595957">
            <a:off x="4572000" y="2997200"/>
            <a:ext cx="2098675" cy="1871663"/>
          </a:xfrm>
          <a:prstGeom prst="rect">
            <a:avLst/>
          </a:prstGeom>
          <a:noFill/>
        </p:spPr>
      </p:pic>
      <p:pic>
        <p:nvPicPr>
          <p:cNvPr id="7193" name="Picture 25" descr="131402RO-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12"/>
          <a:stretch>
            <a:fillRect/>
          </a:stretch>
        </p:blipFill>
        <p:spPr bwMode="auto">
          <a:xfrm rot="1306343">
            <a:off x="4284663" y="3357563"/>
            <a:ext cx="2343150" cy="2663825"/>
          </a:xfrm>
          <a:prstGeom prst="rect">
            <a:avLst/>
          </a:prstGeom>
          <a:noFill/>
        </p:spPr>
      </p:pic>
      <p:pic>
        <p:nvPicPr>
          <p:cNvPr id="71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old-mp3.ru_alla_pugacheva_-_million_alyh_roz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7198" name="AutoShape 3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5"/>
                </p:tgtEl>
              </p:cMediaNode>
            </p:audio>
          </p:childTnLst>
        </p:cTn>
      </p:par>
    </p:tnLst>
    <p:bldLst>
      <p:bldP spid="7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72" y="826008"/>
            <a:ext cx="7534656" cy="5205984"/>
          </a:xfrm>
          <a:prstGeom prst="rect">
            <a:avLst/>
          </a:prstGeom>
        </p:spPr>
      </p:pic>
      <p:pic>
        <p:nvPicPr>
          <p:cNvPr id="1026" name="Picture 2" descr="F:\на запись диска\уроки\1 класс\обучение грамоте\буквы плакаты\согласные\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6241" y="0"/>
            <a:ext cx="48315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85794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ЦЕНТР      ПТЕ-НЕЦ       У-ЛИ-ЦА          ЛЬВИ-ЦА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ОВ-ЦА      УМ-НИ-ЦА     РА-НЕЦ           СКВОР-ЦЫ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ЗА-ЯЦ       ЛИ-СИ-ЦА      СТО-ЛИ-ЦА    ЦА-РЕ-ВИЧ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ПА-ЯЦ       ГО-ЛУБ-ЦЫ    ХРАБ-РЕЦ     КОН-НИ-ЦА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ЦИРК        ПЯТ-НИ-ЦА     ЦИР-КАЧ        ЦВЕ-ТОК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ЦАП-ЛЯ    КУЗ-НЕЦ         КУЗ-НИ-ЦА    КОЛЬ-ЦО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6349" y="0"/>
            <a:ext cx="46713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3048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3300"/>
                </a:solidFill>
              </a:rPr>
              <a:t>Читаем хором вслух: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74676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умные!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дружные!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внимательные!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– старательные!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Мы отлично учимся!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FF"/>
                </a:solidFill>
              </a:rPr>
              <a:t>Всё у нас получится!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0000FF"/>
              </a:solidFill>
            </a:endParaRPr>
          </a:p>
        </p:txBody>
      </p:sp>
      <p:pic>
        <p:nvPicPr>
          <p:cNvPr id="6148" name="Picture 4" descr="ED0001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838200"/>
            <a:ext cx="277812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1525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В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пят-ни-цу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ре-бя-та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бы-ли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зо-о-пар-ке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Вот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ли-си-ца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льви-ца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тиг-ри-ца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зай-цы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пес-цы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сколь-ко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здесь птиц: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си-ни-цы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 err="1">
                <a:latin typeface="Arial" pitchFamily="34" charset="0"/>
                <a:cs typeface="Arial" pitchFamily="34" charset="0"/>
              </a:rPr>
              <a:t>с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квор-цы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цап-ли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по-том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о-ни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по-шли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в цирк.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3" name="Picture 29" descr="7028_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1476375" y="-171450"/>
            <a:ext cx="5903913" cy="6913563"/>
          </a:xfrm>
          <a:prstGeom prst="rect">
            <a:avLst/>
          </a:prstGeom>
          <a:noFill/>
        </p:spPr>
      </p:pic>
      <p:pic>
        <p:nvPicPr>
          <p:cNvPr id="6147" name="Picture 3" descr="blogentry-14-119733486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2670175" y="2857500"/>
            <a:ext cx="1084263" cy="1474788"/>
          </a:xfrm>
          <a:prstGeom prst="rect">
            <a:avLst/>
          </a:prstGeom>
          <a:noFill/>
        </p:spPr>
      </p:pic>
      <p:pic>
        <p:nvPicPr>
          <p:cNvPr id="6149" name="Picture 5" descr="1321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4932363" y="3284538"/>
            <a:ext cx="1439862" cy="1439862"/>
          </a:xfrm>
          <a:prstGeom prst="rect">
            <a:avLst/>
          </a:prstGeom>
          <a:noFill/>
        </p:spPr>
      </p:pic>
      <p:pic>
        <p:nvPicPr>
          <p:cNvPr id="6151" name="Picture 7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4787900" y="1628775"/>
            <a:ext cx="958850" cy="1225550"/>
          </a:xfrm>
          <a:prstGeom prst="rect">
            <a:avLst/>
          </a:prstGeom>
          <a:noFill/>
        </p:spPr>
      </p:pic>
      <p:pic>
        <p:nvPicPr>
          <p:cNvPr id="6153" name="Picture 9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4263" y="1412875"/>
            <a:ext cx="962025" cy="1147763"/>
          </a:xfrm>
          <a:prstGeom prst="rect">
            <a:avLst/>
          </a:prstGeom>
          <a:noFill/>
        </p:spPr>
      </p:pic>
      <p:pic>
        <p:nvPicPr>
          <p:cNvPr id="6155" name="Picture 11" descr="ball_s"/>
          <p:cNvPicPr>
            <a:picLocks noChangeAspect="1" noChangeArrowheads="1"/>
          </p:cNvPicPr>
          <p:nvPr/>
        </p:nvPicPr>
        <p:blipFill>
          <a:blip r:embed="rId8" cstate="print">
            <a:lum bright="-12000"/>
          </a:blip>
          <a:srcRect/>
          <a:stretch>
            <a:fillRect/>
          </a:stretch>
        </p:blipFill>
        <p:spPr bwMode="auto">
          <a:xfrm>
            <a:off x="3851275" y="2852738"/>
            <a:ext cx="1096963" cy="1284287"/>
          </a:xfrm>
          <a:prstGeom prst="rect">
            <a:avLst/>
          </a:prstGeom>
          <a:noFill/>
        </p:spPr>
      </p:pic>
      <p:pic>
        <p:nvPicPr>
          <p:cNvPr id="6162" name="Picture 18" descr="DSC0275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132138" y="4581525"/>
            <a:ext cx="1263650" cy="1506538"/>
          </a:xfrm>
          <a:prstGeom prst="rect">
            <a:avLst/>
          </a:prstGeom>
          <a:noFill/>
        </p:spPr>
      </p:pic>
      <p:pic>
        <p:nvPicPr>
          <p:cNvPr id="6163" name="Picture 19" descr="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59338" y="4581525"/>
            <a:ext cx="1376362" cy="1684338"/>
          </a:xfrm>
          <a:prstGeom prst="rect">
            <a:avLst/>
          </a:prstGeom>
          <a:noFill/>
        </p:spPr>
      </p:pic>
      <p:pic>
        <p:nvPicPr>
          <p:cNvPr id="6164" name="Picture 20" descr="blogentry-14-119733486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284663" y="260350"/>
            <a:ext cx="712787" cy="969963"/>
          </a:xfrm>
          <a:prstGeom prst="rect">
            <a:avLst/>
          </a:prstGeom>
          <a:noFill/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787900" y="188913"/>
            <a:ext cx="33131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7" name="Picture 23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372225" y="260350"/>
            <a:ext cx="936625" cy="865188"/>
          </a:xfrm>
          <a:prstGeom prst="rect">
            <a:avLst/>
          </a:prstGeom>
          <a:noFill/>
        </p:spPr>
      </p:pic>
      <p:pic>
        <p:nvPicPr>
          <p:cNvPr id="6168" name="Picture 24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539750" y="4005263"/>
            <a:ext cx="936625" cy="865187"/>
          </a:xfrm>
          <a:prstGeom prst="rect">
            <a:avLst/>
          </a:prstGeom>
          <a:noFill/>
        </p:spPr>
      </p:pic>
      <p:pic>
        <p:nvPicPr>
          <p:cNvPr id="6169" name="Picture 25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235825" y="2781300"/>
            <a:ext cx="1223963" cy="1111250"/>
          </a:xfrm>
          <a:prstGeom prst="rect">
            <a:avLst/>
          </a:prstGeom>
          <a:noFill/>
        </p:spPr>
      </p:pic>
      <p:pic>
        <p:nvPicPr>
          <p:cNvPr id="6170" name="Picture 26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042988" y="836613"/>
            <a:ext cx="1296987" cy="1152525"/>
          </a:xfrm>
          <a:prstGeom prst="rect">
            <a:avLst/>
          </a:prstGeom>
          <a:noFill/>
        </p:spPr>
      </p:pic>
      <p:pic>
        <p:nvPicPr>
          <p:cNvPr id="6171" name="Picture 27" descr="d3365a70f64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524750" y="5445125"/>
            <a:ext cx="935038" cy="865188"/>
          </a:xfrm>
          <a:prstGeom prst="rect">
            <a:avLst/>
          </a:prstGeom>
          <a:noFill/>
        </p:spPr>
      </p:pic>
      <p:pic>
        <p:nvPicPr>
          <p:cNvPr id="617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мален.ёлочке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  <p:sp>
        <p:nvSpPr>
          <p:cNvPr id="6177" name="AutoShape 3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000"/>
                            </p:stCondLst>
                            <p:childTnLst>
                              <p:par>
                                <p:cTn id="63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7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8000"/>
                            </p:stCondLst>
                            <p:childTnLst>
                              <p:par>
                                <p:cTn id="7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76"/>
                </p:tgtEl>
              </p:cMediaNode>
            </p:audio>
          </p:childTnLst>
        </p:cTn>
      </p:par>
    </p:tnLst>
    <p:bldLst>
      <p:bldP spid="61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642918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Сопоставим слова с вопросами: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Цапля                           важная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Заяц                              белый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Лисица                          рыжая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Куница                          мохнатая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Гусеница                       зелёная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Цыплёнок                     жёлтый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Птица                             красивая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щипцы                     цирк                   цыган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птицы                      циркач               цыпочки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ранцы                      цифры              цып-цып  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певцы                      циркуль            цыплёнок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пловцы                    циклоп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огурцы                     цикорий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мельницы               цилиндр 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ножницы                  цистерна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42976" y="1540211"/>
            <a:ext cx="59293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Цо-цо-цо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снесла курица яйцо.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Ца-ца-ца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прибежала к нам овца.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Цу-цу-цу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я веду домой овцу.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Цы-цы-цы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— бегут куры от овцы.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64291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Речевая разминка.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Физминутка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928688" y="1785938"/>
            <a:ext cx="7786687" cy="221456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 зелёного причала 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Оттолкнулся теплоход.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назад шагнул сначала,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потом шагнул вперёд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поплыл, поплыл по речке,</a:t>
            </a:r>
          </a:p>
          <a:p>
            <a:pPr>
              <a:buFont typeface="Arial" charset="0"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Набирая полный ход…</a:t>
            </a:r>
          </a:p>
        </p:txBody>
      </p:sp>
    </p:spTree>
    <p:extLst>
      <p:ext uri="{BB962C8B-B14F-4D97-AF65-F5344CB8AC3E}">
        <p14:creationId xmlns:p14="http://schemas.microsoft.com/office/powerpoint/2010/main" xmlns="" val="1950310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Мо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471_boat_3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93175" y="2636838"/>
            <a:ext cx="3649663" cy="2209800"/>
          </a:xfrm>
          <a:prstGeom prst="rect">
            <a:avLst/>
          </a:prstGeom>
          <a:noFill/>
        </p:spPr>
      </p:pic>
      <p:pic>
        <p:nvPicPr>
          <p:cNvPr id="10245" name="Picture 5" descr="008_small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44800" y="2060575"/>
            <a:ext cx="2232025" cy="1238250"/>
          </a:xfrm>
          <a:prstGeom prst="rect">
            <a:avLst/>
          </a:prstGeom>
          <a:noFill/>
        </p:spPr>
      </p:pic>
      <p:pic>
        <p:nvPicPr>
          <p:cNvPr id="10247" name="Picture 7" descr="KA4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916113"/>
            <a:ext cx="1187450" cy="904875"/>
          </a:xfrm>
          <a:prstGeom prst="rect">
            <a:avLst/>
          </a:prstGeom>
          <a:noFill/>
        </p:spPr>
      </p:pic>
      <p:pic>
        <p:nvPicPr>
          <p:cNvPr id="10252" name="Picture 12" descr="008_small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97100" y="5013325"/>
            <a:ext cx="2016125" cy="1238250"/>
          </a:xfrm>
          <a:prstGeom prst="rect">
            <a:avLst/>
          </a:prstGeom>
          <a:noFill/>
        </p:spPr>
      </p:pic>
      <p:pic>
        <p:nvPicPr>
          <p:cNvPr id="10253" name="Picture 13" descr="471_boat_3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4005263"/>
            <a:ext cx="2606675" cy="1577975"/>
          </a:xfrm>
          <a:prstGeom prst="rect">
            <a:avLst/>
          </a:prstGeom>
          <a:noFill/>
        </p:spPr>
      </p:pic>
      <p:pic>
        <p:nvPicPr>
          <p:cNvPr id="10255" name="Picture 15" descr="OBL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333375"/>
            <a:ext cx="1616075" cy="1800225"/>
          </a:xfrm>
          <a:prstGeom prst="rect">
            <a:avLst/>
          </a:prstGeom>
          <a:noFill/>
        </p:spPr>
      </p:pic>
      <p:pic>
        <p:nvPicPr>
          <p:cNvPr id="10256" name="Picture 16" descr="OBL-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04813"/>
            <a:ext cx="1800225" cy="1800225"/>
          </a:xfrm>
          <a:prstGeom prst="rect">
            <a:avLst/>
          </a:prstGeom>
          <a:noFill/>
        </p:spPr>
      </p:pic>
      <p:pic>
        <p:nvPicPr>
          <p:cNvPr id="10258" name="Picture 18" descr="OBL-3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9072">
            <a:off x="3132138" y="1916113"/>
            <a:ext cx="1616075" cy="1800225"/>
          </a:xfrm>
          <a:prstGeom prst="rect">
            <a:avLst/>
          </a:prstGeom>
          <a:noFill/>
        </p:spPr>
      </p:pic>
      <p:pic>
        <p:nvPicPr>
          <p:cNvPr id="10259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айки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0260" name="AutoShape 2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0.06898 C 0.02725 0.11968 0.05364 0.19051 0.15191 0.18935 C 0.29305 0.18935 0.30434 -0.04745 0.47396 -0.04815 C 0.62656 -0.04815 0.54496 0.1588 0.69184 0.15787 C 0.84444 0.15787 0.76284 0.00787 0.92673 0.00787 C 1.07361 0.00787 0.99201 0.10926 1.12291 0.10926 C 1.24896 0.10926 1.18368 0.03171 1.29826 0.03171 C 1.36354 0.03171 1.36823 0.05278 1.37413 0.06898 " pathEditMode="relative" rAng="0" ptsTypes="ffffffff">
                                      <p:cBhvr>
                                        <p:cTn id="9" dur="5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25 0.03449 C -0.09496 0.10509 -0.12448 0.20393 -0.23698 0.20255 C -0.39809 0.20255 -0.41024 -0.12824 -0.60295 -0.1294 C -0.77604 -0.1294 -0.68385 0.15972 -0.85017 0.15856 C -1.02465 0.15856 -0.9309 -0.05093 -1.11701 -0.05093 C -1.28385 -0.05093 -1.19167 0.09051 -1.33976 0.09051 C -1.48333 0.09051 -1.40851 -0.01759 -1.53924 -0.01759 C -1.61337 -0.01759 -1.61875 0.0118 -1.62483 0.03449 " pathEditMode="relative" rAng="0" ptsTypes="ffffffff">
                                      <p:cBhvr>
                                        <p:cTn id="12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46 C -0.01805 0.0662 -0.0375 0.16343 0.00955 0.19236 C 0.07691 0.23565 0.18941 -0.05949 0.27014 -0.00903 C 0.34254 0.03727 0.2099 0.27292 0.27969 0.31667 C 0.35243 0.36319 0.38142 0.14954 0.4592 0.19907 C 0.52882 0.24375 0.4441 0.34676 0.50573 0.38634 C 0.56563 0.42477 0.56997 0.30741 0.62413 0.34213 C 0.65538 0.36204 0.64774 0.38982 0.64323 0.41227 " pathEditMode="relative" rAng="1544826" ptsTypes="ffffffff">
                                      <p:cBhvr>
                                        <p:cTn id="35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209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3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2 -0.00324 C -0.03056 0.04004 0.0144 0.09537 0.12083 0.05 C 0.27291 -0.01389 0.23211 -0.24468 0.41579 -0.32176 C 0.58142 -0.39098 0.53854 -0.15625 0.69791 -0.22361 C 0.86319 -0.29283 0.74114 -0.39885 0.91822 -0.47292 C 1.0776 -0.53936 1.01232 -0.40602 1.15312 -0.46505 C 1.28993 -0.52176 1.20173 -0.56621 1.32638 -0.61829 C 1.3967 -0.64769 1.40677 -0.62963 1.41701 -0.61736 " pathEditMode="relative" rAng="-1040845" ptsTypes="ffffffff">
                                      <p:cBhvr>
                                        <p:cTn id="40" dur="5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00" y="-30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2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C -0.01233 0.01319 -0.03559 0.03125 -0.11163 0.00787 C -0.21892 -0.025 -0.21371 -0.10602 -0.34305 -0.14561 C -0.4592 -0.18195 -0.4092 -0.09422 -0.52031 -0.12848 C -0.63733 -0.16389 -0.56597 -0.19537 -0.69097 -0.23311 C -0.80208 -0.26713 -0.74653 -0.21436 -0.84514 -0.24491 C -0.94149 -0.27408 -0.88733 -0.28473 -0.97483 -0.31135 C -1.02448 -0.32732 -1.02899 -0.32061 -1.0342 -0.31644 " pathEditMode="relative" rAng="779908" ptsTypes="ffffffff">
                                      <p:cBhvr>
                                        <p:cTn id="45" dur="5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025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000"/>
                            </p:stCondLst>
                            <p:childTnLst>
                              <p:par>
                                <p:cTn id="5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0"/>
                            </p:stCondLst>
                            <p:childTnLst>
                              <p:par>
                                <p:cTn id="6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9"/>
                </p:tgtEl>
              </p:cMediaNode>
            </p:audio>
          </p:childTnLst>
        </p:cTn>
      </p:par>
    </p:tnLst>
    <p:bldLst>
      <p:bldP spid="102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21523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ЛЁТ-ЧИК                 ТРАК-ТО-РИСТ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МА-ШИ-НИСТ         СТО-ЛЯР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МА-ЛЯР                   МОН-ТЁР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КУЗ-НЕЦ                  ШАХ-ТЁР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Зем-лю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кра-сит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солн-це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А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че-ло-ве-ка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 труд.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7153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Я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бо-юсь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уметь –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Ре-мес-ла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кро-ить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и не шить,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сто-га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вер-шить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ра-бо-тать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рез-цом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 не стать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куз-не-цом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Ни-че-го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у-меть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Как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ду-ши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и-меть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4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Что  кому?</a:t>
            </a:r>
          </a:p>
          <a:p>
            <a:endParaRPr lang="ru-RU" sz="32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412240"/>
          <a:ext cx="8001056" cy="15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971"/>
                <a:gridCol w="4806085"/>
              </a:tblGrid>
              <a:tr h="48175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повару</a:t>
                      </a:r>
                      <a:endParaRPr lang="ru-RU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1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81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14422"/>
          <a:ext cx="9144000" cy="297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372"/>
                <a:gridCol w="6473628"/>
              </a:tblGrid>
              <a:tr h="1331534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По-ва-ру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нож-ни-цы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нит-ки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и-гол-ки</a:t>
                      </a:r>
                      <a:endParaRPr lang="ru-RU" sz="3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7241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Порт-ни-хе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цве-ты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ва-зы</a:t>
                      </a:r>
                      <a:endParaRPr lang="ru-RU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77241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Про-дав-цу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о-гур-цы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яй-ца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лу-ко-ви-цы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а запись диска\уроки\1 класс\обучение грамоте\Алфавит\Карточка-Буква-Ц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91966"/>
            <a:ext cx="4286280" cy="669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sp>
        <p:nvSpPr>
          <p:cNvPr id="16411" name="AutoShape 2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20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  <p:bldLst>
      <p:bldP spid="164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32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256"/>
                <a:gridCol w="3714744"/>
              </a:tblGrid>
              <a:tr h="650240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Трак-тор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во-дит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Arial" pitchFamily="34" charset="0"/>
                          <a:cs typeface="Arial" pitchFamily="34" charset="0"/>
                        </a:rPr>
                        <a:t>ма-ляр</a:t>
                      </a:r>
                      <a:r>
                        <a:rPr lang="ru-RU" sz="3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Сте-ны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вы-кра-сил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трак-то-рист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Дос-ку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вы-стро-гал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куз-нец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до-ме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свет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про-вёл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сто-ляр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жар-кой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куз-ни-це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latin typeface="Arial" pitchFamily="34" charset="0"/>
                          <a:cs typeface="Arial" pitchFamily="34" charset="0"/>
                        </a:rPr>
                        <a:t>мон-тёр</a:t>
                      </a:r>
                      <a:r>
                        <a:rPr lang="ru-RU" sz="3200" b="1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7158" y="357187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Кто всё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зна-ет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мо-ло-дец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ru-RU" sz="3200" b="1" i="1" dirty="0">
              <a:latin typeface="Arial" pitchFamily="34" charset="0"/>
              <a:cs typeface="Arial" pitchFamily="34" charset="0"/>
            </a:endParaRPr>
          </a:p>
          <a:p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Ко-нец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де-лу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atin typeface="Arial" pitchFamily="34" charset="0"/>
                <a:cs typeface="Arial" pitchFamily="34" charset="0"/>
              </a:rPr>
              <a:t>ве-нец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рута\Desktop\рефлексия\sbornik № 7_fon\6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Бирута\Desktop\школьные дела\ромашки эмоций\0e9eb7201466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02"/>
          <a:stretch>
            <a:fillRect/>
          </a:stretch>
        </p:blipFill>
        <p:spPr bwMode="auto">
          <a:xfrm>
            <a:off x="714375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Бирута\Desktop\школьные дела\ромашки эмоций\1e5f6eb03bcd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00"/>
          <a:stretch>
            <a:fillRect/>
          </a:stretch>
        </p:blipFill>
        <p:spPr bwMode="auto">
          <a:xfrm>
            <a:off x="3571875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Бирута\Desktop\школьные дела\ромашки эмоций\41725513e388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400"/>
          <a:stretch>
            <a:fillRect/>
          </a:stretch>
        </p:blipFill>
        <p:spPr bwMode="auto">
          <a:xfrm>
            <a:off x="6357938" y="214313"/>
            <a:ext cx="1905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Users\Бирута\Desktop\школьные дела\ромашки эмоций\ae9d512b4f2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11"/>
          <a:stretch>
            <a:fillRect/>
          </a:stretch>
        </p:blipFill>
        <p:spPr bwMode="auto">
          <a:xfrm>
            <a:off x="714375" y="342900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Users\Бирута\Desktop\школьные дела\ромашки эмоций\c7a892b06963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11"/>
          <a:stretch>
            <a:fillRect/>
          </a:stretch>
        </p:blipFill>
        <p:spPr bwMode="auto">
          <a:xfrm>
            <a:off x="3643313" y="342900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Бирута\Desktop\школьные дела\ромашки эмоций\d44aacf2e4f8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011"/>
          <a:stretch>
            <a:fillRect/>
          </a:stretch>
        </p:blipFill>
        <p:spPr bwMode="auto">
          <a:xfrm>
            <a:off x="6429375" y="3286125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3556D-B505-455C-9BEB-8EC55093636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357188" y="2500313"/>
            <a:ext cx="3071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равнодушное</a:t>
            </a:r>
          </a:p>
        </p:txBody>
      </p:sp>
      <p:sp>
        <p:nvSpPr>
          <p:cNvPr id="5131" name="TextBox 10"/>
          <p:cNvSpPr txBox="1">
            <a:spLocks noChangeArrowheads="1"/>
          </p:cNvSpPr>
          <p:nvPr/>
        </p:nvSpPr>
        <p:spPr bwMode="auto">
          <a:xfrm>
            <a:off x="3214688" y="2857500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безразличное</a:t>
            </a:r>
          </a:p>
        </p:txBody>
      </p:sp>
      <p:sp>
        <p:nvSpPr>
          <p:cNvPr id="5132" name="TextBox 11"/>
          <p:cNvSpPr txBox="1">
            <a:spLocks noChangeArrowheads="1"/>
          </p:cNvSpPr>
          <p:nvPr/>
        </p:nvSpPr>
        <p:spPr bwMode="auto">
          <a:xfrm>
            <a:off x="6286500" y="2714625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удивлённое</a:t>
            </a:r>
          </a:p>
        </p:txBody>
      </p:sp>
      <p:sp>
        <p:nvSpPr>
          <p:cNvPr id="5133" name="TextBox 12"/>
          <p:cNvSpPr txBox="1">
            <a:spLocks noChangeArrowheads="1"/>
          </p:cNvSpPr>
          <p:nvPr/>
        </p:nvSpPr>
        <p:spPr bwMode="auto">
          <a:xfrm>
            <a:off x="571500" y="6072188"/>
            <a:ext cx="292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задумчивое</a:t>
            </a:r>
          </a:p>
        </p:txBody>
      </p:sp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3714750" y="6072188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грустное</a:t>
            </a:r>
          </a:p>
        </p:txBody>
      </p:sp>
      <p:sp>
        <p:nvSpPr>
          <p:cNvPr id="5135" name="TextBox 14"/>
          <p:cNvSpPr txBox="1">
            <a:spLocks noChangeArrowheads="1"/>
          </p:cNvSpPr>
          <p:nvPr/>
        </p:nvSpPr>
        <p:spPr bwMode="auto">
          <a:xfrm>
            <a:off x="6357938" y="6000750"/>
            <a:ext cx="242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600" b="1">
                <a:latin typeface="Times New Roman" pitchFamily="18" charset="0"/>
                <a:cs typeface="Times New Roman" pitchFamily="18" charset="0"/>
              </a:rPr>
              <a:t>радостное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2938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3357563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6357938" y="2071688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571500" y="5357813"/>
            <a:ext cx="642938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3429000" y="5357813"/>
            <a:ext cx="642938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6357938" y="5357813"/>
            <a:ext cx="642937" cy="64293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820315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rgbClr val="86B9F6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buFont typeface="Wingdings" charset="2"/>
              <a:buNone/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736"/>
            <a:ext cx="8146132" cy="1314862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Молодцы!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8588" y="0"/>
            <a:ext cx="51268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837"/>
            <a:ext cx="9144000" cy="65143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н16 неб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218"/>
          <p:cNvGraphicFramePr>
            <a:graphicFrameLocks noGrp="1"/>
          </p:cNvGraphicFramePr>
          <p:nvPr/>
        </p:nvGraphicFramePr>
        <p:xfrm>
          <a:off x="-214348" y="1785927"/>
          <a:ext cx="9858444" cy="2357454"/>
        </p:xfrm>
        <a:graphic>
          <a:graphicData uri="http://schemas.openxmlformats.org/drawingml/2006/table">
            <a:tbl>
              <a:tblPr/>
              <a:tblGrid>
                <a:gridCol w="484396"/>
                <a:gridCol w="487724"/>
                <a:gridCol w="484396"/>
                <a:gridCol w="580791"/>
                <a:gridCol w="386335"/>
                <a:gridCol w="486060"/>
                <a:gridCol w="595676"/>
                <a:gridCol w="577552"/>
                <a:gridCol w="505357"/>
                <a:gridCol w="433164"/>
                <a:gridCol w="433164"/>
                <a:gridCol w="649745"/>
                <a:gridCol w="577552"/>
                <a:gridCol w="505357"/>
                <a:gridCol w="433164"/>
                <a:gridCol w="505357"/>
                <a:gridCol w="433164"/>
                <a:gridCol w="433162"/>
                <a:gridCol w="433164"/>
                <a:gridCol w="433164"/>
              </a:tblGrid>
              <a:tr h="1225003">
                <a:tc>
                  <a:txBody>
                    <a:bodyPr/>
                    <a:lstStyle/>
                    <a:p>
                      <a:endParaRPr lang="ru-RU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4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132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ＭＳ Ｐ明朝" pitchFamily="16" charset="0"/>
                        </a:rPr>
                        <a:t>я</a:t>
                      </a:r>
                    </a:p>
                  </a:txBody>
                  <a:tcPr marL="82944" marR="82944" marT="41482" marB="4148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6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5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ＭＳ Ｐ明朝" pitchFamily="16" charset="0"/>
                      </a:endParaRPr>
                    </a:p>
                  </a:txBody>
                  <a:tcPr marL="82944" marR="82944" marT="41482" marB="414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21589" name="Picture 85" descr="C:\Documents and Settings\Пользователь\Мои документы\презент\Decor2\Holidays 145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0"/>
            <a:ext cx="1684800" cy="308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165603" y="4725137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6840000" y="5308400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59976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15912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6" name="Овал 15"/>
          <p:cNvSpPr>
            <a:spLocks noChangeArrowheads="1"/>
          </p:cNvSpPr>
          <p:nvPr/>
        </p:nvSpPr>
        <p:spPr bwMode="auto">
          <a:xfrm>
            <a:off x="4572003" y="4789943"/>
            <a:ext cx="648000" cy="648068"/>
          </a:xfrm>
          <a:prstGeom prst="ellipse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7" name="Овал 16"/>
          <p:cNvSpPr>
            <a:spLocks noChangeArrowheads="1"/>
          </p:cNvSpPr>
          <p:nvPr/>
        </p:nvSpPr>
        <p:spPr bwMode="auto">
          <a:xfrm>
            <a:off x="5284800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8" name="Овал 17"/>
          <p:cNvSpPr>
            <a:spLocks noChangeArrowheads="1"/>
          </p:cNvSpPr>
          <p:nvPr/>
        </p:nvSpPr>
        <p:spPr bwMode="auto">
          <a:xfrm>
            <a:off x="8330403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2304000" y="5308400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3016803" y="4789943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3729600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7617600" y="4789943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813603" y="5373205"/>
            <a:ext cx="648000" cy="648068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lIns="82927" tIns="41464" rIns="82927" bIns="41464"/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-214346" y="3357563"/>
            <a:ext cx="1014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  Ё Ю И  Е                        П  Ф   К   Т  Ш С Х Ц Щ Ь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285784" y="2000241"/>
            <a:ext cx="10572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 О  У  Ы Э Н  М   Л  Р  Й Б  В   Г   Д Ж З              Ъ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4738" y="0"/>
            <a:ext cx="101287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6503" y="0"/>
            <a:ext cx="46909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Вышла лесная курочка гулять,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Свежей травки посещать,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 за ней цыплятки – малые ребятки.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Цып-цып-цып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! Сюда! Сюда!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Я вам буковку нашла.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весёлый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задорный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цо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игривый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упрямый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ЦУ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наш смелый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дети…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Прибежал зазнайка </a:t>
            </a:r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прочитали дети … </a:t>
            </a:r>
            <a:r>
              <a:rPr lang="ru-RU" sz="4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Получились слоги-слияния. Прочитаем их, дополним до слов.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112" y="642918"/>
            <a:ext cx="331988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319</TotalTime>
  <Words>608</Words>
  <Application>Microsoft Office PowerPoint</Application>
  <PresentationFormat>Экран (4:3)</PresentationFormat>
  <Paragraphs>171</Paragraphs>
  <Slides>33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Твёрдый согласный звук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Физминутка.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Физминутка.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Твёрдый согласный звук  </dc:title>
  <dc:creator>Admin</dc:creator>
  <cp:lastModifiedBy>Admin</cp:lastModifiedBy>
  <cp:revision>36</cp:revision>
  <dcterms:created xsi:type="dcterms:W3CDTF">2011-12-14T11:58:48Z</dcterms:created>
  <dcterms:modified xsi:type="dcterms:W3CDTF">2012-01-18T11:17:39Z</dcterms:modified>
</cp:coreProperties>
</file>