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64C3-F018-498A-A9E8-7C8867BCAD01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2B0E-A75D-4B66-B83A-09F17017F1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64C3-F018-498A-A9E8-7C8867BCAD01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2B0E-A75D-4B66-B83A-09F17017F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64C3-F018-498A-A9E8-7C8867BCAD01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2B0E-A75D-4B66-B83A-09F17017F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64C3-F018-498A-A9E8-7C8867BCAD01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2B0E-A75D-4B66-B83A-09F17017F1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64C3-F018-498A-A9E8-7C8867BCAD01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2B0E-A75D-4B66-B83A-09F17017F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64C3-F018-498A-A9E8-7C8867BCAD01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2B0E-A75D-4B66-B83A-09F17017F1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64C3-F018-498A-A9E8-7C8867BCAD01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2B0E-A75D-4B66-B83A-09F17017F1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64C3-F018-498A-A9E8-7C8867BCAD01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2B0E-A75D-4B66-B83A-09F17017F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64C3-F018-498A-A9E8-7C8867BCAD01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2B0E-A75D-4B66-B83A-09F17017F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64C3-F018-498A-A9E8-7C8867BCAD01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2B0E-A75D-4B66-B83A-09F17017F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64C3-F018-498A-A9E8-7C8867BCAD01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2B0E-A75D-4B66-B83A-09F17017F1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6D464C3-F018-498A-A9E8-7C8867BCAD01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6012B0E-A75D-4B66-B83A-09F17017F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27584" y="3789041"/>
            <a:ext cx="7560839" cy="214562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algn="ctr"/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Тема урока: « Умножение и деление натуральных чисел» </a:t>
            </a: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880319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5300" dirty="0" smtClean="0"/>
              <a:t>Разработка открытого урока по математике в  5 классе </a:t>
            </a:r>
            <a:endParaRPr lang="ru-RU" sz="5300" dirty="0"/>
          </a:p>
        </p:txBody>
      </p:sp>
    </p:spTree>
    <p:extLst>
      <p:ext uri="{BB962C8B-B14F-4D97-AF65-F5344CB8AC3E}">
        <p14:creationId xmlns:p14="http://schemas.microsoft.com/office/powerpoint/2010/main" xmlns="" val="3583237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352927" cy="9361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Взаимопроверка. Ответы теста.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3215817208"/>
              </p:ext>
            </p:extLst>
          </p:nvPr>
        </p:nvGraphicFramePr>
        <p:xfrm>
          <a:off x="683567" y="2060848"/>
          <a:ext cx="7776867" cy="3528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981"/>
                <a:gridCol w="1110981"/>
                <a:gridCol w="1110981"/>
                <a:gridCol w="1110981"/>
                <a:gridCol w="1110981"/>
                <a:gridCol w="1110981"/>
                <a:gridCol w="1110981"/>
              </a:tblGrid>
              <a:tr h="869784">
                <a:tc>
                  <a:txBody>
                    <a:bodyPr/>
                    <a:lstStyle/>
                    <a:p>
                      <a:endParaRPr lang="ru-RU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А1</a:t>
                      </a:r>
                      <a:endParaRPr lang="ru-RU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А2</a:t>
                      </a:r>
                      <a:endParaRPr lang="ru-RU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А3</a:t>
                      </a:r>
                      <a:endParaRPr lang="ru-RU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А4</a:t>
                      </a:r>
                      <a:endParaRPr lang="ru-RU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А5</a:t>
                      </a:r>
                      <a:endParaRPr lang="ru-RU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А6</a:t>
                      </a:r>
                      <a:endParaRPr lang="ru-RU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71120" marR="71120"/>
                </a:tc>
              </a:tr>
              <a:tr h="88620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</a:t>
                      </a:r>
                      <a:endParaRPr lang="ru-RU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endParaRPr lang="ru-RU" sz="3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endParaRPr lang="ru-RU" sz="3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endParaRPr lang="ru-RU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endParaRPr lang="ru-RU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Х</a:t>
                      </a:r>
                      <a:endParaRPr lang="ru-RU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4830</a:t>
                      </a:r>
                      <a:endParaRPr lang="ru-RU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71120" marR="71120"/>
                </a:tc>
              </a:tr>
              <a:tr h="88620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</a:t>
                      </a:r>
                      <a:endParaRPr lang="ru-RU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endParaRPr lang="ru-RU" sz="3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endParaRPr lang="ru-RU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Х</a:t>
                      </a:r>
                      <a:endParaRPr lang="ru-RU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endParaRPr lang="ru-RU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endParaRPr lang="ru-RU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6660</a:t>
                      </a:r>
                      <a:endParaRPr lang="ru-RU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71120" marR="71120"/>
                </a:tc>
              </a:tr>
              <a:tr h="88620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</a:t>
                      </a:r>
                      <a:endParaRPr lang="ru-RU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х</a:t>
                      </a:r>
                      <a:endParaRPr lang="ru-RU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Х</a:t>
                      </a:r>
                      <a:endParaRPr lang="ru-RU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endParaRPr lang="ru-RU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Х</a:t>
                      </a:r>
                      <a:endParaRPr lang="ru-RU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endParaRPr lang="ru-RU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8600</a:t>
                      </a:r>
                      <a:endParaRPr lang="ru-RU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71120" marR="7112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68664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04664"/>
            <a:ext cx="6512511" cy="86409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effectLst/>
              </a:rPr>
              <a:t>Таблица – ведомость</a:t>
            </a:r>
            <a:br>
              <a:rPr lang="ru-RU" dirty="0">
                <a:effectLst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003846181"/>
              </p:ext>
            </p:extLst>
          </p:nvPr>
        </p:nvGraphicFramePr>
        <p:xfrm>
          <a:off x="539552" y="1484784"/>
          <a:ext cx="7992889" cy="48965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800"/>
                <a:gridCol w="4172792"/>
                <a:gridCol w="1296144"/>
                <a:gridCol w="1368153"/>
              </a:tblGrid>
              <a:tr h="762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№ конкурса</a:t>
                      </a:r>
                      <a:endParaRPr lang="ru-RU" sz="18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Наименование конкурса</a:t>
                      </a:r>
                      <a:endParaRPr lang="ru-RU" sz="20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Баллы учителя 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Баллы класса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12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« Устный счет»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12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«Отгадай кроссворд»</a:t>
                      </a:r>
                      <a:endParaRPr lang="ru-RU" sz="20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12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«Собери орехи»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12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Тест 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6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Устная фронтальная работа по учебнику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52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«Счетчики»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61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Решение задачи с помощью уравнения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11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                                                           ИТОГО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71370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332656"/>
            <a:ext cx="6512511" cy="1368152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dirty="0" smtClean="0"/>
              <a:t>Цели урока 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1988840"/>
            <a:ext cx="7344816" cy="403244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	</a:t>
            </a:r>
            <a:r>
              <a:rPr lang="ru-RU" sz="3200" dirty="0" smtClean="0"/>
              <a:t>Обобщение и систематизация знаний, умений и навыков по теме: «Умножение и деление натуральных чисел»; контроль уровня усвоения темы.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	Развитие мышления, математической речи, внимания и памяти.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8914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83568" y="3068960"/>
            <a:ext cx="7776864" cy="256984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Подготовиться к контрольной работе</a:t>
            </a:r>
            <a:endParaRPr lang="ru-RU" sz="6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052736"/>
            <a:ext cx="7772400" cy="147002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7200" dirty="0" smtClean="0"/>
              <a:t>Задача урока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xmlns="" val="2927532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76672"/>
            <a:ext cx="6512511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6000" dirty="0"/>
              <a:t>П</a:t>
            </a:r>
            <a:r>
              <a:rPr lang="ru-RU" sz="6000" dirty="0" smtClean="0"/>
              <a:t>равила игры «Учитель-класс»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2708920"/>
            <a:ext cx="8064896" cy="3672408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3600" b="1" dirty="0" smtClean="0"/>
              <a:t>1.	Правильный ответ ученика -    «+1» балл классу.</a:t>
            </a:r>
          </a:p>
          <a:p>
            <a:pPr marL="45720" indent="0">
              <a:buNone/>
            </a:pPr>
            <a:r>
              <a:rPr lang="ru-RU" sz="3600" b="1" dirty="0" smtClean="0"/>
              <a:t>2.	Неправильный ответ ученика –   «+1» балл учителю.</a:t>
            </a:r>
          </a:p>
          <a:p>
            <a:pPr marL="45720" indent="0">
              <a:buNone/>
            </a:pPr>
            <a:r>
              <a:rPr lang="ru-RU" sz="3600" b="1" dirty="0" smtClean="0"/>
              <a:t>3.	Подсказка учителя  -                   «-1» балл классу.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27996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/>
              <a:t>Таблица для устного счета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3277393459"/>
              </p:ext>
            </p:extLst>
          </p:nvPr>
        </p:nvGraphicFramePr>
        <p:xfrm>
          <a:off x="899592" y="908720"/>
          <a:ext cx="7741710" cy="57603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1"/>
                <a:gridCol w="1328819"/>
                <a:gridCol w="988445"/>
                <a:gridCol w="988445"/>
                <a:gridCol w="988445"/>
                <a:gridCol w="988445"/>
                <a:gridCol w="989186"/>
                <a:gridCol w="82185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Ж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</a:tr>
              <a:tr h="153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3+4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3+5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3+6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3+7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3+8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3+9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3+10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</a:tr>
              <a:tr h="153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33:3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30:3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27:3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24:3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21:3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18:3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15:3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</a:tr>
              <a:tr h="153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3*4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3*5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3*6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3*7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3*8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3*9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3*10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</a:tr>
              <a:tr h="153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3+11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3+12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3+13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3+14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3+15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3+16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3+17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</a:tr>
              <a:tr h="153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13-3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12-3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11-3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10-3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9-3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8-3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7-3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</a:tr>
              <a:tr h="153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3*11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3*12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3*13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3*14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3*15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3*16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3*17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</a:tr>
              <a:tr h="153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60:3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63:3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66:3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69:3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90:3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93:3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96:3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</a:tr>
              <a:tr h="153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33*3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22*3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23*3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30*3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31*3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20*3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41*3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</a:tr>
              <a:tr h="153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44:4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40:4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36:4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32:4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28:4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24:4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20:4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</a:tr>
              <a:tr h="153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20-4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19-4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18-4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17-4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16-4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15-4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14-4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</a:tr>
              <a:tr h="153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4*4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4*5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4*6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4*7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4*8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4*9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4*10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</a:tr>
              <a:tr h="153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4+12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4+13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4+14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4+15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4+16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4+17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4+18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</a:tr>
              <a:tr h="153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16:4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12:4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20:4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48:4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52:4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56:4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60:4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</a:tr>
              <a:tr h="153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13-4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12-4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11-4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10-4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9-4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8-4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7-4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</a:tr>
              <a:tr h="153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4*11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4*12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4*13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4*14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4*15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4*16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4*17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</a:tr>
              <a:tr h="153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4+19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4+20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4+21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4+22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4+27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4+28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4+29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</a:tr>
              <a:tr h="153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80:4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84:4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88:4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100:4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244:4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284:4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400:4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</a:tr>
              <a:tr h="1851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18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33-4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32-4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31-4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88-4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87-4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86-4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85-4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</a:tr>
              <a:tr h="153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19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4*20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4*21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4*22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4*30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4*31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4*40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4*50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</a:tr>
              <a:tr h="153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5+5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5+6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5+7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5+8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5+9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5+10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5+11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</a:tr>
              <a:tr h="153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55:5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50:5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45:5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40:5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35:5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30:5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25:5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</a:tr>
              <a:tr h="153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20-5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19-5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18-5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17-5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16-5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15-5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14-5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</a:tr>
              <a:tr h="153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13-5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12-5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11-5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10-5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9-5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8-5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7-5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</a:tr>
              <a:tr h="153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5*12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5*13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5*14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5*15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5*16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5*17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5*18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</a:tr>
              <a:tr h="153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6+6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6+7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6+8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6+9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6+10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6+11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6+12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</a:tr>
              <a:tr h="153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66:6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60:6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54:6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48:6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42:6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36:6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30:6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</a:tr>
              <a:tr h="153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20-6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10-6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18-6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17-6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16-6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15-6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14-6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</a:tr>
              <a:tr h="153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6*6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6*7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6*8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6*9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6*10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6*11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6*12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</a:tr>
              <a:tr h="153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6+13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6+14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6+15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6+16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6+17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6+18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6+19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</a:tr>
              <a:tr h="153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24:6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18:6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12:6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0:6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96:6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6:6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120:6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</a:tr>
              <a:tr h="153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13-6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12-6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11-6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10-6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9-6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8-6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7-6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</a:tr>
              <a:tr h="153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6*20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6*21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6*30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6*31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6*40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6*5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6*0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</a:tr>
              <a:tr h="153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7+8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7+9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7+10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7+12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7+13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7+14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7+15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</a:tr>
              <a:tr h="212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20-7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19-7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18-7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17-7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16-7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15-7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14-7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</a:tr>
              <a:tr h="153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7*7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7*8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7*9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7*10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7*11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7*12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7*13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3" marR="5021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76133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type="body" sz="half" idx="2"/>
          </p:nvPr>
        </p:nvSpPr>
        <p:spPr>
          <a:xfrm>
            <a:off x="1114411" y="3792487"/>
            <a:ext cx="7187972" cy="2457598"/>
          </a:xfrm>
        </p:spPr>
        <p:txBody>
          <a:bodyPr>
            <a:normAutofit fontScale="4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3800" b="1" dirty="0" smtClean="0">
                <a:solidFill>
                  <a:schemeClr val="bg2">
                    <a:lumMod val="10000"/>
                  </a:schemeClr>
                </a:solidFill>
              </a:rPr>
              <a:t>Компонент при вычитании.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800" b="1" dirty="0" smtClean="0">
                <a:solidFill>
                  <a:schemeClr val="bg2">
                    <a:lumMod val="10000"/>
                  </a:schemeClr>
                </a:solidFill>
              </a:rPr>
              <a:t>Результат умножения.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800" b="1" dirty="0" smtClean="0">
                <a:solidFill>
                  <a:schemeClr val="bg2">
                    <a:lumMod val="10000"/>
                  </a:schemeClr>
                </a:solidFill>
              </a:rPr>
              <a:t>Компонент при умножении.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800" b="1" dirty="0" smtClean="0">
                <a:solidFill>
                  <a:schemeClr val="bg2">
                    <a:lumMod val="10000"/>
                  </a:schemeClr>
                </a:solidFill>
              </a:rPr>
              <a:t>Результат деления.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800" b="1" dirty="0" smtClean="0">
                <a:solidFill>
                  <a:schemeClr val="bg2">
                    <a:lumMod val="10000"/>
                  </a:schemeClr>
                </a:solidFill>
              </a:rPr>
              <a:t>Число, на которое делят.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800" b="1" dirty="0" smtClean="0">
                <a:solidFill>
                  <a:schemeClr val="bg2">
                    <a:lumMod val="10000"/>
                  </a:schemeClr>
                </a:solidFill>
              </a:rPr>
              <a:t>Компонент при делении.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800" b="1" dirty="0" smtClean="0">
                <a:solidFill>
                  <a:schemeClr val="bg2">
                    <a:lumMod val="10000"/>
                  </a:schemeClr>
                </a:solidFill>
              </a:rPr>
              <a:t>То, что используют при записи числа.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332657"/>
            <a:ext cx="7200800" cy="72007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b="1" i="1" smtClean="0">
                <a:solidFill>
                  <a:schemeClr val="accent5">
                    <a:lumMod val="50000"/>
                  </a:schemeClr>
                </a:solidFill>
              </a:rPr>
              <a:t>Отгадай кроссворд</a:t>
            </a:r>
            <a:endParaRPr lang="ru-RU" sz="4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7" name="Picture 3" descr="C:\Users\Ирина Анатольевна\Desktop\рис.3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56183"/>
            <a:ext cx="7629260" cy="2736304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Ирина Анатольевна\Desktop\рис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6196" y="1056183"/>
            <a:ext cx="7531608" cy="27363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83098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1" y="332656"/>
            <a:ext cx="7334200" cy="115212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Ответы к кроссворду</a:t>
            </a:r>
            <a:endParaRPr lang="ru-RU" dirty="0"/>
          </a:p>
        </p:txBody>
      </p:sp>
      <p:pic>
        <p:nvPicPr>
          <p:cNvPr id="3074" name="Picture 2" descr="C:\Users\Ирина Анатольевна\Desktop\рис 3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72816"/>
            <a:ext cx="7272808" cy="383474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25389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9592" y="332656"/>
            <a:ext cx="3636085" cy="2232248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i="1" dirty="0"/>
              <a:t>И</a:t>
            </a:r>
            <a:r>
              <a:rPr lang="ru-RU" sz="4800" i="1" dirty="0" smtClean="0"/>
              <a:t>гра </a:t>
            </a:r>
            <a:r>
              <a:rPr lang="ru-RU" sz="4800" i="1" dirty="0"/>
              <a:t>«Собери орехи»</a:t>
            </a:r>
            <a:endParaRPr lang="ru-RU" sz="4800" dirty="0"/>
          </a:p>
        </p:txBody>
      </p:sp>
      <p:pic>
        <p:nvPicPr>
          <p:cNvPr id="2050" name="Picture 2" descr="C:\Users\Ирина Анатольевна\Desktop\рис.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800310" y="731838"/>
            <a:ext cx="3948153" cy="55054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611560" y="2852936"/>
            <a:ext cx="3852865" cy="3384376"/>
          </a:xfrm>
        </p:spPr>
        <p:txBody>
          <a:bodyPr>
            <a:norm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3200" dirty="0" smtClean="0"/>
              <a:t>Выбери «орех».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3200" dirty="0" smtClean="0"/>
              <a:t>Выполни задание.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3200" dirty="0" smtClean="0"/>
              <a:t>Положи «орех» в  корзину с твоим ответом.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179629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Тест с выбором ответа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А1. </a:t>
            </a:r>
            <a:r>
              <a:rPr lang="ru-RU" dirty="0"/>
              <a:t>Множителями в произведении 5 * </a:t>
            </a:r>
            <a:r>
              <a:rPr lang="en-US" dirty="0"/>
              <a:t>k</a:t>
            </a:r>
            <a:r>
              <a:rPr lang="ru-RU" dirty="0"/>
              <a:t> * (</a:t>
            </a:r>
            <a:r>
              <a:rPr lang="en-US" dirty="0"/>
              <a:t>p</a:t>
            </a:r>
            <a:r>
              <a:rPr lang="ru-RU" dirty="0"/>
              <a:t> – </a:t>
            </a:r>
            <a:r>
              <a:rPr lang="en-US" dirty="0"/>
              <a:t>a</a:t>
            </a:r>
            <a:r>
              <a:rPr lang="ru-RU" dirty="0"/>
              <a:t> ) являются:</a:t>
            </a:r>
          </a:p>
          <a:p>
            <a:pPr marL="0" lvl="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  1) р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, а; 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  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2) 5, к;     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   3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) 5, к, (р – а).</a:t>
            </a:r>
          </a:p>
          <a:p>
            <a:pPr marL="0" indent="0">
              <a:buNone/>
            </a:pPr>
            <a:r>
              <a:rPr lang="ru-RU" b="1" dirty="0"/>
              <a:t>А2</a:t>
            </a:r>
            <a:r>
              <a:rPr lang="ru-RU" dirty="0"/>
              <a:t>. Значение выражения  3* ( а + 150 ) при а =25 равно:</a:t>
            </a:r>
          </a:p>
          <a:p>
            <a:pPr marL="0" lvl="0" indent="0">
              <a:buNone/>
            </a:pPr>
            <a:r>
              <a:rPr lang="ru-RU" dirty="0" smtClean="0"/>
              <a:t>     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1)453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;   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    2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) 425;  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      3)525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ru-RU" b="1" dirty="0"/>
              <a:t>А3</a:t>
            </a:r>
            <a:r>
              <a:rPr lang="ru-RU" dirty="0"/>
              <a:t>. Равенство   а* ( в * с) = (а * в ) *с является:</a:t>
            </a:r>
          </a:p>
          <a:p>
            <a:pPr marL="0" lv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1)Переместительным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свойством умножения;</a:t>
            </a:r>
          </a:p>
          <a:p>
            <a:pPr marL="0" lvl="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             2)Сочетательным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свойством умножения;</a:t>
            </a:r>
          </a:p>
          <a:p>
            <a:pPr marL="0" lvl="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              3)Другим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свойством умножения.</a:t>
            </a:r>
          </a:p>
          <a:p>
            <a:pPr marL="0" indent="0">
              <a:buNone/>
            </a:pPr>
            <a:r>
              <a:rPr lang="ru-RU" b="1" dirty="0"/>
              <a:t>А4. </a:t>
            </a:r>
            <a:r>
              <a:rPr lang="ru-RU" dirty="0"/>
              <a:t>Произведение 4 * 222 * 5 равно:</a:t>
            </a:r>
          </a:p>
          <a:p>
            <a:pPr marL="0" lvl="0" indent="0">
              <a:buNone/>
            </a:pPr>
            <a:r>
              <a:rPr lang="ru-RU" dirty="0" smtClean="0"/>
              <a:t>     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1)8885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; 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  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2) 4445;  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     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3) 4440.</a:t>
            </a:r>
          </a:p>
          <a:p>
            <a:pPr marL="0" indent="0">
              <a:buNone/>
            </a:pPr>
            <a:r>
              <a:rPr lang="ru-RU" b="1" dirty="0"/>
              <a:t>А5. </a:t>
            </a:r>
            <a:r>
              <a:rPr lang="ru-RU" dirty="0"/>
              <a:t>Результатом деления числа 3570000 на 100 является:</a:t>
            </a:r>
          </a:p>
          <a:p>
            <a:pPr marL="0" lvl="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   1)35700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;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  2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) 3570; 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       3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)  357000.</a:t>
            </a:r>
          </a:p>
          <a:p>
            <a:pPr marL="0" indent="0">
              <a:buNone/>
            </a:pPr>
            <a:r>
              <a:rPr lang="ru-RU" b="1" dirty="0"/>
              <a:t>А6. </a:t>
            </a:r>
            <a:r>
              <a:rPr lang="ru-RU" dirty="0"/>
              <a:t>Вычисли удобным способом:</a:t>
            </a:r>
          </a:p>
          <a:p>
            <a:pPr marL="0" lvl="0" indent="0">
              <a:buNone/>
            </a:pPr>
            <a:r>
              <a:rPr lang="ru-RU" dirty="0" smtClean="0"/>
              <a:t>      1)5 </a:t>
            </a:r>
            <a:r>
              <a:rPr lang="ru-RU" dirty="0"/>
              <a:t>* 483 * 2; </a:t>
            </a:r>
            <a:r>
              <a:rPr lang="ru-RU" dirty="0" smtClean="0"/>
              <a:t>              </a:t>
            </a:r>
            <a:r>
              <a:rPr lang="ru-RU" dirty="0"/>
              <a:t>2)4 *333 * 5;  </a:t>
            </a:r>
            <a:r>
              <a:rPr lang="ru-RU" dirty="0" smtClean="0"/>
              <a:t>                    </a:t>
            </a:r>
            <a:r>
              <a:rPr lang="ru-RU" dirty="0"/>
              <a:t>3) 25 * 86 * 4.                          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7837994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414</TotalTime>
  <Words>617</Words>
  <Application>Microsoft Office PowerPoint</Application>
  <PresentationFormat>Экран (4:3)</PresentationFormat>
  <Paragraphs>384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 Разработка открытого урока по математике в  5 классе </vt:lpstr>
      <vt:lpstr>Цели урока </vt:lpstr>
      <vt:lpstr>Задача урока</vt:lpstr>
      <vt:lpstr>Правила игры «Учитель-класс»</vt:lpstr>
      <vt:lpstr>Таблица для устного счета</vt:lpstr>
      <vt:lpstr>Отгадай кроссворд</vt:lpstr>
      <vt:lpstr>Ответы к кроссворду</vt:lpstr>
      <vt:lpstr>Игра «Собери орехи»</vt:lpstr>
      <vt:lpstr>Тест с выбором ответа</vt:lpstr>
      <vt:lpstr>Взаимопроверка. Ответы теста.</vt:lpstr>
      <vt:lpstr>Таблица – ведомость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открытого урока по математике в  5 классе</dc:title>
  <dc:creator>Ирина Анатольевна</dc:creator>
  <cp:lastModifiedBy>revaz</cp:lastModifiedBy>
  <cp:revision>18</cp:revision>
  <dcterms:created xsi:type="dcterms:W3CDTF">2012-01-20T19:01:07Z</dcterms:created>
  <dcterms:modified xsi:type="dcterms:W3CDTF">2012-03-31T16:35:09Z</dcterms:modified>
</cp:coreProperties>
</file>