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312" r:id="rId4"/>
    <p:sldId id="259" r:id="rId5"/>
    <p:sldId id="260" r:id="rId6"/>
    <p:sldId id="261" r:id="rId7"/>
    <p:sldId id="306" r:id="rId8"/>
    <p:sldId id="268" r:id="rId9"/>
    <p:sldId id="269" r:id="rId10"/>
    <p:sldId id="270" r:id="rId11"/>
    <p:sldId id="282" r:id="rId12"/>
    <p:sldId id="283" r:id="rId13"/>
    <p:sldId id="284" r:id="rId14"/>
    <p:sldId id="285" r:id="rId15"/>
    <p:sldId id="286" r:id="rId16"/>
    <p:sldId id="308" r:id="rId17"/>
    <p:sldId id="309" r:id="rId18"/>
    <p:sldId id="262" r:id="rId19"/>
    <p:sldId id="263" r:id="rId20"/>
    <p:sldId id="305" r:id="rId21"/>
    <p:sldId id="265" r:id="rId22"/>
    <p:sldId id="264" r:id="rId23"/>
    <p:sldId id="266" r:id="rId24"/>
    <p:sldId id="267" r:id="rId25"/>
    <p:sldId id="271" r:id="rId26"/>
    <p:sldId id="272" r:id="rId27"/>
    <p:sldId id="274" r:id="rId28"/>
    <p:sldId id="273" r:id="rId29"/>
    <p:sldId id="275" r:id="rId30"/>
    <p:sldId id="276" r:id="rId31"/>
    <p:sldId id="278" r:id="rId32"/>
    <p:sldId id="277" r:id="rId33"/>
    <p:sldId id="279" r:id="rId34"/>
    <p:sldId id="280" r:id="rId35"/>
    <p:sldId id="281" r:id="rId36"/>
    <p:sldId id="302" r:id="rId37"/>
    <p:sldId id="303" r:id="rId38"/>
    <p:sldId id="301" r:id="rId39"/>
    <p:sldId id="298" r:id="rId40"/>
    <p:sldId id="299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87" r:id="rId52"/>
    <p:sldId id="300" r:id="rId53"/>
    <p:sldId id="304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7A6D2-6BAB-4AEB-9EFF-A75CB49D22A0}" type="datetimeFigureOut">
              <a:rPr lang="ru-RU" smtClean="0"/>
              <a:pPr/>
              <a:t>31.03.2012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1AD76-EBAA-4D2D-A29A-2816F37042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7A6D2-6BAB-4AEB-9EFF-A75CB49D22A0}" type="datetimeFigureOut">
              <a:rPr lang="ru-RU" smtClean="0"/>
              <a:pPr/>
              <a:t>31.03.2012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1AD76-EBAA-4D2D-A29A-2816F37042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7A6D2-6BAB-4AEB-9EFF-A75CB49D22A0}" type="datetimeFigureOut">
              <a:rPr lang="ru-RU" smtClean="0"/>
              <a:pPr/>
              <a:t>31.03.2012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1AD76-EBAA-4D2D-A29A-2816F37042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7A6D2-6BAB-4AEB-9EFF-A75CB49D22A0}" type="datetimeFigureOut">
              <a:rPr lang="ru-RU" smtClean="0"/>
              <a:pPr/>
              <a:t>31.03.2012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1AD76-EBAA-4D2D-A29A-2816F37042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7A6D2-6BAB-4AEB-9EFF-A75CB49D22A0}" type="datetimeFigureOut">
              <a:rPr lang="ru-RU" smtClean="0"/>
              <a:pPr/>
              <a:t>31.03.2012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1AD76-EBAA-4D2D-A29A-2816F37042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7A6D2-6BAB-4AEB-9EFF-A75CB49D22A0}" type="datetimeFigureOut">
              <a:rPr lang="ru-RU" smtClean="0"/>
              <a:pPr/>
              <a:t>31.03.2012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1AD76-EBAA-4D2D-A29A-2816F37042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7A6D2-6BAB-4AEB-9EFF-A75CB49D22A0}" type="datetimeFigureOut">
              <a:rPr lang="ru-RU" smtClean="0"/>
              <a:pPr/>
              <a:t>31.03.2012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1AD76-EBAA-4D2D-A29A-2816F37042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7A6D2-6BAB-4AEB-9EFF-A75CB49D22A0}" type="datetimeFigureOut">
              <a:rPr lang="ru-RU" smtClean="0"/>
              <a:pPr/>
              <a:t>31.03.2012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1AD76-EBAA-4D2D-A29A-2816F37042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7A6D2-6BAB-4AEB-9EFF-A75CB49D22A0}" type="datetimeFigureOut">
              <a:rPr lang="ru-RU" smtClean="0"/>
              <a:pPr/>
              <a:t>31.03.2012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1AD76-EBAA-4D2D-A29A-2816F37042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7A6D2-6BAB-4AEB-9EFF-A75CB49D22A0}" type="datetimeFigureOut">
              <a:rPr lang="ru-RU" smtClean="0"/>
              <a:pPr/>
              <a:t>31.03.2012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1AD76-EBAA-4D2D-A29A-2816F37042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7A6D2-6BAB-4AEB-9EFF-A75CB49D22A0}" type="datetimeFigureOut">
              <a:rPr lang="ru-RU" smtClean="0"/>
              <a:pPr/>
              <a:t>31.03.2012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1AD76-EBAA-4D2D-A29A-2816F37042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7A6D2-6BAB-4AEB-9EFF-A75CB49D22A0}" type="datetimeFigureOut">
              <a:rPr lang="ru-RU" smtClean="0"/>
              <a:pPr/>
              <a:t>31.03.2012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1AD76-EBAA-4D2D-A29A-2816F37042C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Внутренние воды России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Реки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4140200" y="5805488"/>
            <a:ext cx="5889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Calibri" pitchFamily="34" charset="0"/>
              </a:rPr>
              <a:t>Дон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686800" cy="651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wipe dir="r"/>
    <p:sndAc>
      <p:endSnd/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8913"/>
            <a:ext cx="5113337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TextBox 2"/>
          <p:cNvSpPr txBox="1">
            <a:spLocks noChangeArrowheads="1"/>
          </p:cNvSpPr>
          <p:nvPr/>
        </p:nvSpPr>
        <p:spPr bwMode="auto">
          <a:xfrm>
            <a:off x="0" y="5661025"/>
            <a:ext cx="52927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Calibri" pitchFamily="34" charset="0"/>
              </a:rPr>
              <a:t>Вопрос: 1.Где находится исток реки Обь?  2.Какие реки дают начало Оби?</a:t>
            </a:r>
          </a:p>
          <a:p>
            <a:r>
              <a:rPr lang="ru-RU" sz="2000" b="1">
                <a:latin typeface="Calibri" pitchFamily="34" charset="0"/>
              </a:rPr>
              <a:t>3.Как человек использует реку?</a:t>
            </a:r>
          </a:p>
        </p:txBody>
      </p:sp>
      <p:sp>
        <p:nvSpPr>
          <p:cNvPr id="52228" name="TextBox 3"/>
          <p:cNvSpPr txBox="1">
            <a:spLocks noChangeArrowheads="1"/>
          </p:cNvSpPr>
          <p:nvPr/>
        </p:nvSpPr>
        <p:spPr bwMode="auto">
          <a:xfrm>
            <a:off x="5580063" y="188913"/>
            <a:ext cx="3563937" cy="655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Calibri" pitchFamily="34" charset="0"/>
              </a:rPr>
              <a:t>У истоков Оби</a:t>
            </a:r>
          </a:p>
          <a:p>
            <a:r>
              <a:rPr lang="ru-RU" sz="2000" b="1">
                <a:latin typeface="Calibri" pitchFamily="34" charset="0"/>
              </a:rPr>
              <a:t>С горных круч и ущелий Алтая,</a:t>
            </a:r>
          </a:p>
          <a:p>
            <a:r>
              <a:rPr lang="ru-RU" sz="2000" b="1">
                <a:latin typeface="Calibri" pitchFamily="34" charset="0"/>
              </a:rPr>
              <a:t>Пробиваясь издалека,</a:t>
            </a:r>
          </a:p>
          <a:p>
            <a:r>
              <a:rPr lang="ru-RU" sz="2000" b="1">
                <a:latin typeface="Calibri" pitchFamily="34" charset="0"/>
              </a:rPr>
              <a:t>Катит волны Катунь голубая</a:t>
            </a:r>
          </a:p>
          <a:p>
            <a:r>
              <a:rPr lang="ru-RU" sz="2000" b="1">
                <a:latin typeface="Calibri" pitchFamily="34" charset="0"/>
              </a:rPr>
              <a:t>И зеленая Бия-река.</a:t>
            </a:r>
          </a:p>
          <a:p>
            <a:r>
              <a:rPr lang="ru-RU" sz="2000" b="1">
                <a:latin typeface="Calibri" pitchFamily="34" charset="0"/>
              </a:rPr>
              <a:t>Две сестры, говорливые обе,</a:t>
            </a:r>
          </a:p>
          <a:p>
            <a:r>
              <a:rPr lang="ru-RU" sz="2000" b="1">
                <a:latin typeface="Calibri" pitchFamily="34" charset="0"/>
              </a:rPr>
              <a:t>Берега раздвигая вдвоем,</a:t>
            </a:r>
          </a:p>
          <a:p>
            <a:r>
              <a:rPr lang="ru-RU" sz="2000" b="1">
                <a:latin typeface="Calibri" pitchFamily="34" charset="0"/>
              </a:rPr>
              <a:t>Разливаются матушкой Обью</a:t>
            </a:r>
          </a:p>
          <a:p>
            <a:r>
              <a:rPr lang="ru-RU" sz="2000" b="1">
                <a:latin typeface="Calibri" pitchFamily="34" charset="0"/>
              </a:rPr>
              <a:t>В многоводном объятье своем.</a:t>
            </a:r>
          </a:p>
          <a:p>
            <a:r>
              <a:rPr lang="ru-RU" sz="2000" b="1">
                <a:latin typeface="Calibri" pitchFamily="34" charset="0"/>
              </a:rPr>
              <a:t>И единым могучим потоком</a:t>
            </a:r>
          </a:p>
          <a:p>
            <a:r>
              <a:rPr lang="ru-RU" sz="2000" b="1">
                <a:latin typeface="Calibri" pitchFamily="34" charset="0"/>
              </a:rPr>
              <a:t>Неразлучных сестер</a:t>
            </a:r>
          </a:p>
          <a:p>
            <a:r>
              <a:rPr lang="ru-RU" sz="2000" b="1">
                <a:latin typeface="Calibri" pitchFamily="34" charset="0"/>
              </a:rPr>
              <a:t>Обь-река,</a:t>
            </a:r>
          </a:p>
          <a:p>
            <a:r>
              <a:rPr lang="ru-RU" sz="2000" b="1">
                <a:latin typeface="Calibri" pitchFamily="34" charset="0"/>
              </a:rPr>
              <a:t>Взяв разгон у истоков,</a:t>
            </a:r>
          </a:p>
          <a:p>
            <a:r>
              <a:rPr lang="ru-RU" sz="2000" b="1">
                <a:latin typeface="Calibri" pitchFamily="34" charset="0"/>
              </a:rPr>
              <a:t>Рассекает сибирский простор,</a:t>
            </a:r>
          </a:p>
          <a:p>
            <a:r>
              <a:rPr lang="ru-RU" sz="2000" b="1">
                <a:latin typeface="Calibri" pitchFamily="34" charset="0"/>
              </a:rPr>
              <a:t>Дарит воду полям и покосам,</a:t>
            </a:r>
          </a:p>
          <a:p>
            <a:r>
              <a:rPr lang="ru-RU" sz="2000" b="1">
                <a:latin typeface="Calibri" pitchFamily="34" charset="0"/>
              </a:rPr>
              <a:t>Дышит дымом рыбацких костров</a:t>
            </a:r>
          </a:p>
          <a:p>
            <a:r>
              <a:rPr lang="ru-RU" sz="2000" b="1">
                <a:latin typeface="Calibri" pitchFamily="34" charset="0"/>
              </a:rPr>
              <a:t>И качает волною на плесах</a:t>
            </a:r>
          </a:p>
          <a:p>
            <a:r>
              <a:rPr lang="ru-RU" sz="2000" b="1">
                <a:latin typeface="Calibri" pitchFamily="34" charset="0"/>
              </a:rPr>
              <a:t>Караваны тяжелых судов.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838" y="65088"/>
            <a:ext cx="8016875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Box 2"/>
          <p:cNvSpPr txBox="1">
            <a:spLocks noChangeArrowheads="1"/>
          </p:cNvSpPr>
          <p:nvPr/>
        </p:nvSpPr>
        <p:spPr bwMode="auto">
          <a:xfrm>
            <a:off x="2771775" y="5661025"/>
            <a:ext cx="2644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Слияние Бии и Катуни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88913"/>
            <a:ext cx="7791450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TextBox 2"/>
          <p:cNvSpPr txBox="1">
            <a:spLocks noChangeArrowheads="1"/>
          </p:cNvSpPr>
          <p:nvPr/>
        </p:nvSpPr>
        <p:spPr bwMode="auto">
          <a:xfrm>
            <a:off x="3492500" y="6165850"/>
            <a:ext cx="31432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Calibri" pitchFamily="34" charset="0"/>
              </a:rPr>
              <a:t>ОБЬ (район Нижневартовска</a:t>
            </a:r>
            <a:r>
              <a:rPr lang="ru-RU">
                <a:latin typeface="Calibri" pitchFamily="34" charset="0"/>
              </a:rPr>
              <a:t>)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88913"/>
            <a:ext cx="7993063" cy="463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Box 2"/>
          <p:cNvSpPr txBox="1">
            <a:spLocks noChangeArrowheads="1"/>
          </p:cNvSpPr>
          <p:nvPr/>
        </p:nvSpPr>
        <p:spPr bwMode="auto">
          <a:xfrm>
            <a:off x="7380288" y="4437063"/>
            <a:ext cx="11255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РЕКА ОБЬ</a:t>
            </a:r>
          </a:p>
        </p:txBody>
      </p:sp>
      <p:sp>
        <p:nvSpPr>
          <p:cNvPr id="60420" name="TextBox 3"/>
          <p:cNvSpPr txBox="1">
            <a:spLocks noChangeArrowheads="1"/>
          </p:cNvSpPr>
          <p:nvPr/>
        </p:nvSpPr>
        <p:spPr bwMode="auto">
          <a:xfrm>
            <a:off x="0" y="5013325"/>
            <a:ext cx="8964613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Calibri" pitchFamily="34" charset="0"/>
              </a:rPr>
              <a:t>Великая жемчужина России,                        Янтарных переливов звездный свет.                        </a:t>
            </a:r>
          </a:p>
          <a:p>
            <a:r>
              <a:rPr lang="ru-RU" sz="2000" b="1">
                <a:latin typeface="Calibri" pitchFamily="34" charset="0"/>
              </a:rPr>
              <a:t>Ты родилась в слиянии Алтайских рек.     Из Песни Мироздания звучат в тебе</a:t>
            </a:r>
          </a:p>
          <a:p>
            <a:r>
              <a:rPr lang="ru-RU" sz="2000" b="1">
                <a:latin typeface="Calibri" pitchFamily="34" charset="0"/>
              </a:rPr>
              <a:t>В тебе Катуни бирюзовой сила,                                                                            мотивы,</a:t>
            </a:r>
          </a:p>
          <a:p>
            <a:r>
              <a:rPr lang="ru-RU" sz="2000" b="1">
                <a:latin typeface="Calibri" pitchFamily="34" charset="0"/>
              </a:rPr>
              <a:t>В тебе миров далеких негасимый свет.    Вселенской мудрости живет в тебе </a:t>
            </a:r>
          </a:p>
          <a:p>
            <a:r>
              <a:rPr lang="ru-RU" sz="2000" b="1">
                <a:latin typeface="Calibri" pitchFamily="34" charset="0"/>
              </a:rPr>
              <a:t>В тебе покой и благородство Бии,                                                                       рассвет…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1875" y="764704"/>
            <a:ext cx="7200800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964" y="404664"/>
            <a:ext cx="8714343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347864" y="6093296"/>
            <a:ext cx="1513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Обская губа</a:t>
            </a:r>
            <a:endParaRPr lang="ru-RU" sz="200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620713"/>
            <a:ext cx="66675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3059113" y="5805488"/>
            <a:ext cx="2387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Calibri" pitchFamily="34" charset="0"/>
              </a:rPr>
              <a:t>Волга в районе Ржева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8135937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3348038" y="6165850"/>
            <a:ext cx="20732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Calibri" pitchFamily="34" charset="0"/>
              </a:rPr>
              <a:t>ВОЛГА В ВЕРХОВЬЕ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5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</a:rPr>
              <a:t>Японская пословица гласит: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C00000"/>
                </a:solidFill>
              </a:rPr>
              <a:t>Расскажи – и я забуду,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Покажи – и я запомню,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Дай попробовать – и я пойму.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>
                <a:solidFill>
                  <a:schemeClr val="tx2"/>
                </a:solidFill>
              </a:rPr>
              <a:t>Как никто говорит о творческом подходе обучения</a:t>
            </a:r>
            <a:endParaRPr lang="ru-RU" sz="3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0"/>
            <a:ext cx="7728859" cy="5796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627784" y="6093296"/>
            <a:ext cx="3186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Ока –правый приток Волги</a:t>
            </a:r>
            <a:endParaRPr lang="ru-RU" sz="20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847725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Box 3"/>
          <p:cNvSpPr txBox="1">
            <a:spLocks noChangeArrowheads="1"/>
          </p:cNvSpPr>
          <p:nvPr/>
        </p:nvSpPr>
        <p:spPr bwMode="auto">
          <a:xfrm>
            <a:off x="539750" y="5589588"/>
            <a:ext cx="83534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…</a:t>
            </a:r>
            <a:r>
              <a:rPr lang="ru-RU" b="1">
                <a:latin typeface="Calibri" pitchFamily="34" charset="0"/>
              </a:rPr>
              <a:t>Где леском зеленым, где по полю,             Скатываясь с древнего Валдая,</a:t>
            </a:r>
          </a:p>
          <a:p>
            <a:r>
              <a:rPr lang="ru-RU" b="1">
                <a:latin typeface="Calibri" pitchFamily="34" charset="0"/>
              </a:rPr>
              <a:t>Где, как в песне старой, вдоль села               Через Нижний прямо на Увек,</a:t>
            </a:r>
          </a:p>
          <a:p>
            <a:r>
              <a:rPr lang="ru-RU" b="1">
                <a:latin typeface="Calibri" pitchFamily="34" charset="0"/>
              </a:rPr>
              <a:t>Пробежала, вырвалась на волю                     Все спешит, спешит в себя вбирая</a:t>
            </a:r>
          </a:p>
          <a:p>
            <a:r>
              <a:rPr lang="ru-RU" b="1">
                <a:latin typeface="Calibri" pitchFamily="34" charset="0"/>
              </a:rPr>
              <a:t>И по вольной воле потекла.                             По пути семь тысяч разных рек.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91513" cy="65246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/>
              <a:t>… Семь тысяч рек,</a:t>
            </a:r>
            <a:br>
              <a:rPr lang="ru-RU" sz="2400" b="1" dirty="0" smtClean="0"/>
            </a:br>
            <a:r>
              <a:rPr lang="ru-RU" sz="2400" b="1" dirty="0" smtClean="0"/>
              <a:t>Ни в чем не равных:</a:t>
            </a:r>
            <a:br>
              <a:rPr lang="ru-RU" sz="2400" b="1" dirty="0" smtClean="0"/>
            </a:br>
            <a:r>
              <a:rPr lang="ru-RU" sz="2400" b="1" dirty="0" smtClean="0"/>
              <a:t>И с гор стремящих бурный бег,</a:t>
            </a:r>
            <a:br>
              <a:rPr lang="ru-RU" sz="2400" b="1" dirty="0" smtClean="0"/>
            </a:br>
            <a:r>
              <a:rPr lang="ru-RU" sz="2400" b="1" dirty="0" smtClean="0"/>
              <a:t>И меж полей в изгибах плавных</a:t>
            </a:r>
            <a:br>
              <a:rPr lang="ru-RU" sz="2400" b="1" dirty="0" smtClean="0"/>
            </a:br>
            <a:r>
              <a:rPr lang="ru-RU" sz="2400" b="1" dirty="0" smtClean="0"/>
              <a:t>Текущих в даль – семь тысяч рек.</a:t>
            </a:r>
            <a:br>
              <a:rPr lang="ru-RU" sz="2400" b="1" dirty="0" smtClean="0"/>
            </a:br>
            <a:r>
              <a:rPr lang="ru-RU" sz="2400" b="1" dirty="0" smtClean="0"/>
              <a:t>Она со всех концов собрала – </a:t>
            </a:r>
            <a:br>
              <a:rPr lang="ru-RU" sz="2400" b="1" dirty="0" smtClean="0"/>
            </a:br>
            <a:r>
              <a:rPr lang="ru-RU" sz="2400" b="1" dirty="0" smtClean="0"/>
              <a:t>Больших и малых – до одной, </a:t>
            </a:r>
            <a:br>
              <a:rPr lang="ru-RU" sz="2400" b="1" dirty="0" smtClean="0"/>
            </a:br>
            <a:r>
              <a:rPr lang="ru-RU" sz="2400" b="1" dirty="0" smtClean="0"/>
              <a:t>Что от Валдая до Урала</a:t>
            </a:r>
            <a:br>
              <a:rPr lang="ru-RU" sz="2400" b="1" dirty="0" smtClean="0"/>
            </a:br>
            <a:r>
              <a:rPr lang="ru-RU" sz="2400" b="1" dirty="0" smtClean="0"/>
              <a:t>Избороздили шар земной.</a:t>
            </a:r>
            <a:br>
              <a:rPr lang="ru-RU" sz="2400" b="1" dirty="0" smtClean="0"/>
            </a:br>
            <a:r>
              <a:rPr lang="ru-RU" sz="2400" b="1" dirty="0" smtClean="0"/>
              <a:t>…Вот почему нельзя не верить,</a:t>
            </a:r>
            <a:br>
              <a:rPr lang="ru-RU" sz="2400" b="1" dirty="0" smtClean="0"/>
            </a:br>
            <a:r>
              <a:rPr lang="ru-RU" sz="2400" b="1" dirty="0" smtClean="0"/>
              <a:t>Любуясь этою волной, </a:t>
            </a:r>
            <a:br>
              <a:rPr lang="ru-RU" sz="2400" b="1" dirty="0" smtClean="0"/>
            </a:br>
            <a:r>
              <a:rPr lang="ru-RU" sz="2400" b="1" dirty="0" smtClean="0"/>
              <a:t>Что сводит Волга – берег в берег – </a:t>
            </a:r>
            <a:br>
              <a:rPr lang="ru-RU" sz="2400" b="1" dirty="0" smtClean="0"/>
            </a:br>
            <a:r>
              <a:rPr lang="ru-RU" sz="2400" b="1" dirty="0" smtClean="0"/>
              <a:t>Восток и Запад за собой;</a:t>
            </a:r>
            <a:br>
              <a:rPr lang="ru-RU" sz="2400" b="1" dirty="0" smtClean="0"/>
            </a:br>
            <a:r>
              <a:rPr lang="ru-RU" sz="2400" b="1" dirty="0" smtClean="0"/>
              <a:t>Что оба края во едино</a:t>
            </a:r>
            <a:br>
              <a:rPr lang="ru-RU" sz="2400" b="1" dirty="0" smtClean="0"/>
            </a:br>
            <a:r>
              <a:rPr lang="ru-RU" sz="2400" b="1" dirty="0" smtClean="0"/>
              <a:t>Над нею сблизились навек;</a:t>
            </a:r>
            <a:br>
              <a:rPr lang="ru-RU" sz="2400" b="1" dirty="0" smtClean="0"/>
            </a:br>
            <a:r>
              <a:rPr lang="ru-RU" sz="2400" b="1" dirty="0" smtClean="0"/>
              <a:t>Что Волга – это середина</a:t>
            </a:r>
            <a:br>
              <a:rPr lang="ru-RU" sz="2400" b="1" dirty="0" smtClean="0"/>
            </a:br>
            <a:r>
              <a:rPr lang="ru-RU" sz="2400" b="1" dirty="0" smtClean="0"/>
              <a:t>Земли родной.</a:t>
            </a:r>
            <a:br>
              <a:rPr lang="ru-RU" sz="2400" b="1" dirty="0" smtClean="0"/>
            </a:br>
            <a:r>
              <a:rPr lang="ru-RU" sz="2400" b="1" dirty="0" smtClean="0"/>
              <a:t>Семь тысяч рек!...</a:t>
            </a:r>
            <a:br>
              <a:rPr lang="ru-RU" sz="24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endParaRPr lang="ru-RU" sz="20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404813"/>
            <a:ext cx="7620000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2700338" y="5732463"/>
            <a:ext cx="3095625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Calibri" pitchFamily="34" charset="0"/>
              </a:rPr>
              <a:t>ВОЛГА. СРЕДНЕЕ ТЕЧЕНИЕ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26035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2987675" y="6165850"/>
            <a:ext cx="30527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Calibri" pitchFamily="34" charset="0"/>
              </a:rPr>
              <a:t>ВОЛГ А В НИЖНЕМ ТЕЧЕНИИ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0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8400" y="2967038"/>
            <a:ext cx="5435600" cy="361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15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5113" y="1096963"/>
            <a:ext cx="3798887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8604250" cy="625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3059113" y="6237288"/>
            <a:ext cx="2952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Calibri" pitchFamily="34" charset="0"/>
              </a:rPr>
              <a:t>Днепр в Смоленске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323850" y="274638"/>
            <a:ext cx="8496300" cy="5026025"/>
          </a:xfrm>
        </p:spPr>
        <p:txBody>
          <a:bodyPr/>
          <a:lstStyle/>
          <a:p>
            <a:pPr eaLnBrk="1" hangingPunct="1"/>
            <a:r>
              <a:rPr lang="ru-RU" sz="2400" b="1" smtClean="0"/>
              <a:t>Днепр</a:t>
            </a:r>
            <a:br>
              <a:rPr lang="ru-RU" sz="2400" b="1" smtClean="0"/>
            </a:br>
            <a:r>
              <a:rPr lang="ru-RU" sz="2400" b="1" smtClean="0"/>
              <a:t>Могучий Днепр, ты для созиданья,</a:t>
            </a:r>
            <a:br>
              <a:rPr lang="ru-RU" sz="2400" b="1" smtClean="0"/>
            </a:br>
            <a:r>
              <a:rPr lang="ru-RU" sz="2400" b="1" smtClean="0"/>
              <a:t>Объединяешь сразу три страны,</a:t>
            </a:r>
            <a:br>
              <a:rPr lang="ru-RU" sz="2400" b="1" smtClean="0"/>
            </a:br>
            <a:r>
              <a:rPr lang="ru-RU" sz="2400" b="1" smtClean="0"/>
              <a:t>И к каждой ты приходишь на свиданье,</a:t>
            </a:r>
            <a:br>
              <a:rPr lang="ru-RU" sz="2400" b="1" smtClean="0"/>
            </a:br>
            <a:r>
              <a:rPr lang="ru-RU" sz="2400" b="1" smtClean="0"/>
              <a:t>С обилием любви и красоты.</a:t>
            </a:r>
            <a:br>
              <a:rPr lang="ru-RU" sz="2400" b="1" smtClean="0"/>
            </a:br>
            <a:r>
              <a:rPr lang="ru-RU" sz="2400" b="1" smtClean="0"/>
              <a:t>Исток Смоленщина с душой встречает,</a:t>
            </a:r>
            <a:br>
              <a:rPr lang="ru-RU" sz="2400" b="1" smtClean="0"/>
            </a:br>
            <a:r>
              <a:rPr lang="ru-RU" sz="2400" b="1" smtClean="0"/>
              <a:t>По ней ты плавно, медленно течешь,</a:t>
            </a:r>
            <a:br>
              <a:rPr lang="ru-RU" sz="2400" b="1" smtClean="0"/>
            </a:br>
            <a:r>
              <a:rPr lang="ru-RU" sz="2400" b="1" smtClean="0"/>
              <a:t>Любовью всех и негой наполняешь</a:t>
            </a:r>
            <a:br>
              <a:rPr lang="ru-RU" sz="2400" b="1" smtClean="0"/>
            </a:br>
            <a:r>
              <a:rPr lang="ru-RU" sz="2400" b="1" smtClean="0"/>
              <a:t>Лугам, лесам поклон земной несешь.</a:t>
            </a:r>
            <a:br>
              <a:rPr lang="ru-RU" sz="2400" b="1" smtClean="0"/>
            </a:br>
            <a:r>
              <a:rPr lang="ru-RU" sz="2400" b="1" smtClean="0"/>
              <a:t>Вокруг тебя красавица-природа,</a:t>
            </a:r>
            <a:br>
              <a:rPr lang="ru-RU" sz="2400" b="1" smtClean="0"/>
            </a:br>
            <a:r>
              <a:rPr lang="ru-RU" sz="2400" b="1" smtClean="0"/>
              <a:t>Деревни, села, пашни и поля,</a:t>
            </a:r>
            <a:br>
              <a:rPr lang="ru-RU" sz="2400" b="1" smtClean="0"/>
            </a:br>
            <a:r>
              <a:rPr lang="ru-RU" sz="2400" b="1" smtClean="0"/>
              <a:t>Вокруг тебя вся доброта народа,</a:t>
            </a:r>
            <a:br>
              <a:rPr lang="ru-RU" sz="2400" b="1" smtClean="0"/>
            </a:br>
            <a:r>
              <a:rPr lang="ru-RU" sz="2400" b="1" smtClean="0"/>
              <a:t>Вокруг – Россия милая моя!</a:t>
            </a:r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971550" y="5445125"/>
            <a:ext cx="72723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Calibri" pitchFamily="34" charset="0"/>
              </a:rPr>
              <a:t>Вопрос : 1. По территории каких трех стран протекает Днепр? </a:t>
            </a:r>
          </a:p>
          <a:p>
            <a:r>
              <a:rPr lang="ru-RU" sz="2000" b="1">
                <a:latin typeface="Calibri" pitchFamily="34" charset="0"/>
              </a:rPr>
              <a:t>2.Где начинается Днепр? 3.Объясните, почему у Днепра течение плавное, медленное?</a:t>
            </a:r>
          </a:p>
          <a:p>
            <a:endParaRPr lang="ru-RU" sz="2000">
              <a:latin typeface="Calibri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838" y="482600"/>
            <a:ext cx="8596312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3276600" y="6092825"/>
            <a:ext cx="22113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Днепр на </a:t>
            </a:r>
            <a:r>
              <a:rPr lang="ru-RU" sz="2000"/>
              <a:t>Украине</a:t>
            </a:r>
          </a:p>
        </p:txBody>
      </p:sp>
    </p:spTree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052736"/>
            <a:ext cx="720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 </a:t>
            </a:r>
            <a:r>
              <a:rPr lang="ru-RU" sz="2400" dirty="0" smtClean="0"/>
              <a:t>Есть в мире много всяких рек,</a:t>
            </a:r>
          </a:p>
          <a:p>
            <a:pPr algn="ctr"/>
            <a:r>
              <a:rPr lang="ru-RU" sz="2400" dirty="0" smtClean="0"/>
              <a:t>Великих, сильных, полноводных,</a:t>
            </a:r>
          </a:p>
          <a:p>
            <a:pPr algn="ctr"/>
            <a:r>
              <a:rPr lang="ru-RU" sz="2400" dirty="0" smtClean="0"/>
              <a:t>Коварных, тихих, благородных,</a:t>
            </a:r>
          </a:p>
          <a:p>
            <a:pPr algn="ctr"/>
            <a:r>
              <a:rPr lang="ru-RU" sz="2400" dirty="0" smtClean="0"/>
              <a:t>Воспел их в песнях человек. </a:t>
            </a:r>
          </a:p>
          <a:p>
            <a:pPr algn="ctr"/>
            <a:r>
              <a:rPr lang="ru-RU" sz="2400" dirty="0" smtClean="0"/>
              <a:t>Есть Дон, Кубань, Урал, Ока, </a:t>
            </a:r>
          </a:p>
          <a:p>
            <a:pPr algn="ctr"/>
            <a:r>
              <a:rPr lang="ru-RU" sz="2400" dirty="0" smtClean="0"/>
              <a:t>Есть Волга матушка-река.</a:t>
            </a:r>
            <a:endParaRPr lang="ru-RU" sz="2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88913"/>
            <a:ext cx="7296150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827088" y="5876925"/>
            <a:ext cx="7705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Calibri" pitchFamily="34" charset="0"/>
              </a:rPr>
              <a:t>Редкая птица долетит до середины ДНЕПРА… Н.В.Гогол</a:t>
            </a:r>
            <a:r>
              <a:rPr lang="ru-RU" sz="2400">
                <a:latin typeface="Calibri" pitchFamily="34" charset="0"/>
              </a:rPr>
              <a:t>ь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88913"/>
            <a:ext cx="828040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Box 2"/>
          <p:cNvSpPr txBox="1">
            <a:spLocks noChangeArrowheads="1"/>
          </p:cNvSpPr>
          <p:nvPr/>
        </p:nvSpPr>
        <p:spPr bwMode="auto">
          <a:xfrm>
            <a:off x="250825" y="4581525"/>
            <a:ext cx="864235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Calibri" pitchFamily="34" charset="0"/>
              </a:rPr>
              <a:t>А.П.Чехов так сказал об этой реке: «Я не видел реки великолепнее…</a:t>
            </a:r>
          </a:p>
          <a:p>
            <a:r>
              <a:rPr lang="ru-RU" sz="2000" b="1">
                <a:latin typeface="Calibri" pitchFamily="34" charset="0"/>
              </a:rPr>
              <a:t>Могучий, неистовый богатырь, который не знает куда девать свои силы и</a:t>
            </a:r>
          </a:p>
          <a:p>
            <a:r>
              <a:rPr lang="ru-RU" sz="2000" b="1">
                <a:latin typeface="Calibri" pitchFamily="34" charset="0"/>
              </a:rPr>
              <a:t>молодость.» Поэт Кокарев посвятил ей стихи.</a:t>
            </a:r>
          </a:p>
          <a:p>
            <a:r>
              <a:rPr lang="ru-RU" sz="2000" b="1">
                <a:latin typeface="Calibri" pitchFamily="34" charset="0"/>
              </a:rPr>
              <a:t>Тебе кипучее начало                 Недаром гордо, величаво</a:t>
            </a:r>
          </a:p>
          <a:p>
            <a:r>
              <a:rPr lang="ru-RU" sz="2000" b="1">
                <a:latin typeface="Calibri" pitchFamily="34" charset="0"/>
              </a:rPr>
              <a:t>Дано вершинами Саян              Ты мчишься в гордый океан.</a:t>
            </a:r>
          </a:p>
          <a:p>
            <a:r>
              <a:rPr lang="ru-RU" sz="2000" b="1">
                <a:latin typeface="Calibri" pitchFamily="34" charset="0"/>
              </a:rPr>
              <a:t>Вопрос: 1.Какая это река?  2. В какой океан она мчит свои воды?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333375"/>
            <a:ext cx="76200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Box 2"/>
          <p:cNvSpPr txBox="1">
            <a:spLocks noChangeArrowheads="1"/>
          </p:cNvSpPr>
          <p:nvPr/>
        </p:nvSpPr>
        <p:spPr bwMode="auto">
          <a:xfrm>
            <a:off x="827088" y="5373688"/>
            <a:ext cx="3240087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Calibri" pitchFamily="34" charset="0"/>
              </a:rPr>
              <a:t>От Тувы до океана</a:t>
            </a:r>
          </a:p>
          <a:p>
            <a:r>
              <a:rPr lang="ru-RU" sz="2000" b="1">
                <a:latin typeface="Calibri" pitchFamily="34" charset="0"/>
              </a:rPr>
              <a:t>В клочьях серого тумана</a:t>
            </a:r>
          </a:p>
          <a:p>
            <a:r>
              <a:rPr lang="ru-RU" sz="2000" b="1">
                <a:latin typeface="Calibri" pitchFamily="34" charset="0"/>
              </a:rPr>
              <a:t>Поперек Сибири всей</a:t>
            </a:r>
          </a:p>
          <a:p>
            <a:r>
              <a:rPr lang="ru-RU" sz="2000" b="1">
                <a:latin typeface="Calibri" pitchFamily="34" charset="0"/>
              </a:rPr>
              <a:t>Катит воды Енисей.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88913"/>
            <a:ext cx="7632700" cy="485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Box 2"/>
          <p:cNvSpPr txBox="1">
            <a:spLocks noChangeArrowheads="1"/>
          </p:cNvSpPr>
          <p:nvPr/>
        </p:nvSpPr>
        <p:spPr bwMode="auto">
          <a:xfrm>
            <a:off x="827088" y="5300663"/>
            <a:ext cx="7416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Широкою лентой темнея                       О, сколько красот и простора</a:t>
            </a:r>
          </a:p>
          <a:p>
            <a:r>
              <a:rPr lang="ru-RU" b="1">
                <a:latin typeface="Calibri" pitchFamily="34" charset="0"/>
              </a:rPr>
              <a:t>Меж хмурых утесов и гор,                      Собой охватил Енисей…</a:t>
            </a:r>
          </a:p>
          <a:p>
            <a:r>
              <a:rPr lang="ru-RU" b="1">
                <a:latin typeface="Calibri" pitchFamily="34" charset="0"/>
              </a:rPr>
              <a:t>Зеркальная зыбь Енисея                                                 В.Калашников</a:t>
            </a:r>
          </a:p>
          <a:p>
            <a:r>
              <a:rPr lang="ru-RU" b="1">
                <a:latin typeface="Calibri" pitchFamily="34" charset="0"/>
              </a:rPr>
              <a:t>Ушла в бесконечный простор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33375"/>
            <a:ext cx="3384550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Box 2"/>
          <p:cNvSpPr txBox="1">
            <a:spLocks noChangeArrowheads="1"/>
          </p:cNvSpPr>
          <p:nvPr/>
        </p:nvSpPr>
        <p:spPr bwMode="auto">
          <a:xfrm>
            <a:off x="827088" y="4508500"/>
            <a:ext cx="1638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latin typeface="Calibri" pitchFamily="34" charset="0"/>
              </a:rPr>
              <a:t>ИСТОК ЛЕНЫ</a:t>
            </a:r>
          </a:p>
        </p:txBody>
      </p:sp>
      <p:sp>
        <p:nvSpPr>
          <p:cNvPr id="47108" name="TextBox 4"/>
          <p:cNvSpPr txBox="1">
            <a:spLocks noChangeArrowheads="1"/>
          </p:cNvSpPr>
          <p:nvPr/>
        </p:nvSpPr>
        <p:spPr bwMode="auto">
          <a:xfrm>
            <a:off x="4140200" y="836613"/>
            <a:ext cx="3887788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Calibri" pitchFamily="34" charset="0"/>
              </a:rPr>
              <a:t>У тебя, краса-река,</a:t>
            </a:r>
          </a:p>
          <a:p>
            <a:r>
              <a:rPr lang="ru-RU" sz="2800" b="1">
                <a:latin typeface="Calibri" pitchFamily="34" charset="0"/>
              </a:rPr>
              <a:t>Женское обличье,</a:t>
            </a:r>
          </a:p>
          <a:p>
            <a:r>
              <a:rPr lang="ru-RU" sz="2800" b="1">
                <a:latin typeface="Calibri" pitchFamily="34" charset="0"/>
              </a:rPr>
              <a:t>Даже имя у тебя</a:t>
            </a:r>
          </a:p>
          <a:p>
            <a:r>
              <a:rPr lang="ru-RU" sz="2800" b="1">
                <a:latin typeface="Calibri" pitchFamily="34" charset="0"/>
              </a:rPr>
              <a:t>Нежное, девичье.</a:t>
            </a:r>
          </a:p>
          <a:p>
            <a:r>
              <a:rPr lang="ru-RU" sz="2800" b="1">
                <a:latin typeface="Calibri" pitchFamily="34" charset="0"/>
              </a:rPr>
              <a:t>Ласковым тебя не зря</a:t>
            </a:r>
          </a:p>
          <a:p>
            <a:r>
              <a:rPr lang="ru-RU" sz="2800" b="1">
                <a:latin typeface="Calibri" pitchFamily="34" charset="0"/>
              </a:rPr>
              <a:t>Окрестили словом,</a:t>
            </a:r>
          </a:p>
          <a:p>
            <a:r>
              <a:rPr lang="ru-RU" sz="2800" b="1">
                <a:latin typeface="Calibri" pitchFamily="34" charset="0"/>
              </a:rPr>
              <a:t>Несмотря, что родилась</a:t>
            </a:r>
          </a:p>
          <a:p>
            <a:r>
              <a:rPr lang="ru-RU" sz="2800" b="1">
                <a:latin typeface="Calibri" pitchFamily="34" charset="0"/>
              </a:rPr>
              <a:t>Ты в краю суровом.</a:t>
            </a:r>
          </a:p>
          <a:p>
            <a:r>
              <a:rPr lang="ru-RU" sz="2800" b="1">
                <a:latin typeface="Calibri" pitchFamily="34" charset="0"/>
              </a:rPr>
              <a:t>                       Л.Попов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333375"/>
            <a:ext cx="809625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Box 2"/>
          <p:cNvSpPr txBox="1">
            <a:spLocks noChangeArrowheads="1"/>
          </p:cNvSpPr>
          <p:nvPr/>
        </p:nvSpPr>
        <p:spPr bwMode="auto">
          <a:xfrm>
            <a:off x="3132138" y="5949950"/>
            <a:ext cx="19605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ЛЕНСКИЕ СТОЛБЫ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" y="947738"/>
            <a:ext cx="8820150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8553411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19" y="476672"/>
            <a:ext cx="8807661" cy="5658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923925"/>
            <a:ext cx="714375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333375"/>
            <a:ext cx="7775575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755650" y="5589588"/>
            <a:ext cx="59039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Вот отсюда, именно отсюда,</a:t>
            </a:r>
          </a:p>
          <a:p>
            <a:r>
              <a:rPr lang="ru-RU" b="1">
                <a:latin typeface="Calibri" pitchFamily="34" charset="0"/>
              </a:rPr>
              <a:t>Из глубин лесного родника</a:t>
            </a:r>
          </a:p>
          <a:p>
            <a:r>
              <a:rPr lang="ru-RU" b="1">
                <a:latin typeface="Calibri" pitchFamily="34" charset="0"/>
              </a:rPr>
              <a:t>Выбегает голубое чудо –</a:t>
            </a:r>
          </a:p>
          <a:p>
            <a:r>
              <a:rPr lang="ru-RU" b="1">
                <a:latin typeface="Calibri" pitchFamily="34" charset="0"/>
              </a:rPr>
              <a:t>Русская великая река.              Н. Палькин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988" y="620687"/>
            <a:ext cx="8705492" cy="5575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250825"/>
            <a:ext cx="8383588" cy="660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763" y="233363"/>
            <a:ext cx="9012237" cy="572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TextBox 2"/>
          <p:cNvSpPr txBox="1">
            <a:spLocks noChangeArrowheads="1"/>
          </p:cNvSpPr>
          <p:nvPr/>
        </p:nvSpPr>
        <p:spPr bwMode="auto">
          <a:xfrm>
            <a:off x="2627313" y="6165850"/>
            <a:ext cx="2593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/>
              <a:t>Долина реки Кубань</a:t>
            </a:r>
          </a:p>
        </p:txBody>
      </p:sp>
    </p:spTree>
  </p:cSld>
  <p:clrMapOvr>
    <a:masterClrMapping/>
  </p:clrMapOvr>
  <p:transition advClick="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8216900" cy="590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88913"/>
            <a:ext cx="8424862" cy="568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TextBox 2"/>
          <p:cNvSpPr txBox="1">
            <a:spLocks noChangeArrowheads="1"/>
          </p:cNvSpPr>
          <p:nvPr/>
        </p:nvSpPr>
        <p:spPr bwMode="auto">
          <a:xfrm>
            <a:off x="2843213" y="6092825"/>
            <a:ext cx="28146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/>
              <a:t>Сплав по реке Кубань</a:t>
            </a:r>
          </a:p>
        </p:txBody>
      </p:sp>
    </p:spTree>
  </p:cSld>
  <p:clrMapOvr>
    <a:masterClrMapping/>
  </p:clrMapOvr>
  <p:transition advClick="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60350"/>
            <a:ext cx="8355012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TextBox 2"/>
          <p:cNvSpPr txBox="1">
            <a:spLocks noChangeArrowheads="1"/>
          </p:cNvSpPr>
          <p:nvPr/>
        </p:nvSpPr>
        <p:spPr bwMode="auto">
          <a:xfrm>
            <a:off x="3563938" y="6308725"/>
            <a:ext cx="10239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/>
              <a:t>Кубань</a:t>
            </a:r>
          </a:p>
        </p:txBody>
      </p:sp>
    </p:spTree>
  </p:cSld>
  <p:clrMapOvr>
    <a:masterClrMapping/>
  </p:clrMapOvr>
  <p:transition advClick="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30850"/>
          </a:xfrm>
        </p:spPr>
        <p:txBody>
          <a:bodyPr>
            <a:normAutofit fontScale="90000"/>
          </a:bodyPr>
          <a:lstStyle/>
          <a:p>
            <a:r>
              <a:rPr lang="ru-RU" sz="2400" b="1" i="1" smtClean="0"/>
              <a:t>Кубань река…</a:t>
            </a:r>
            <a:br>
              <a:rPr lang="ru-RU" sz="2400" b="1" i="1" smtClean="0"/>
            </a:br>
            <a:r>
              <a:rPr lang="ru-RU" sz="2400" smtClean="0"/>
              <a:t>Кубань река!</a:t>
            </a:r>
            <a:br>
              <a:rPr lang="ru-RU" sz="2400" smtClean="0"/>
            </a:br>
            <a:r>
              <a:rPr lang="ru-RU" sz="2400" smtClean="0"/>
              <a:t>Ты, величава и красива,</a:t>
            </a:r>
            <a:br>
              <a:rPr lang="ru-RU" sz="2400" smtClean="0"/>
            </a:br>
            <a:r>
              <a:rPr lang="ru-RU" sz="2400" smtClean="0"/>
              <a:t>Раскидиста, глубока, широка</a:t>
            </a:r>
            <a:br>
              <a:rPr lang="ru-RU" sz="2400" smtClean="0"/>
            </a:br>
            <a:r>
              <a:rPr lang="ru-RU" sz="2400" smtClean="0"/>
              <a:t>В своем начале, будто бы игриво</a:t>
            </a:r>
            <a:br>
              <a:rPr lang="ru-RU" sz="2400" smtClean="0"/>
            </a:br>
            <a:r>
              <a:rPr lang="ru-RU" sz="2400" smtClean="0"/>
              <a:t>Растапливаешь, вешние снега.</a:t>
            </a:r>
            <a:br>
              <a:rPr lang="ru-RU" sz="2400" smtClean="0"/>
            </a:br>
            <a:r>
              <a:rPr lang="ru-RU" sz="2400" smtClean="0"/>
              <a:t>Под стать природе, изменяешься с годами</a:t>
            </a:r>
            <a:br>
              <a:rPr lang="ru-RU" sz="2400" smtClean="0"/>
            </a:br>
            <a:r>
              <a:rPr lang="ru-RU" sz="2400" smtClean="0"/>
              <a:t>Меняешь русло, пробивая вновь и вновь</a:t>
            </a:r>
            <a:br>
              <a:rPr lang="ru-RU" sz="2400" smtClean="0"/>
            </a:br>
            <a:r>
              <a:rPr lang="ru-RU" sz="2400" smtClean="0"/>
              <a:t>Себе дорогу, в глубине дубравы,</a:t>
            </a:r>
            <a:br>
              <a:rPr lang="ru-RU" sz="2400" smtClean="0"/>
            </a:br>
            <a:r>
              <a:rPr lang="ru-RU" sz="2400" smtClean="0"/>
              <a:t>Преображая облик Свой…</a:t>
            </a:r>
            <a:br>
              <a:rPr lang="ru-RU" sz="2400" smtClean="0"/>
            </a:br>
            <a:r>
              <a:rPr lang="ru-RU" sz="2400" smtClean="0"/>
              <a:t>Сверкая и переливаясь,</a:t>
            </a:r>
            <a:br>
              <a:rPr lang="ru-RU" sz="2400" smtClean="0"/>
            </a:br>
            <a:r>
              <a:rPr lang="ru-RU" sz="2400" smtClean="0"/>
              <a:t>В закате солнечного дня</a:t>
            </a:r>
            <a:br>
              <a:rPr lang="ru-RU" sz="2400" smtClean="0"/>
            </a:br>
            <a:r>
              <a:rPr lang="ru-RU" sz="2400" smtClean="0"/>
              <a:t>Прохладою тебя накрыли!</a:t>
            </a:r>
            <a:br>
              <a:rPr lang="ru-RU" sz="2400" smtClean="0"/>
            </a:br>
            <a:r>
              <a:rPr lang="ru-RU" sz="2400" smtClean="0"/>
              <a:t>Будто сохраняя, Кавказские крутые берега…</a:t>
            </a:r>
            <a:br>
              <a:rPr lang="ru-RU" sz="2400" smtClean="0"/>
            </a:br>
            <a:endParaRPr lang="ru-RU" sz="2400" smtClean="0"/>
          </a:p>
        </p:txBody>
      </p:sp>
    </p:spTree>
  </p:cSld>
  <p:clrMapOvr>
    <a:masterClrMapping/>
  </p:clrMapOvr>
  <p:transition advClick="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94211" name="Picture 6" descr="post-121537820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188913"/>
            <a:ext cx="8280400" cy="6048375"/>
          </a:xfrm>
          <a:noFill/>
        </p:spPr>
      </p:pic>
      <p:sp>
        <p:nvSpPr>
          <p:cNvPr id="94212" name="TextBox 3"/>
          <p:cNvSpPr txBox="1">
            <a:spLocks noChangeArrowheads="1"/>
          </p:cNvSpPr>
          <p:nvPr/>
        </p:nvSpPr>
        <p:spPr bwMode="auto">
          <a:xfrm>
            <a:off x="2843213" y="6308725"/>
            <a:ext cx="48244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/>
              <a:t>Терек в верхнем течении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1284"/>
            <a:ext cx="8219534" cy="5209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TextBox 2"/>
          <p:cNvSpPr txBox="1">
            <a:spLocks noChangeArrowheads="1"/>
          </p:cNvSpPr>
          <p:nvPr/>
        </p:nvSpPr>
        <p:spPr bwMode="auto">
          <a:xfrm>
            <a:off x="4067944" y="6237312"/>
            <a:ext cx="40324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/>
              <a:t>Терек в Дарьяльском ущелье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3568" y="5445224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Терек воет, дик и злобен,</a:t>
            </a:r>
          </a:p>
          <a:p>
            <a:r>
              <a:rPr lang="ru-RU" sz="2000" dirty="0" smtClean="0"/>
              <a:t>Меж утесистых громад,</a:t>
            </a:r>
          </a:p>
          <a:p>
            <a:r>
              <a:rPr lang="ru-RU" sz="2000" dirty="0" smtClean="0"/>
              <a:t>Буре плач его подобен,</a:t>
            </a:r>
          </a:p>
          <a:p>
            <a:r>
              <a:rPr lang="ru-RU" sz="2000" dirty="0" smtClean="0"/>
              <a:t>Слезы брызгами летят.</a:t>
            </a:r>
            <a:endParaRPr lang="ru-RU" sz="2000" dirty="0"/>
          </a:p>
        </p:txBody>
      </p:sp>
    </p:spTree>
  </p:cSld>
  <p:clrMapOvr>
    <a:masterClrMapping/>
  </p:clrMapOvr>
  <p:transition advClick="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3" y="111125"/>
            <a:ext cx="8232775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3" name="TextBox 2"/>
          <p:cNvSpPr txBox="1">
            <a:spLocks noChangeArrowheads="1"/>
          </p:cNvSpPr>
          <p:nvPr/>
        </p:nvSpPr>
        <p:spPr bwMode="auto">
          <a:xfrm>
            <a:off x="4067175" y="6165850"/>
            <a:ext cx="8683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/>
              <a:t>Терек</a:t>
            </a:r>
          </a:p>
        </p:txBody>
      </p:sp>
    </p:spTree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56895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TextBox 2"/>
          <p:cNvSpPr txBox="1">
            <a:spLocks noChangeArrowheads="1"/>
          </p:cNvSpPr>
          <p:nvPr/>
        </p:nvSpPr>
        <p:spPr bwMode="auto">
          <a:xfrm>
            <a:off x="6228184" y="5445224"/>
            <a:ext cx="26527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dirty="0"/>
              <a:t>В долине реки Терек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9592" y="5534561"/>
            <a:ext cx="29050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Но, по степи разбегаясь, </a:t>
            </a:r>
          </a:p>
          <a:p>
            <a:r>
              <a:rPr lang="ru-RU" sz="2000" dirty="0" smtClean="0"/>
              <a:t>Он лукавый принял вид</a:t>
            </a:r>
          </a:p>
          <a:p>
            <a:r>
              <a:rPr lang="ru-RU" sz="2000" dirty="0" smtClean="0"/>
              <a:t>И, приветливо ласкаясь,</a:t>
            </a:r>
          </a:p>
          <a:p>
            <a:r>
              <a:rPr lang="ru-RU" sz="2000" dirty="0" smtClean="0"/>
              <a:t>К морю Каспию бежит…</a:t>
            </a:r>
            <a:endParaRPr lang="ru-RU" sz="2000" dirty="0"/>
          </a:p>
        </p:txBody>
      </p:sp>
    </p:spTree>
  </p:cSld>
  <p:clrMapOvr>
    <a:masterClrMapping/>
  </p:clrMapOvr>
  <p:transition advClick="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80963"/>
            <a:ext cx="7632700" cy="529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Box 2"/>
          <p:cNvSpPr txBox="1">
            <a:spLocks noChangeArrowheads="1"/>
          </p:cNvSpPr>
          <p:nvPr/>
        </p:nvSpPr>
        <p:spPr bwMode="auto">
          <a:xfrm>
            <a:off x="1042988" y="5380038"/>
            <a:ext cx="74168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Дорог немало пройдено                    Словно касаясь облака</a:t>
            </a:r>
          </a:p>
          <a:p>
            <a:r>
              <a:rPr lang="ru-RU" b="1">
                <a:latin typeface="Calibri" pitchFamily="34" charset="0"/>
              </a:rPr>
              <a:t>Моей огромной Родины,                    Амур течет издалека,</a:t>
            </a:r>
          </a:p>
          <a:p>
            <a:r>
              <a:rPr lang="ru-RU" b="1">
                <a:latin typeface="Calibri" pitchFamily="34" charset="0"/>
              </a:rPr>
              <a:t>Но вот нигде таких красот                   Гуляй, Амур, шуми Амур,</a:t>
            </a:r>
          </a:p>
          <a:p>
            <a:r>
              <a:rPr lang="ru-RU" b="1">
                <a:latin typeface="Calibri" pitchFamily="34" charset="0"/>
              </a:rPr>
              <a:t>Я не встречал пока.                               Таежная река.                 А.Дроздов</a:t>
            </a:r>
          </a:p>
          <a:p>
            <a:r>
              <a:rPr lang="ru-RU" b="1">
                <a:latin typeface="Calibri" pitchFamily="34" charset="0"/>
              </a:rPr>
              <a:t>                     </a:t>
            </a:r>
          </a:p>
          <a:p>
            <a:r>
              <a:rPr lang="ru-RU" b="1">
                <a:latin typeface="Calibri" pitchFamily="34" charset="0"/>
              </a:rPr>
              <a:t>                       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7" y="260648"/>
            <a:ext cx="8424936" cy="6406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8136904" cy="672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5903912"/>
          </a:xfrm>
        </p:spPr>
        <p:txBody>
          <a:bodyPr/>
          <a:lstStyle/>
          <a:p>
            <a:pPr eaLnBrk="1" hangingPunct="1"/>
            <a:r>
              <a:rPr lang="ru-RU" sz="2000" b="1" smtClean="0"/>
              <a:t>Не приметен ничем, не широк,</a:t>
            </a:r>
            <a:br>
              <a:rPr lang="ru-RU" sz="2000" b="1" smtClean="0"/>
            </a:br>
            <a:r>
              <a:rPr lang="ru-RU" sz="2000" b="1" smtClean="0"/>
              <a:t>   По просторам Валдайского края</a:t>
            </a:r>
            <a:br>
              <a:rPr lang="ru-RU" sz="2000" b="1" smtClean="0"/>
            </a:br>
            <a:r>
              <a:rPr lang="ru-RU" sz="2000" b="1" smtClean="0"/>
              <a:t>        Еле слышно журчит ручеек,</a:t>
            </a:r>
            <a:br>
              <a:rPr lang="ru-RU" sz="2000" b="1" smtClean="0"/>
            </a:br>
            <a:r>
              <a:rPr lang="ru-RU" sz="2000" b="1" smtClean="0"/>
              <a:t>Меж каменьями путь выбирая.</a:t>
            </a:r>
            <a:br>
              <a:rPr lang="ru-RU" sz="2000" b="1" smtClean="0"/>
            </a:br>
            <a:r>
              <a:rPr lang="ru-RU" sz="2000" b="1" smtClean="0"/>
              <a:t>То он моет прибрежный песок, </a:t>
            </a:r>
            <a:br>
              <a:rPr lang="ru-RU" sz="2000" b="1" smtClean="0"/>
            </a:br>
            <a:r>
              <a:rPr lang="ru-RU" sz="2000" b="1" smtClean="0"/>
              <a:t>   То внезапно в кустах пропадает, </a:t>
            </a:r>
            <a:br>
              <a:rPr lang="ru-RU" sz="2000" b="1" smtClean="0"/>
            </a:br>
            <a:r>
              <a:rPr lang="ru-RU" sz="2000" b="1" smtClean="0"/>
              <a:t>И не знает еще ручеек,</a:t>
            </a:r>
            <a:br>
              <a:rPr lang="ru-RU" sz="2000" b="1" smtClean="0"/>
            </a:br>
            <a:r>
              <a:rPr lang="ru-RU" sz="2000" b="1" smtClean="0"/>
              <a:t>      Что его впереди ожидает.</a:t>
            </a:r>
            <a:br>
              <a:rPr lang="ru-RU" sz="2000" b="1" smtClean="0"/>
            </a:br>
            <a:r>
              <a:rPr lang="ru-RU" sz="2000" b="1" smtClean="0"/>
              <a:t>Сколько верст ему надо пройти,</a:t>
            </a:r>
            <a:br>
              <a:rPr lang="ru-RU" sz="2000" b="1" smtClean="0"/>
            </a:br>
            <a:r>
              <a:rPr lang="ru-RU" sz="2000" b="1" smtClean="0"/>
              <a:t>      Сквозь какие преграды пробиться,</a:t>
            </a:r>
            <a:br>
              <a:rPr lang="ru-RU" sz="2000" b="1" smtClean="0"/>
            </a:br>
            <a:r>
              <a:rPr lang="ru-RU" sz="2000" b="1" smtClean="0"/>
              <a:t>      Сколько рек с ним сольется в пути,</a:t>
            </a:r>
            <a:br>
              <a:rPr lang="ru-RU" sz="2000" b="1" smtClean="0"/>
            </a:br>
            <a:r>
              <a:rPr lang="ru-RU" sz="2000" b="1" smtClean="0"/>
              <a:t>      Сколько чаек над ним закружится.</a:t>
            </a:r>
            <a:br>
              <a:rPr lang="ru-RU" sz="2000" b="1" smtClean="0"/>
            </a:br>
            <a:r>
              <a:rPr lang="ru-RU" sz="2000" b="1" smtClean="0"/>
              <a:t>                  </a:t>
            </a:r>
            <a:br>
              <a:rPr lang="ru-RU" sz="2000" b="1" smtClean="0"/>
            </a:br>
            <a:r>
              <a:rPr lang="ru-RU" sz="2000" b="1" smtClean="0"/>
              <a:t>                                                                        Николай Якушев</a:t>
            </a:r>
            <a:br>
              <a:rPr lang="ru-RU" sz="2000" b="1" smtClean="0"/>
            </a:br>
            <a:r>
              <a:rPr lang="ru-RU" sz="2000" b="1" smtClean="0"/>
              <a:t>Вопрос : 1. Где начинается река, что является ее истоком?</a:t>
            </a:r>
            <a:br>
              <a:rPr lang="ru-RU" sz="2000" b="1" smtClean="0"/>
            </a:br>
            <a:r>
              <a:rPr lang="ru-RU" sz="2000" smtClean="0"/>
              <a:t/>
            </a:r>
            <a:br>
              <a:rPr lang="ru-RU" sz="2000" smtClean="0"/>
            </a:br>
            <a:endParaRPr lang="ru-RU" sz="2000" smtClean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32657"/>
            <a:ext cx="7488832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843808" y="6093296"/>
            <a:ext cx="1710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Исток Ангары</a:t>
            </a:r>
            <a:endParaRPr lang="ru-RU" sz="20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80988"/>
            <a:ext cx="8535987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9987"/>
          </a:xfrm>
        </p:spPr>
        <p:txBody>
          <a:bodyPr/>
          <a:lstStyle/>
          <a:p>
            <a:pPr eaLnBrk="1" hangingPunct="1"/>
            <a:r>
              <a:rPr lang="ru-RU" sz="3200" b="1" smtClean="0"/>
              <a:t>Откуда Дон берет начало,</a:t>
            </a:r>
            <a:br>
              <a:rPr lang="ru-RU" sz="3200" b="1" smtClean="0"/>
            </a:br>
            <a:r>
              <a:rPr lang="ru-RU" sz="3200" b="1" smtClean="0"/>
              <a:t>Где скрыта вечная струя, </a:t>
            </a:r>
            <a:br>
              <a:rPr lang="ru-RU" sz="3200" b="1" smtClean="0"/>
            </a:br>
            <a:r>
              <a:rPr lang="ru-RU" sz="3200" b="1" smtClean="0"/>
              <a:t>Что вниз по руслу величаво</a:t>
            </a:r>
            <a:br>
              <a:rPr lang="ru-RU" sz="3200" b="1" smtClean="0"/>
            </a:br>
            <a:r>
              <a:rPr lang="ru-RU" sz="3200" b="1" smtClean="0"/>
              <a:t>Уходит в дальние края?</a:t>
            </a:r>
            <a:br>
              <a:rPr lang="ru-RU" sz="3200" b="1" smtClean="0"/>
            </a:br>
            <a:r>
              <a:rPr lang="ru-RU" sz="3200" b="1" smtClean="0"/>
              <a:t>Под невысокою березкой</a:t>
            </a:r>
            <a:br>
              <a:rPr lang="ru-RU" sz="3200" b="1" smtClean="0"/>
            </a:br>
            <a:r>
              <a:rPr lang="ru-RU" sz="3200" b="1" smtClean="0"/>
              <a:t>начало Дон свое берет;</a:t>
            </a:r>
            <a:br>
              <a:rPr lang="ru-RU" sz="3200" b="1" smtClean="0"/>
            </a:br>
            <a:r>
              <a:rPr lang="ru-RU" sz="3200" b="1" smtClean="0"/>
              <a:t>Из-под травы земли Московской,</a:t>
            </a:r>
            <a:br>
              <a:rPr lang="ru-RU" sz="3200" b="1" smtClean="0"/>
            </a:br>
            <a:r>
              <a:rPr lang="ru-RU" sz="3200" b="1" smtClean="0"/>
              <a:t>Ивана-озера берет.</a:t>
            </a:r>
            <a:br>
              <a:rPr lang="ru-RU" sz="3200" b="1" smtClean="0"/>
            </a:br>
            <a:r>
              <a:rPr lang="ru-RU" sz="3200" b="1" smtClean="0"/>
              <a:t>(А. Софронов)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134</TotalTime>
  <Words>610</Words>
  <Application>Microsoft Office PowerPoint</Application>
  <PresentationFormat>Экран (4:3)</PresentationFormat>
  <Paragraphs>109</Paragraphs>
  <Slides>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Тема Office</vt:lpstr>
      <vt:lpstr>Внутренние воды России</vt:lpstr>
      <vt:lpstr>Японская пословица гласит: Расскажи – и я забуду, Покажи – и я запомню, Дай попробовать – и я пойму.   Как никто говорит о творческом подходе обучения</vt:lpstr>
      <vt:lpstr>Презентация PowerPoint</vt:lpstr>
      <vt:lpstr>Презентация PowerPoint</vt:lpstr>
      <vt:lpstr>Презентация PowerPoint</vt:lpstr>
      <vt:lpstr>Не приметен ничем, не широк,    По просторам Валдайского края         Еле слышно журчит ручеек, Меж каменьями путь выбирая. То он моет прибрежный песок,     То внезапно в кустах пропадает,  И не знает еще ручеек,       Что его впереди ожидает. Сколько верст ему надо пройти,       Сквозь какие преграды пробиться,       Сколько рек с ним сольется в пути,       Сколько чаек над ним закружится.                                                                                            Николай Якушев Вопрос : 1. Где начинается река, что является ее истоком?  </vt:lpstr>
      <vt:lpstr>Презентация PowerPoint</vt:lpstr>
      <vt:lpstr>Презентация PowerPoint</vt:lpstr>
      <vt:lpstr>Откуда Дон берет начало, Где скрыта вечная струя,  Что вниз по руслу величаво Уходит в дальние края? Под невысокою березкой начало Дон свое берет; Из-под травы земли Московской, Ивана-озера берет. (А. Софронов)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… Семь тысяч рек, Ни в чем не равных: И с гор стремящих бурный бег, И меж полей в изгибах плавных Текущих в даль – семь тысяч рек. Она со всех концов собрала –  Больших и малых – до одной,  Что от Валдая до Урала Избороздили шар земной. …Вот почему нельзя не верить, Любуясь этою волной,  Что сводит Волга – берег в берег –  Восток и Запад за собой; Что оба края во едино Над нею сблизились навек; Что Волга – это середина Земли родной. Семь тысяч рек!...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Днепр Могучий Днепр, ты для созиданья, Объединяешь сразу три страны, И к каждой ты приходишь на свиданье, С обилием любви и красоты. Исток Смоленщина с душой встречает, По ней ты плавно, медленно течешь, Любовью всех и негой наполняешь Лугам, лесам поклон земной несешь. Вокруг тебя красавица-природа, Деревни, села, пашни и поля, Вокруг тебя вся доброта народа, Вокруг – Россия милая моя!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Кубань река… Кубань река! Ты, величава и красива, Раскидиста, глубока, широка В своем начале, будто бы игриво Растапливаешь, вешние снега. Под стать природе, изменяешься с годами Меняешь русло, пробивая вновь и вновь Себе дорогу, в глубине дубравы, Преображая облик Свой… Сверкая и переливаясь, В закате солнечного дня Прохладою тебя накрыли! Будто сохраняя, Кавказские крутые берега…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Внутренние воды России</dc:title>
  <dc:creator>XTreme</dc:creator>
  <cp:lastModifiedBy>Миша</cp:lastModifiedBy>
  <cp:revision>15</cp:revision>
  <dcterms:created xsi:type="dcterms:W3CDTF">2012-01-27T18:11:14Z</dcterms:created>
  <dcterms:modified xsi:type="dcterms:W3CDTF">2012-03-31T13:10:20Z</dcterms:modified>
</cp:coreProperties>
</file>