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61" r:id="rId2"/>
    <p:sldId id="264" r:id="rId3"/>
    <p:sldId id="265" r:id="rId4"/>
    <p:sldId id="257" r:id="rId5"/>
    <p:sldId id="267" r:id="rId6"/>
    <p:sldId id="262" r:id="rId7"/>
    <p:sldId id="266" r:id="rId8"/>
    <p:sldId id="260" r:id="rId9"/>
    <p:sldId id="269" r:id="rId10"/>
    <p:sldId id="273" r:id="rId11"/>
    <p:sldId id="268" r:id="rId12"/>
    <p:sldId id="270" r:id="rId13"/>
    <p:sldId id="256" r:id="rId14"/>
    <p:sldId id="271" r:id="rId15"/>
    <p:sldId id="275" r:id="rId16"/>
    <p:sldId id="276" r:id="rId17"/>
    <p:sldId id="259" r:id="rId18"/>
    <p:sldId id="272" r:id="rId19"/>
    <p:sldId id="258" r:id="rId20"/>
    <p:sldId id="277" r:id="rId21"/>
    <p:sldId id="274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D219E3-3948-4EA6-94EE-61AC26C845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93852-9EF3-4574-8A82-C8335CD299C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202D2-E433-407C-B667-D7A0D51DCC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340691-DE17-4A1C-B3E1-3DADA74998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1ADBF-169A-4BF1-B532-A5677A320C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CE8568-8EB6-4141-BBCE-4945333BB2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03A0C2-62A6-40ED-A038-25445BC5035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D8D36-7D15-452D-B457-25F33CF2EA3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BDF7A0-6692-48EA-B168-D63E63987C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E12BE1-EC1B-4108-AA6B-0E9F7255EE5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67BFE9-0256-47E2-8E9C-48F5C22137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60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60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F532777-0E1F-4CDC-BCD5-AA24534571B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WordArt 5"/>
          <p:cNvSpPr>
            <a:spLocks noChangeArrowheads="1" noChangeShapeType="1" noTextEdit="1"/>
          </p:cNvSpPr>
          <p:nvPr/>
        </p:nvSpPr>
        <p:spPr bwMode="auto">
          <a:xfrm>
            <a:off x="827088" y="1341438"/>
            <a:ext cx="7753350" cy="85725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ru-RU" sz="60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видоизменения побегов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148263" y="3357563"/>
            <a:ext cx="3455987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accent2"/>
                </a:solidFill>
                <a:latin typeface="Times New Roman" pitchFamily="18" charset="0"/>
              </a:rPr>
              <a:t>Чернышева Татьяна Валентиновна </a:t>
            </a:r>
          </a:p>
          <a:p>
            <a:pPr>
              <a:spcBef>
                <a:spcPct val="50000"/>
              </a:spcBef>
            </a:pPr>
            <a:r>
              <a:rPr lang="ru-RU">
                <a:solidFill>
                  <a:schemeClr val="accent2"/>
                </a:solidFill>
                <a:latin typeface="Times New Roman" pitchFamily="18" charset="0"/>
              </a:rPr>
              <a:t>учитель биологии Водзимонской СОШ</a:t>
            </a:r>
          </a:p>
        </p:txBody>
      </p:sp>
      <p:pic>
        <p:nvPicPr>
          <p:cNvPr id="7175" name="Picture 7" descr="побег 0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00113" y="2492375"/>
            <a:ext cx="4103687" cy="35702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6" name="Text Box 4"/>
          <p:cNvSpPr txBox="1">
            <a:spLocks noChangeArrowheads="1"/>
          </p:cNvSpPr>
          <p:nvPr/>
        </p:nvSpPr>
        <p:spPr bwMode="auto">
          <a:xfrm>
            <a:off x="684213" y="214313"/>
            <a:ext cx="78184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>
                <a:latin typeface="Times New Roman" pitchFamily="18" charset="0"/>
              </a:rPr>
              <a:t>Корневище – подземный безлистный  побег</a:t>
            </a:r>
          </a:p>
        </p:txBody>
      </p:sp>
      <p:pic>
        <p:nvPicPr>
          <p:cNvPr id="172037" name="Picture 5" descr="побег 00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1341438"/>
            <a:ext cx="8135938" cy="4068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7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217488"/>
            <a:ext cx="4921250" cy="425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18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24525" y="333375"/>
            <a:ext cx="27368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19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6463" y="34290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20" name="Text Box 8"/>
          <p:cNvSpPr txBox="1">
            <a:spLocks noChangeArrowheads="1"/>
          </p:cNvSpPr>
          <p:nvPr/>
        </p:nvSpPr>
        <p:spPr bwMode="auto">
          <a:xfrm>
            <a:off x="1116013" y="4486275"/>
            <a:ext cx="2946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>
                <a:latin typeface="Times New Roman" pitchFamily="18" charset="0"/>
              </a:rPr>
              <a:t>Хрен (цветущее растение</a:t>
            </a:r>
          </a:p>
          <a:p>
            <a:r>
              <a:rPr lang="ru-RU" sz="2000">
                <a:latin typeface="Times New Roman" pitchFamily="18" charset="0"/>
              </a:rPr>
              <a:t> и корневища)</a:t>
            </a:r>
          </a:p>
        </p:txBody>
      </p:sp>
      <p:sp>
        <p:nvSpPr>
          <p:cNvPr id="166922" name="Text Box 10"/>
          <p:cNvSpPr txBox="1">
            <a:spLocks noChangeArrowheads="1"/>
          </p:cNvSpPr>
          <p:nvPr/>
        </p:nvSpPr>
        <p:spPr bwMode="auto">
          <a:xfrm>
            <a:off x="447675" y="5083175"/>
            <a:ext cx="429577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>
                <a:latin typeface="Times New Roman" pitchFamily="18" charset="0"/>
              </a:rPr>
              <a:t>Растение содержит большое </a:t>
            </a:r>
          </a:p>
          <a:p>
            <a:r>
              <a:rPr lang="ru-RU" sz="2000">
                <a:latin typeface="Times New Roman" pitchFamily="18" charset="0"/>
              </a:rPr>
              <a:t>количество витаминов группы В и С, </a:t>
            </a:r>
          </a:p>
          <a:p>
            <a:r>
              <a:rPr lang="ru-RU" sz="2000">
                <a:latin typeface="Times New Roman" pitchFamily="18" charset="0"/>
              </a:rPr>
              <a:t>эфирные масла, калий, кальций.  </a:t>
            </a:r>
          </a:p>
          <a:p>
            <a:r>
              <a:rPr lang="ru-RU" sz="2000">
                <a:latin typeface="Times New Roman" pitchFamily="18" charset="0"/>
              </a:rPr>
              <a:t>Хрен выделяет фитонциды как </a:t>
            </a:r>
          </a:p>
          <a:p>
            <a:r>
              <a:rPr lang="ru-RU" sz="2000">
                <a:latin typeface="Times New Roman" pitchFamily="18" charset="0"/>
              </a:rPr>
              <a:t> чеснок и лук.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5" name="Text Box 5"/>
          <p:cNvSpPr txBox="1">
            <a:spLocks noChangeArrowheads="1"/>
          </p:cNvSpPr>
          <p:nvPr/>
        </p:nvSpPr>
        <p:spPr bwMode="auto">
          <a:xfrm>
            <a:off x="1187450" y="163513"/>
            <a:ext cx="73866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>
                <a:latin typeface="Times New Roman" pitchFamily="18" charset="0"/>
              </a:rPr>
              <a:t>Луковица – побег с сочными листьями</a:t>
            </a:r>
          </a:p>
        </p:txBody>
      </p:sp>
      <p:pic>
        <p:nvPicPr>
          <p:cNvPr id="168966" name="Picture 6" descr="побег 00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39975" y="692150"/>
            <a:ext cx="6557963" cy="3473450"/>
          </a:xfrm>
          <a:prstGeom prst="rect">
            <a:avLst/>
          </a:prstGeom>
          <a:noFill/>
        </p:spPr>
      </p:pic>
      <p:pic>
        <p:nvPicPr>
          <p:cNvPr id="168967" name="Picture 7" descr="IMG_187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2979738"/>
            <a:ext cx="4897437" cy="3671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8" y="3621088"/>
            <a:ext cx="4295775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404813"/>
            <a:ext cx="407828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6372225" y="6419850"/>
            <a:ext cx="636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>
                <a:latin typeface="Times New Roman" pitchFamily="18" charset="0"/>
              </a:rPr>
              <a:t>лук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1403350" y="5013325"/>
            <a:ext cx="1071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>
                <a:latin typeface="Times New Roman" pitchFamily="18" charset="0"/>
              </a:rPr>
              <a:t>чеснок</a:t>
            </a: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4572000" y="527050"/>
            <a:ext cx="4271963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>
                <a:latin typeface="Times New Roman" pitchFamily="18" charset="0"/>
              </a:rPr>
              <a:t>Чеснок содержит витамины С и В, </a:t>
            </a:r>
          </a:p>
          <a:p>
            <a:r>
              <a:rPr lang="ru-RU" sz="2000">
                <a:latin typeface="Times New Roman" pitchFamily="18" charset="0"/>
              </a:rPr>
              <a:t>соли магния, железа, меди, йода. </a:t>
            </a:r>
          </a:p>
          <a:p>
            <a:r>
              <a:rPr lang="ru-RU" sz="2000">
                <a:latin typeface="Times New Roman" pitchFamily="18" charset="0"/>
              </a:rPr>
              <a:t>В луке также имеются витамины </a:t>
            </a:r>
          </a:p>
          <a:p>
            <a:r>
              <a:rPr lang="ru-RU" sz="2000">
                <a:latin typeface="Times New Roman" pitchFamily="18" charset="0"/>
              </a:rPr>
              <a:t>А, С, Р, группы В, сахара, белки, </a:t>
            </a:r>
          </a:p>
          <a:p>
            <a:r>
              <a:rPr lang="ru-RU" sz="2000">
                <a:latin typeface="Times New Roman" pitchFamily="18" charset="0"/>
              </a:rPr>
              <a:t>минеральные вещества.</a:t>
            </a:r>
          </a:p>
          <a:p>
            <a:r>
              <a:rPr lang="ru-RU" sz="2000">
                <a:latin typeface="Times New Roman" pitchFamily="18" charset="0"/>
              </a:rPr>
              <a:t>Фитонциды лука и чеснока угнетают </a:t>
            </a:r>
          </a:p>
          <a:p>
            <a:r>
              <a:rPr lang="ru-RU" sz="2000">
                <a:latin typeface="Times New Roman" pitchFamily="18" charset="0"/>
              </a:rPr>
              <a:t>развитие болезнетворных бактерий </a:t>
            </a:r>
          </a:p>
          <a:p>
            <a:r>
              <a:rPr lang="ru-RU" sz="2000">
                <a:latin typeface="Times New Roman" pitchFamily="18" charset="0"/>
              </a:rPr>
              <a:t>и грибов. </a:t>
            </a:r>
          </a:p>
          <a:p>
            <a:r>
              <a:rPr lang="ru-RU" sz="2000">
                <a:latin typeface="Times New Roman" pitchFamily="18" charset="0"/>
              </a:rPr>
              <a:t>Оба эти растения служат </a:t>
            </a:r>
          </a:p>
          <a:p>
            <a:r>
              <a:rPr lang="ru-RU" sz="2000">
                <a:latin typeface="Times New Roman" pitchFamily="18" charset="0"/>
              </a:rPr>
              <a:t>нам и пищей, и лекарством.</a:t>
            </a: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4787900" y="117475"/>
            <a:ext cx="4281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latin typeface="Times New Roman" pitchFamily="18" charset="0"/>
              </a:rPr>
              <a:t>Чеснок и лук  - от семи недуг.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8" name="Text Box 4"/>
          <p:cNvSpPr txBox="1">
            <a:spLocks noChangeArrowheads="1"/>
          </p:cNvSpPr>
          <p:nvPr/>
        </p:nvSpPr>
        <p:spPr bwMode="auto">
          <a:xfrm>
            <a:off x="684213" y="261938"/>
            <a:ext cx="80248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Клубень -  подземный побег с округлым стеблем</a:t>
            </a:r>
          </a:p>
        </p:txBody>
      </p:sp>
      <p:pic>
        <p:nvPicPr>
          <p:cNvPr id="169990" name="Picture 6" descr="побег 00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1268413"/>
            <a:ext cx="8353425" cy="3854450"/>
          </a:xfrm>
          <a:prstGeom prst="rect">
            <a:avLst/>
          </a:prstGeom>
          <a:noFill/>
        </p:spPr>
      </p:pic>
      <p:sp>
        <p:nvSpPr>
          <p:cNvPr id="169994" name="Text Box 10"/>
          <p:cNvSpPr txBox="1">
            <a:spLocks noChangeArrowheads="1"/>
          </p:cNvSpPr>
          <p:nvPr/>
        </p:nvSpPr>
        <p:spPr bwMode="auto">
          <a:xfrm>
            <a:off x="2339975" y="5445125"/>
            <a:ext cx="4657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>
                <a:latin typeface="Times New Roman" pitchFamily="18" charset="0"/>
              </a:rPr>
              <a:t>Образование клубней у картофеля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4" name="Picture 4" descr="IMG_188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32363" y="260350"/>
            <a:ext cx="3665537" cy="2749550"/>
          </a:xfrm>
          <a:prstGeom prst="rect">
            <a:avLst/>
          </a:prstGeom>
          <a:noFill/>
        </p:spPr>
      </p:pic>
      <p:pic>
        <p:nvPicPr>
          <p:cNvPr id="174085" name="Picture 5" descr="IMG_188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363" y="3284538"/>
            <a:ext cx="3635375" cy="2725737"/>
          </a:xfrm>
          <a:prstGeom prst="rect">
            <a:avLst/>
          </a:prstGeom>
          <a:noFill/>
        </p:spPr>
      </p:pic>
      <p:pic>
        <p:nvPicPr>
          <p:cNvPr id="174086" name="Picture 6" descr="IMG_187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288" y="3213100"/>
            <a:ext cx="3779837" cy="2835275"/>
          </a:xfrm>
          <a:prstGeom prst="rect">
            <a:avLst/>
          </a:prstGeom>
          <a:noFill/>
        </p:spPr>
      </p:pic>
      <p:pic>
        <p:nvPicPr>
          <p:cNvPr id="174087" name="Picture 7" descr="побег 01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288" y="620713"/>
            <a:ext cx="3816350" cy="2501900"/>
          </a:xfrm>
          <a:prstGeom prst="rect">
            <a:avLst/>
          </a:prstGeom>
          <a:noFill/>
        </p:spPr>
      </p:pic>
      <p:sp>
        <p:nvSpPr>
          <p:cNvPr id="174088" name="Text Box 8"/>
          <p:cNvSpPr txBox="1">
            <a:spLocks noChangeArrowheads="1"/>
          </p:cNvSpPr>
          <p:nvPr/>
        </p:nvSpPr>
        <p:spPr bwMode="auto">
          <a:xfrm>
            <a:off x="755650" y="6092825"/>
            <a:ext cx="317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>
                <a:latin typeface="Times New Roman" pitchFamily="18" charset="0"/>
              </a:rPr>
              <a:t>Прорастающие клубни</a:t>
            </a:r>
          </a:p>
        </p:txBody>
      </p:sp>
      <p:sp>
        <p:nvSpPr>
          <p:cNvPr id="174089" name="Text Box 9"/>
          <p:cNvSpPr txBox="1">
            <a:spLocks noChangeArrowheads="1"/>
          </p:cNvSpPr>
          <p:nvPr/>
        </p:nvSpPr>
        <p:spPr bwMode="auto">
          <a:xfrm>
            <a:off x="5076825" y="6092825"/>
            <a:ext cx="343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>
                <a:latin typeface="Times New Roman" pitchFamily="18" charset="0"/>
              </a:rPr>
              <a:t>Поперечный срез клубня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8" name="Picture 4" descr="побег 0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19700" y="188913"/>
            <a:ext cx="3206750" cy="3527425"/>
          </a:xfrm>
          <a:prstGeom prst="rect">
            <a:avLst/>
          </a:prstGeom>
          <a:noFill/>
        </p:spPr>
      </p:pic>
      <p:pic>
        <p:nvPicPr>
          <p:cNvPr id="175109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263" y="3933825"/>
            <a:ext cx="34671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5110" name="Text Box 6"/>
          <p:cNvSpPr txBox="1">
            <a:spLocks noChangeArrowheads="1"/>
          </p:cNvSpPr>
          <p:nvPr/>
        </p:nvSpPr>
        <p:spPr bwMode="auto">
          <a:xfrm>
            <a:off x="539750" y="0"/>
            <a:ext cx="3932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latin typeface="Times New Roman" pitchFamily="18" charset="0"/>
              </a:rPr>
              <a:t>Ах, картошка, объеденье…</a:t>
            </a:r>
          </a:p>
        </p:txBody>
      </p:sp>
      <p:sp>
        <p:nvSpPr>
          <p:cNvPr id="175111" name="Text Box 7"/>
          <p:cNvSpPr txBox="1">
            <a:spLocks noChangeArrowheads="1"/>
          </p:cNvSpPr>
          <p:nvPr/>
        </p:nvSpPr>
        <p:spPr bwMode="auto">
          <a:xfrm>
            <a:off x="323850" y="549275"/>
            <a:ext cx="4786313" cy="618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</a:rPr>
              <a:t>В народе за картофелем давно </a:t>
            </a:r>
          </a:p>
          <a:p>
            <a:r>
              <a:rPr lang="ru-RU" sz="2000">
                <a:latin typeface="Times New Roman" pitchFamily="18" charset="0"/>
              </a:rPr>
              <a:t>уже прочно закрепилось почётное </a:t>
            </a:r>
          </a:p>
          <a:p>
            <a:r>
              <a:rPr lang="ru-RU" sz="2000">
                <a:latin typeface="Times New Roman" pitchFamily="18" charset="0"/>
              </a:rPr>
              <a:t>название  «второй хлеб».</a:t>
            </a:r>
          </a:p>
          <a:p>
            <a:endParaRPr lang="ru-RU" sz="2000">
              <a:latin typeface="Times New Roman" pitchFamily="18" charset="0"/>
            </a:endParaRPr>
          </a:p>
          <a:p>
            <a:r>
              <a:rPr lang="ru-RU" sz="2000">
                <a:latin typeface="Times New Roman" pitchFamily="18" charset="0"/>
              </a:rPr>
              <a:t>Картофель содержит большое количество </a:t>
            </a:r>
          </a:p>
          <a:p>
            <a:r>
              <a:rPr lang="ru-RU" sz="2000">
                <a:latin typeface="Times New Roman" pitchFamily="18" charset="0"/>
              </a:rPr>
              <a:t>крахмала, белков, солей калия, который </a:t>
            </a:r>
          </a:p>
          <a:p>
            <a:r>
              <a:rPr lang="ru-RU" sz="2000">
                <a:latin typeface="Times New Roman" pitchFamily="18" charset="0"/>
              </a:rPr>
              <a:t>необходим для работы сердца.</a:t>
            </a:r>
          </a:p>
          <a:p>
            <a:endParaRPr lang="ru-RU" sz="2000">
              <a:latin typeface="Times New Roman" pitchFamily="18" charset="0"/>
            </a:endParaRPr>
          </a:p>
          <a:p>
            <a:r>
              <a:rPr lang="ru-RU" sz="2000">
                <a:latin typeface="Times New Roman" pitchFamily="18" charset="0"/>
              </a:rPr>
              <a:t>Большинство витаминов и минеральных</a:t>
            </a:r>
          </a:p>
          <a:p>
            <a:r>
              <a:rPr lang="ru-RU" sz="2000">
                <a:latin typeface="Times New Roman" pitchFamily="18" charset="0"/>
              </a:rPr>
              <a:t> веществ заключено в верхнем слое. </a:t>
            </a:r>
          </a:p>
          <a:p>
            <a:r>
              <a:rPr lang="ru-RU" sz="2000">
                <a:latin typeface="Times New Roman" pitchFamily="18" charset="0"/>
              </a:rPr>
              <a:t>При чистке картофеля надо помнить об </a:t>
            </a:r>
          </a:p>
          <a:p>
            <a:r>
              <a:rPr lang="ru-RU" sz="2000">
                <a:latin typeface="Times New Roman" pitchFamily="18" charset="0"/>
              </a:rPr>
              <a:t>этом и не срезать слишком толстый слой </a:t>
            </a:r>
          </a:p>
          <a:p>
            <a:r>
              <a:rPr lang="ru-RU" sz="2000">
                <a:latin typeface="Times New Roman" pitchFamily="18" charset="0"/>
              </a:rPr>
              <a:t>кожуры.  Лучше готовить картофель </a:t>
            </a:r>
          </a:p>
          <a:p>
            <a:r>
              <a:rPr lang="ru-RU" sz="2000">
                <a:latin typeface="Times New Roman" pitchFamily="18" charset="0"/>
              </a:rPr>
              <a:t>в «мундире».</a:t>
            </a:r>
          </a:p>
          <a:p>
            <a:endParaRPr lang="ru-RU" sz="2000">
              <a:latin typeface="Times New Roman" pitchFamily="18" charset="0"/>
            </a:endParaRPr>
          </a:p>
          <a:p>
            <a:r>
              <a:rPr lang="ru-RU" sz="2000">
                <a:latin typeface="Times New Roman" pitchFamily="18" charset="0"/>
              </a:rPr>
              <a:t>Также из клубней картофеля вырабатывают  крахмал, патоку, глюкозу, фруктовый  сахар и другие продукты, которые  используются в кондитерской</a:t>
            </a:r>
          </a:p>
          <a:p>
            <a:r>
              <a:rPr lang="ru-RU" sz="2000">
                <a:latin typeface="Times New Roman" pitchFamily="18" charset="0"/>
              </a:rPr>
              <a:t>и  текстильной промышленности.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572000" y="3333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5127" name="Picture 7" descr="побег 02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3284538"/>
            <a:ext cx="3292475" cy="3071812"/>
          </a:xfrm>
          <a:prstGeom prst="rect">
            <a:avLst/>
          </a:prstGeom>
          <a:noFill/>
        </p:spPr>
      </p:pic>
      <p:pic>
        <p:nvPicPr>
          <p:cNvPr id="5128" name="Picture 8" descr="побег 0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188913"/>
            <a:ext cx="3292475" cy="2779712"/>
          </a:xfrm>
          <a:prstGeom prst="rect">
            <a:avLst/>
          </a:prstGeom>
          <a:noFill/>
        </p:spPr>
      </p:pic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4859338" y="333375"/>
            <a:ext cx="26289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latin typeface="Times New Roman" pitchFamily="18" charset="0"/>
              </a:rPr>
              <a:t>Топинамбур </a:t>
            </a:r>
          </a:p>
          <a:p>
            <a:r>
              <a:rPr lang="ru-RU" sz="2400" b="1">
                <a:latin typeface="Times New Roman" pitchFamily="18" charset="0"/>
              </a:rPr>
              <a:t>(земляная груша)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4211638" y="1270000"/>
            <a:ext cx="4532312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>
                <a:latin typeface="Times New Roman" pitchFamily="18" charset="0"/>
              </a:rPr>
              <a:t>Многолетнее холодостойкое, </a:t>
            </a:r>
          </a:p>
          <a:p>
            <a:r>
              <a:rPr lang="ru-RU" sz="2400">
                <a:latin typeface="Times New Roman" pitchFamily="18" charset="0"/>
              </a:rPr>
              <a:t> засухоустойчивое растение </a:t>
            </a:r>
          </a:p>
          <a:p>
            <a:r>
              <a:rPr lang="ru-RU" sz="2400">
                <a:latin typeface="Times New Roman" pitchFamily="18" charset="0"/>
              </a:rPr>
              <a:t>семейства сложноцветных. </a:t>
            </a:r>
          </a:p>
          <a:p>
            <a:endParaRPr lang="ru-RU" sz="2400">
              <a:latin typeface="Times New Roman" pitchFamily="18" charset="0"/>
            </a:endParaRPr>
          </a:p>
          <a:p>
            <a:r>
              <a:rPr lang="ru-RU" sz="2400">
                <a:latin typeface="Times New Roman" pitchFamily="18" charset="0"/>
              </a:rPr>
              <a:t>В отличие от картофеля клубни </a:t>
            </a:r>
          </a:p>
          <a:p>
            <a:r>
              <a:rPr lang="ru-RU" sz="2400">
                <a:latin typeface="Times New Roman" pitchFamily="18" charset="0"/>
              </a:rPr>
              <a:t>топинамбура плохо хранятся</a:t>
            </a:r>
          </a:p>
          <a:p>
            <a:r>
              <a:rPr lang="ru-RU" sz="2400">
                <a:latin typeface="Times New Roman" pitchFamily="18" charset="0"/>
              </a:rPr>
              <a:t>в хранилище, зато отлично </a:t>
            </a:r>
          </a:p>
          <a:p>
            <a:r>
              <a:rPr lang="ru-RU" sz="2400">
                <a:latin typeface="Times New Roman" pitchFamily="18" charset="0"/>
              </a:rPr>
              <a:t>перезимовывают в грунте.</a:t>
            </a:r>
          </a:p>
          <a:p>
            <a:endParaRPr lang="ru-RU" sz="2400">
              <a:latin typeface="Times New Roman" pitchFamily="18" charset="0"/>
            </a:endParaRPr>
          </a:p>
          <a:p>
            <a:r>
              <a:rPr lang="ru-RU" sz="2400">
                <a:latin typeface="Times New Roman" pitchFamily="18" charset="0"/>
              </a:rPr>
              <a:t>Клубни содержат сахара в виде </a:t>
            </a:r>
          </a:p>
          <a:p>
            <a:r>
              <a:rPr lang="ru-RU" sz="2400">
                <a:latin typeface="Times New Roman" pitchFamily="18" charset="0"/>
              </a:rPr>
              <a:t>инулина, поэтому их используют</a:t>
            </a:r>
          </a:p>
          <a:p>
            <a:r>
              <a:rPr lang="ru-RU" sz="2400">
                <a:latin typeface="Times New Roman" pitchFamily="18" charset="0"/>
              </a:rPr>
              <a:t>для лечебного питания больных, </a:t>
            </a:r>
          </a:p>
          <a:p>
            <a:r>
              <a:rPr lang="ru-RU" sz="2400">
                <a:latin typeface="Times New Roman" pitchFamily="18" charset="0"/>
              </a:rPr>
              <a:t>страдающих сахарным диабетом.</a:t>
            </a:r>
          </a:p>
          <a:p>
            <a:endParaRPr lang="ru-RU" sz="24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2" name="Text Box 4"/>
          <p:cNvSpPr txBox="1">
            <a:spLocks noChangeArrowheads="1"/>
          </p:cNvSpPr>
          <p:nvPr/>
        </p:nvSpPr>
        <p:spPr bwMode="auto">
          <a:xfrm>
            <a:off x="3563938" y="190500"/>
            <a:ext cx="52816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Кочан – видоизменённый побег</a:t>
            </a:r>
          </a:p>
        </p:txBody>
      </p:sp>
      <p:pic>
        <p:nvPicPr>
          <p:cNvPr id="171013" name="Picture 5" descr="IMG_180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3717925"/>
            <a:ext cx="3960812" cy="2970213"/>
          </a:xfrm>
          <a:prstGeom prst="rect">
            <a:avLst/>
          </a:prstGeom>
          <a:noFill/>
        </p:spPr>
      </p:pic>
      <p:sp>
        <p:nvSpPr>
          <p:cNvPr id="171014" name="Text Box 6"/>
          <p:cNvSpPr txBox="1">
            <a:spLocks noChangeArrowheads="1"/>
          </p:cNvSpPr>
          <p:nvPr/>
        </p:nvSpPr>
        <p:spPr bwMode="auto">
          <a:xfrm>
            <a:off x="5076825" y="6092825"/>
            <a:ext cx="3765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>
                <a:latin typeface="Times New Roman" pitchFamily="18" charset="0"/>
              </a:rPr>
              <a:t>Прорастают почки капусты</a:t>
            </a:r>
          </a:p>
        </p:txBody>
      </p:sp>
      <p:pic>
        <p:nvPicPr>
          <p:cNvPr id="171015" name="Picture 7" descr="IMG_188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64163" y="981075"/>
            <a:ext cx="3565525" cy="4752975"/>
          </a:xfrm>
          <a:prstGeom prst="rect">
            <a:avLst/>
          </a:prstGeom>
          <a:noFill/>
        </p:spPr>
      </p:pic>
      <p:sp>
        <p:nvSpPr>
          <p:cNvPr id="171019" name="Text Box 11"/>
          <p:cNvSpPr txBox="1">
            <a:spLocks noChangeArrowheads="1"/>
          </p:cNvSpPr>
          <p:nvPr/>
        </p:nvSpPr>
        <p:spPr bwMode="auto">
          <a:xfrm>
            <a:off x="3708400" y="2924175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 </a:t>
            </a:r>
          </a:p>
        </p:txBody>
      </p:sp>
      <p:sp>
        <p:nvSpPr>
          <p:cNvPr id="171020" name="Text Box 12"/>
          <p:cNvSpPr txBox="1">
            <a:spLocks noChangeArrowheads="1"/>
          </p:cNvSpPr>
          <p:nvPr/>
        </p:nvSpPr>
        <p:spPr bwMode="auto">
          <a:xfrm>
            <a:off x="3687763" y="1647825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 </a:t>
            </a:r>
          </a:p>
        </p:txBody>
      </p:sp>
      <p:pic>
        <p:nvPicPr>
          <p:cNvPr id="171021" name="Picture 13" descr="IMG_189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288" y="692150"/>
            <a:ext cx="3097212" cy="2665413"/>
          </a:xfrm>
          <a:prstGeom prst="rect">
            <a:avLst/>
          </a:prstGeom>
          <a:noFill/>
        </p:spPr>
      </p:pic>
      <p:sp>
        <p:nvSpPr>
          <p:cNvPr id="171023" name="Line 15"/>
          <p:cNvSpPr>
            <a:spLocks noChangeShapeType="1"/>
          </p:cNvSpPr>
          <p:nvPr/>
        </p:nvSpPr>
        <p:spPr bwMode="auto">
          <a:xfrm>
            <a:off x="2195513" y="1341438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1024" name="Line 16"/>
          <p:cNvSpPr>
            <a:spLocks noChangeShapeType="1"/>
          </p:cNvSpPr>
          <p:nvPr/>
        </p:nvSpPr>
        <p:spPr bwMode="auto">
          <a:xfrm>
            <a:off x="1979613" y="1844675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1025" name="Line 17"/>
          <p:cNvSpPr>
            <a:spLocks noChangeShapeType="1"/>
          </p:cNvSpPr>
          <p:nvPr/>
        </p:nvSpPr>
        <p:spPr bwMode="auto">
          <a:xfrm>
            <a:off x="2124075" y="2492375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1026" name="Line 18"/>
          <p:cNvSpPr>
            <a:spLocks noChangeShapeType="1"/>
          </p:cNvSpPr>
          <p:nvPr/>
        </p:nvSpPr>
        <p:spPr bwMode="auto">
          <a:xfrm>
            <a:off x="1979613" y="3068638"/>
            <a:ext cx="1512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1027" name="Text Box 19"/>
          <p:cNvSpPr txBox="1">
            <a:spLocks noChangeArrowheads="1"/>
          </p:cNvSpPr>
          <p:nvPr/>
        </p:nvSpPr>
        <p:spPr bwMode="auto">
          <a:xfrm>
            <a:off x="3851275" y="1103313"/>
            <a:ext cx="1014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>
                <a:latin typeface="Times New Roman" pitchFamily="18" charset="0"/>
              </a:rPr>
              <a:t>Листья</a:t>
            </a:r>
            <a:r>
              <a:rPr lang="ru-RU"/>
              <a:t> </a:t>
            </a:r>
          </a:p>
        </p:txBody>
      </p:sp>
      <p:sp>
        <p:nvSpPr>
          <p:cNvPr id="171028" name="Text Box 20"/>
          <p:cNvSpPr txBox="1">
            <a:spLocks noChangeArrowheads="1"/>
          </p:cNvSpPr>
          <p:nvPr/>
        </p:nvSpPr>
        <p:spPr bwMode="auto">
          <a:xfrm>
            <a:off x="3543300" y="1625600"/>
            <a:ext cx="17129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>
                <a:latin typeface="Times New Roman" pitchFamily="18" charset="0"/>
              </a:rPr>
              <a:t>Верхушечная </a:t>
            </a:r>
          </a:p>
          <a:p>
            <a:r>
              <a:rPr lang="ru-RU" sz="2000">
                <a:latin typeface="Times New Roman" pitchFamily="18" charset="0"/>
              </a:rPr>
              <a:t>почка</a:t>
            </a:r>
          </a:p>
        </p:txBody>
      </p:sp>
      <p:sp>
        <p:nvSpPr>
          <p:cNvPr id="171029" name="Text Box 21"/>
          <p:cNvSpPr txBox="1">
            <a:spLocks noChangeArrowheads="1"/>
          </p:cNvSpPr>
          <p:nvPr/>
        </p:nvSpPr>
        <p:spPr bwMode="auto">
          <a:xfrm>
            <a:off x="3471863" y="2274888"/>
            <a:ext cx="1333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>
                <a:latin typeface="Times New Roman" pitchFamily="18" charset="0"/>
              </a:rPr>
              <a:t>Пазушная </a:t>
            </a:r>
          </a:p>
          <a:p>
            <a:r>
              <a:rPr lang="ru-RU" sz="2000">
                <a:latin typeface="Times New Roman" pitchFamily="18" charset="0"/>
              </a:rPr>
              <a:t>почка</a:t>
            </a:r>
          </a:p>
        </p:txBody>
      </p:sp>
      <p:sp>
        <p:nvSpPr>
          <p:cNvPr id="171030" name="Text Box 22"/>
          <p:cNvSpPr txBox="1">
            <a:spLocks noChangeArrowheads="1"/>
          </p:cNvSpPr>
          <p:nvPr/>
        </p:nvSpPr>
        <p:spPr bwMode="auto">
          <a:xfrm>
            <a:off x="3471863" y="2851150"/>
            <a:ext cx="11255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>
                <a:latin typeface="Times New Roman" pitchFamily="18" charset="0"/>
              </a:rPr>
              <a:t>Стебель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692150"/>
            <a:ext cx="3384550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827088" y="3213100"/>
            <a:ext cx="2065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>
                <a:latin typeface="Times New Roman" pitchFamily="18" charset="0"/>
              </a:rPr>
              <a:t>Белокочанная 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627313" y="117475"/>
            <a:ext cx="4999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latin typeface="Times New Roman" pitchFamily="18" charset="0"/>
              </a:rPr>
              <a:t>Разновидности  кочанной капусты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827088" y="6165850"/>
            <a:ext cx="239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>
                <a:latin typeface="Times New Roman" pitchFamily="18" charset="0"/>
              </a:rPr>
              <a:t>Краснокочанная 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3219450" y="6226175"/>
            <a:ext cx="1841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Савойская 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4284663" y="5518150"/>
            <a:ext cx="1616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>
                <a:latin typeface="Times New Roman" pitchFamily="18" charset="0"/>
              </a:rPr>
              <a:t>Савойская </a:t>
            </a:r>
          </a:p>
        </p:txBody>
      </p:sp>
      <p:pic>
        <p:nvPicPr>
          <p:cNvPr id="4109" name="Picture 13" descr="побег 0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11863" y="4433888"/>
            <a:ext cx="2952750" cy="2424112"/>
          </a:xfrm>
          <a:prstGeom prst="rect">
            <a:avLst/>
          </a:prstGeom>
          <a:noFill/>
        </p:spPr>
      </p:pic>
      <p:pic>
        <p:nvPicPr>
          <p:cNvPr id="4110" name="Picture 14" descr="побег 02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388" y="3644900"/>
            <a:ext cx="3384550" cy="2632075"/>
          </a:xfrm>
          <a:prstGeom prst="rect">
            <a:avLst/>
          </a:prstGeom>
          <a:noFill/>
        </p:spPr>
      </p:pic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3851275" y="639763"/>
            <a:ext cx="5113338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</a:rPr>
              <a:t>Капуста содержит много полезных для человека веществ. Особенно богата витамином С, причём он хорошо сохраняется как в свежей, так и в квашенной капусте.</a:t>
            </a:r>
          </a:p>
          <a:p>
            <a:r>
              <a:rPr lang="ru-RU" sz="2000">
                <a:latin typeface="Times New Roman" pitchFamily="18" charset="0"/>
              </a:rPr>
              <a:t>Краснокочанная капуста образует </a:t>
            </a:r>
          </a:p>
          <a:p>
            <a:r>
              <a:rPr lang="ru-RU" sz="2000">
                <a:latin typeface="Times New Roman" pitchFamily="18" charset="0"/>
              </a:rPr>
              <a:t>красно-фиолетовые  плотные кочаны. </a:t>
            </a:r>
          </a:p>
          <a:p>
            <a:r>
              <a:rPr lang="ru-RU" sz="2000">
                <a:latin typeface="Times New Roman" pitchFamily="18" charset="0"/>
              </a:rPr>
              <a:t>У савойской капусты листья пузырчатые гофрированные, более рыхлый кочан.</a:t>
            </a:r>
          </a:p>
          <a:p>
            <a:r>
              <a:rPr lang="ru-RU" sz="2000">
                <a:latin typeface="Times New Roman" pitchFamily="18" charset="0"/>
              </a:rPr>
              <a:t>По своей питательной ценности и содержанию витамина С эти виды капусты превосходят белокочанную.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0" name="Text Box 4"/>
          <p:cNvSpPr txBox="1">
            <a:spLocks noChangeArrowheads="1"/>
          </p:cNvSpPr>
          <p:nvPr/>
        </p:nvSpPr>
        <p:spPr bwMode="auto">
          <a:xfrm>
            <a:off x="1476375" y="549275"/>
            <a:ext cx="57594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>
                <a:latin typeface="Times New Roman" pitchFamily="18" charset="0"/>
              </a:rPr>
              <a:t>Какие части растений мы едим?</a:t>
            </a:r>
          </a:p>
        </p:txBody>
      </p:sp>
      <p:sp>
        <p:nvSpPr>
          <p:cNvPr id="162821" name="Text Box 5"/>
          <p:cNvSpPr txBox="1">
            <a:spLocks noChangeArrowheads="1"/>
          </p:cNvSpPr>
          <p:nvPr/>
        </p:nvSpPr>
        <p:spPr bwMode="auto">
          <a:xfrm>
            <a:off x="468313" y="3068638"/>
            <a:ext cx="12239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latin typeface="Times New Roman" pitchFamily="18" charset="0"/>
              </a:rPr>
              <a:t>плоды</a:t>
            </a:r>
          </a:p>
        </p:txBody>
      </p:sp>
      <p:sp>
        <p:nvSpPr>
          <p:cNvPr id="162822" name="Text Box 6"/>
          <p:cNvSpPr txBox="1">
            <a:spLocks noChangeArrowheads="1"/>
          </p:cNvSpPr>
          <p:nvPr/>
        </p:nvSpPr>
        <p:spPr bwMode="auto">
          <a:xfrm>
            <a:off x="539750" y="4941888"/>
            <a:ext cx="14398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latin typeface="Times New Roman" pitchFamily="18" charset="0"/>
              </a:rPr>
              <a:t>семена</a:t>
            </a:r>
          </a:p>
        </p:txBody>
      </p:sp>
      <p:sp>
        <p:nvSpPr>
          <p:cNvPr id="162823" name="Text Box 7"/>
          <p:cNvSpPr txBox="1">
            <a:spLocks noChangeArrowheads="1"/>
          </p:cNvSpPr>
          <p:nvPr/>
        </p:nvSpPr>
        <p:spPr bwMode="auto">
          <a:xfrm>
            <a:off x="3779838" y="5876925"/>
            <a:ext cx="1152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latin typeface="Times New Roman" pitchFamily="18" charset="0"/>
              </a:rPr>
              <a:t>корни</a:t>
            </a:r>
          </a:p>
        </p:txBody>
      </p:sp>
      <p:sp>
        <p:nvSpPr>
          <p:cNvPr id="162824" name="Text Box 8"/>
          <p:cNvSpPr txBox="1">
            <a:spLocks noChangeArrowheads="1"/>
          </p:cNvSpPr>
          <p:nvPr/>
        </p:nvSpPr>
        <p:spPr bwMode="auto">
          <a:xfrm>
            <a:off x="6877050" y="1844675"/>
            <a:ext cx="13668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latin typeface="Times New Roman" pitchFamily="18" charset="0"/>
              </a:rPr>
              <a:t>стебли</a:t>
            </a:r>
          </a:p>
        </p:txBody>
      </p:sp>
      <p:sp>
        <p:nvSpPr>
          <p:cNvPr id="162825" name="Text Box 9"/>
          <p:cNvSpPr txBox="1">
            <a:spLocks noChangeArrowheads="1"/>
          </p:cNvSpPr>
          <p:nvPr/>
        </p:nvSpPr>
        <p:spPr bwMode="auto">
          <a:xfrm>
            <a:off x="6948488" y="5084763"/>
            <a:ext cx="13668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latin typeface="Times New Roman" pitchFamily="18" charset="0"/>
              </a:rPr>
              <a:t>побеги</a:t>
            </a:r>
          </a:p>
        </p:txBody>
      </p:sp>
      <p:sp>
        <p:nvSpPr>
          <p:cNvPr id="162827" name="Text Box 11"/>
          <p:cNvSpPr txBox="1">
            <a:spLocks noChangeArrowheads="1"/>
          </p:cNvSpPr>
          <p:nvPr/>
        </p:nvSpPr>
        <p:spPr bwMode="auto">
          <a:xfrm>
            <a:off x="468313" y="1412875"/>
            <a:ext cx="1095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>
                <a:latin typeface="Times New Roman" pitchFamily="18" charset="0"/>
              </a:rPr>
              <a:t>цветы</a:t>
            </a:r>
          </a:p>
        </p:txBody>
      </p:sp>
      <p:sp>
        <p:nvSpPr>
          <p:cNvPr id="162828" name="Text Box 12"/>
          <p:cNvSpPr txBox="1">
            <a:spLocks noChangeArrowheads="1"/>
          </p:cNvSpPr>
          <p:nvPr/>
        </p:nvSpPr>
        <p:spPr bwMode="auto">
          <a:xfrm>
            <a:off x="6877050" y="3644900"/>
            <a:ext cx="1147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листья</a:t>
            </a:r>
          </a:p>
        </p:txBody>
      </p:sp>
      <p:pic>
        <p:nvPicPr>
          <p:cNvPr id="162829" name="Picture 13" descr="побег 0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4075" y="1268413"/>
            <a:ext cx="4022725" cy="4170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62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62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62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62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162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62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162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1" grpId="0"/>
      <p:bldP spid="162822" grpId="0"/>
      <p:bldP spid="162823" grpId="0"/>
      <p:bldP spid="162824" grpId="0"/>
      <p:bldP spid="162825" grpId="0"/>
      <p:bldP spid="162827" grpId="0"/>
      <p:bldP spid="1628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80" name="Text Box 4"/>
          <p:cNvSpPr txBox="1">
            <a:spLocks noChangeArrowheads="1"/>
          </p:cNvSpPr>
          <p:nvPr/>
        </p:nvSpPr>
        <p:spPr bwMode="auto">
          <a:xfrm>
            <a:off x="1239838" y="7127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78181" name="Text Box 5"/>
          <p:cNvSpPr txBox="1">
            <a:spLocks noChangeArrowheads="1"/>
          </p:cNvSpPr>
          <p:nvPr/>
        </p:nvSpPr>
        <p:spPr bwMode="auto">
          <a:xfrm>
            <a:off x="1600200" y="758825"/>
            <a:ext cx="67897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>
                <a:latin typeface="Times New Roman" pitchFamily="18" charset="0"/>
              </a:rPr>
              <a:t>Значение видоизменённых побегов:</a:t>
            </a:r>
            <a:endParaRPr lang="ru-RU" sz="2800">
              <a:latin typeface="Times New Roman" pitchFamily="18" charset="0"/>
            </a:endParaRPr>
          </a:p>
        </p:txBody>
      </p:sp>
      <p:sp>
        <p:nvSpPr>
          <p:cNvPr id="178182" name="Text Box 6"/>
          <p:cNvSpPr txBox="1">
            <a:spLocks noChangeArrowheads="1"/>
          </p:cNvSpPr>
          <p:nvPr/>
        </p:nvSpPr>
        <p:spPr bwMode="auto">
          <a:xfrm>
            <a:off x="1547813" y="1844675"/>
            <a:ext cx="4699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>
                <a:latin typeface="Times New Roman" pitchFamily="18" charset="0"/>
              </a:rPr>
              <a:t>- Запас питательных веществ;</a:t>
            </a:r>
          </a:p>
        </p:txBody>
      </p:sp>
      <p:sp>
        <p:nvSpPr>
          <p:cNvPr id="178183" name="Text Box 7"/>
          <p:cNvSpPr txBox="1">
            <a:spLocks noChangeArrowheads="1"/>
          </p:cNvSpPr>
          <p:nvPr/>
        </p:nvSpPr>
        <p:spPr bwMode="auto">
          <a:xfrm>
            <a:off x="1600200" y="3325813"/>
            <a:ext cx="67659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>
                <a:latin typeface="Times New Roman" pitchFamily="18" charset="0"/>
              </a:rPr>
              <a:t>- Выживание в неблагоприятных условиях;</a:t>
            </a:r>
          </a:p>
        </p:txBody>
      </p:sp>
      <p:sp>
        <p:nvSpPr>
          <p:cNvPr id="178184" name="Text Box 8"/>
          <p:cNvSpPr txBox="1">
            <a:spLocks noChangeArrowheads="1"/>
          </p:cNvSpPr>
          <p:nvPr/>
        </p:nvSpPr>
        <p:spPr bwMode="auto">
          <a:xfrm>
            <a:off x="1619250" y="4437063"/>
            <a:ext cx="4629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>
                <a:latin typeface="Times New Roman" pitchFamily="18" charset="0"/>
              </a:rPr>
              <a:t>- Вегетативное размножение.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78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178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78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2" grpId="0"/>
      <p:bldP spid="178183" grpId="0"/>
      <p:bldP spid="17818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6" name="Text Box 10"/>
          <p:cNvSpPr txBox="1">
            <a:spLocks noChangeArrowheads="1"/>
          </p:cNvSpPr>
          <p:nvPr/>
        </p:nvSpPr>
        <p:spPr bwMode="auto">
          <a:xfrm>
            <a:off x="323850" y="981075"/>
            <a:ext cx="8593138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/>
            <a:r>
              <a:rPr lang="ru-RU"/>
              <a:t>Литература</a:t>
            </a:r>
          </a:p>
          <a:p>
            <a:pPr marL="342900" indent="-342900" algn="ctr">
              <a:buFontTx/>
              <a:buAutoNum type="arabicPeriod"/>
            </a:pPr>
            <a:r>
              <a:rPr lang="ru-RU"/>
              <a:t>Ловягин С.Н., Вахрушев А.А., Раутиан А.С. О тех, кто растёт, но не бегает. </a:t>
            </a:r>
          </a:p>
          <a:p>
            <a:pPr marL="342900" indent="-342900" algn="ctr"/>
            <a:r>
              <a:rPr lang="ru-RU"/>
              <a:t> Учебник по биологии для 6 класса общеобразовательной школы. – М.:</a:t>
            </a:r>
          </a:p>
          <a:p>
            <a:pPr marL="342900" indent="-342900" algn="ctr"/>
            <a:r>
              <a:rPr lang="ru-RU"/>
              <a:t>«Баласс», 2002</a:t>
            </a:r>
          </a:p>
          <a:p>
            <a:pPr marL="342900" indent="-342900" algn="ctr"/>
            <a:r>
              <a:rPr lang="ru-RU"/>
              <a:t>2. Мартынов С.М. Овощи + фрукты + ягоды = здоровье: Беседы </a:t>
            </a:r>
          </a:p>
          <a:p>
            <a:pPr marL="342900" indent="-342900" algn="ctr"/>
            <a:r>
              <a:rPr lang="ru-RU"/>
              <a:t> врача-педиатра о питании детей: Кн.для родителей. – М.: Просвещение, 1993</a:t>
            </a:r>
          </a:p>
          <a:p>
            <a:pPr marL="342900" indent="-342900" algn="ctr"/>
            <a:r>
              <a:rPr lang="ru-RU"/>
              <a:t>3. Небесный С.И.  Всякому овощу – своё время. – М.:Дет.лит., 1995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5" name="Picture 5" descr="побег 0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836613"/>
            <a:ext cx="4176713" cy="2198687"/>
          </a:xfrm>
          <a:prstGeom prst="rect">
            <a:avLst/>
          </a:prstGeom>
          <a:noFill/>
        </p:spPr>
      </p:pic>
      <p:pic>
        <p:nvPicPr>
          <p:cNvPr id="163846" name="Picture 6" descr="побег 0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80063" y="2565400"/>
            <a:ext cx="3292475" cy="2852738"/>
          </a:xfrm>
          <a:prstGeom prst="rect">
            <a:avLst/>
          </a:prstGeom>
          <a:noFill/>
        </p:spPr>
      </p:pic>
      <p:pic>
        <p:nvPicPr>
          <p:cNvPr id="163850" name="Picture 10" descr="побег 01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8313" y="3644900"/>
            <a:ext cx="3949700" cy="2560638"/>
          </a:xfrm>
          <a:prstGeom prst="rect">
            <a:avLst/>
          </a:prstGeom>
          <a:noFill/>
        </p:spPr>
      </p:pic>
      <p:sp>
        <p:nvSpPr>
          <p:cNvPr id="163851" name="Text Box 11"/>
          <p:cNvSpPr txBox="1">
            <a:spLocks noChangeArrowheads="1"/>
          </p:cNvSpPr>
          <p:nvPr/>
        </p:nvSpPr>
        <p:spPr bwMode="auto">
          <a:xfrm>
            <a:off x="1527175" y="3090863"/>
            <a:ext cx="242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</a:rPr>
              <a:t>ЦВЕТНАЯ КАПУСТА</a:t>
            </a:r>
          </a:p>
        </p:txBody>
      </p:sp>
      <p:sp>
        <p:nvSpPr>
          <p:cNvPr id="163852" name="Text Box 12"/>
          <p:cNvSpPr txBox="1">
            <a:spLocks noChangeArrowheads="1"/>
          </p:cNvSpPr>
          <p:nvPr/>
        </p:nvSpPr>
        <p:spPr bwMode="auto">
          <a:xfrm>
            <a:off x="1239838" y="6184900"/>
            <a:ext cx="2559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</a:rPr>
              <a:t>КАПУСТА БРОКОЛЛИ</a:t>
            </a:r>
          </a:p>
        </p:txBody>
      </p:sp>
      <p:sp>
        <p:nvSpPr>
          <p:cNvPr id="163853" name="Text Box 13"/>
          <p:cNvSpPr txBox="1">
            <a:spLocks noChangeArrowheads="1"/>
          </p:cNvSpPr>
          <p:nvPr/>
        </p:nvSpPr>
        <p:spPr bwMode="auto">
          <a:xfrm>
            <a:off x="6443663" y="5589588"/>
            <a:ext cx="13287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</a:rPr>
              <a:t>АРТИШОК</a:t>
            </a:r>
          </a:p>
        </p:txBody>
      </p:sp>
      <p:sp>
        <p:nvSpPr>
          <p:cNvPr id="163854" name="Text Box 14"/>
          <p:cNvSpPr txBox="1">
            <a:spLocks noChangeArrowheads="1"/>
          </p:cNvSpPr>
          <p:nvPr/>
        </p:nvSpPr>
        <p:spPr bwMode="auto">
          <a:xfrm>
            <a:off x="6011863" y="1412875"/>
            <a:ext cx="22367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СОЦВЕТИЯ</a:t>
            </a:r>
          </a:p>
        </p:txBody>
      </p:sp>
      <p:sp>
        <p:nvSpPr>
          <p:cNvPr id="163855" name="Text Box 15"/>
          <p:cNvSpPr txBox="1">
            <a:spLocks noChangeArrowheads="1"/>
          </p:cNvSpPr>
          <p:nvPr/>
        </p:nvSpPr>
        <p:spPr bwMode="auto">
          <a:xfrm>
            <a:off x="1600200" y="85725"/>
            <a:ext cx="15192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ЦВЕТЫ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63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163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63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3" grpId="0"/>
      <p:bldP spid="1638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88913"/>
            <a:ext cx="4392612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5867400" y="260350"/>
            <a:ext cx="18716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>
                <a:latin typeface="Times New Roman" pitchFamily="18" charset="0"/>
              </a:rPr>
              <a:t>плоды</a:t>
            </a:r>
          </a:p>
        </p:txBody>
      </p:sp>
      <p:pic>
        <p:nvPicPr>
          <p:cNvPr id="3079" name="Picture 7" descr="побег 00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3500438"/>
            <a:ext cx="4105275" cy="2930525"/>
          </a:xfrm>
          <a:prstGeom prst="rect">
            <a:avLst/>
          </a:prstGeom>
          <a:noFill/>
        </p:spPr>
      </p:pic>
      <p:pic>
        <p:nvPicPr>
          <p:cNvPr id="3080" name="Picture 8" descr="побег 0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9338" y="2160588"/>
            <a:ext cx="4105275" cy="3217862"/>
          </a:xfrm>
          <a:prstGeom prst="rect">
            <a:avLst/>
          </a:prstGeom>
          <a:noFill/>
        </p:spPr>
      </p:pic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1384300" y="3162300"/>
            <a:ext cx="1196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</a:rPr>
              <a:t>ТОМАТЫ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6443663" y="5734050"/>
            <a:ext cx="92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</a:rPr>
              <a:t>ПЕРЕЦ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1619250" y="6308725"/>
            <a:ext cx="1135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</a:rPr>
              <a:t>ОГУРЦЫ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2" name="Text Box 4"/>
          <p:cNvSpPr txBox="1">
            <a:spLocks noChangeArrowheads="1"/>
          </p:cNvSpPr>
          <p:nvPr/>
        </p:nvSpPr>
        <p:spPr bwMode="auto">
          <a:xfrm>
            <a:off x="3635375" y="188913"/>
            <a:ext cx="17827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СЕМЕНА</a:t>
            </a:r>
          </a:p>
        </p:txBody>
      </p:sp>
      <p:sp>
        <p:nvSpPr>
          <p:cNvPr id="165893" name="Text Box 5"/>
          <p:cNvSpPr txBox="1">
            <a:spLocks noChangeArrowheads="1"/>
          </p:cNvSpPr>
          <p:nvPr/>
        </p:nvSpPr>
        <p:spPr bwMode="auto">
          <a:xfrm>
            <a:off x="755650" y="6165850"/>
            <a:ext cx="938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</a:rPr>
              <a:t>ГОРОХ</a:t>
            </a:r>
          </a:p>
        </p:txBody>
      </p:sp>
      <p:sp>
        <p:nvSpPr>
          <p:cNvPr id="165894" name="Text Box 6"/>
          <p:cNvSpPr txBox="1">
            <a:spLocks noChangeArrowheads="1"/>
          </p:cNvSpPr>
          <p:nvPr/>
        </p:nvSpPr>
        <p:spPr bwMode="auto">
          <a:xfrm>
            <a:off x="3924300" y="6165850"/>
            <a:ext cx="1135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</a:rPr>
              <a:t>ФАСОЛЬ</a:t>
            </a:r>
          </a:p>
        </p:txBody>
      </p:sp>
      <p:sp>
        <p:nvSpPr>
          <p:cNvPr id="165895" name="Text Box 7"/>
          <p:cNvSpPr txBox="1">
            <a:spLocks noChangeArrowheads="1"/>
          </p:cNvSpPr>
          <p:nvPr/>
        </p:nvSpPr>
        <p:spPr bwMode="auto">
          <a:xfrm>
            <a:off x="7308850" y="6165850"/>
            <a:ext cx="81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</a:rPr>
              <a:t>БОБЫ</a:t>
            </a:r>
          </a:p>
        </p:txBody>
      </p:sp>
      <p:pic>
        <p:nvPicPr>
          <p:cNvPr id="165896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84888" y="3068638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897" name="Picture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84888" y="549275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899" name="Picture 11" descr="побег 00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188" y="260350"/>
            <a:ext cx="2060575" cy="3168650"/>
          </a:xfrm>
          <a:prstGeom prst="rect">
            <a:avLst/>
          </a:prstGeom>
          <a:noFill/>
        </p:spPr>
      </p:pic>
      <p:pic>
        <p:nvPicPr>
          <p:cNvPr id="165900" name="Picture 12" descr="побег 00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288" y="3573463"/>
            <a:ext cx="2520950" cy="2341562"/>
          </a:xfrm>
          <a:prstGeom prst="rect">
            <a:avLst/>
          </a:prstGeom>
          <a:noFill/>
        </p:spPr>
      </p:pic>
      <p:pic>
        <p:nvPicPr>
          <p:cNvPr id="165902" name="Picture 14" descr="побег 00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76600" y="765175"/>
            <a:ext cx="2447925" cy="515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7" name="Picture 7" descr="побег 00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7900" y="1052513"/>
            <a:ext cx="4095750" cy="3219450"/>
          </a:xfrm>
          <a:prstGeom prst="rect">
            <a:avLst/>
          </a:prstGeom>
          <a:noFill/>
        </p:spPr>
      </p:pic>
      <p:pic>
        <p:nvPicPr>
          <p:cNvPr id="97289" name="Picture 9" descr="побег 00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188913"/>
            <a:ext cx="4175125" cy="5327650"/>
          </a:xfrm>
          <a:prstGeom prst="rect">
            <a:avLst/>
          </a:prstGeom>
          <a:noFill/>
        </p:spPr>
      </p:pic>
      <p:sp>
        <p:nvSpPr>
          <p:cNvPr id="97290" name="Text Box 10"/>
          <p:cNvSpPr txBox="1">
            <a:spLocks noChangeArrowheads="1"/>
          </p:cNvSpPr>
          <p:nvPr/>
        </p:nvSpPr>
        <p:spPr bwMode="auto">
          <a:xfrm>
            <a:off x="5508625" y="214313"/>
            <a:ext cx="19081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>
                <a:latin typeface="Times New Roman" pitchFamily="18" charset="0"/>
              </a:rPr>
              <a:t>СТЕБЛИ</a:t>
            </a:r>
          </a:p>
        </p:txBody>
      </p:sp>
      <p:sp>
        <p:nvSpPr>
          <p:cNvPr id="97291" name="Text Box 11"/>
          <p:cNvSpPr txBox="1">
            <a:spLocks noChangeArrowheads="1"/>
          </p:cNvSpPr>
          <p:nvPr/>
        </p:nvSpPr>
        <p:spPr bwMode="auto">
          <a:xfrm>
            <a:off x="4859338" y="4581525"/>
            <a:ext cx="3816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latin typeface="Times New Roman" pitchFamily="18" charset="0"/>
              </a:rPr>
              <a:t>КАПУСТА КОЛЬРАБИ</a:t>
            </a:r>
          </a:p>
        </p:txBody>
      </p:sp>
      <p:sp>
        <p:nvSpPr>
          <p:cNvPr id="97292" name="Text Box 12"/>
          <p:cNvSpPr txBox="1">
            <a:spLocks noChangeArrowheads="1"/>
          </p:cNvSpPr>
          <p:nvPr/>
        </p:nvSpPr>
        <p:spPr bwMode="auto">
          <a:xfrm>
            <a:off x="1671638" y="5683250"/>
            <a:ext cx="10398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</a:rPr>
              <a:t>РЕВЕНЬ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9" name="Picture 5" descr="побег 00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88913"/>
            <a:ext cx="3087687" cy="3816350"/>
          </a:xfrm>
          <a:prstGeom prst="rect">
            <a:avLst/>
          </a:prstGeom>
          <a:noFill/>
        </p:spPr>
      </p:pic>
      <p:sp>
        <p:nvSpPr>
          <p:cNvPr id="164870" name="Text Box 6"/>
          <p:cNvSpPr txBox="1">
            <a:spLocks noChangeArrowheads="1"/>
          </p:cNvSpPr>
          <p:nvPr/>
        </p:nvSpPr>
        <p:spPr bwMode="auto">
          <a:xfrm>
            <a:off x="3708400" y="260350"/>
            <a:ext cx="171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ЛИСТЬЯ</a:t>
            </a:r>
          </a:p>
        </p:txBody>
      </p:sp>
      <p:sp>
        <p:nvSpPr>
          <p:cNvPr id="164871" name="Text Box 7"/>
          <p:cNvSpPr txBox="1">
            <a:spLocks noChangeArrowheads="1"/>
          </p:cNvSpPr>
          <p:nvPr/>
        </p:nvSpPr>
        <p:spPr bwMode="auto">
          <a:xfrm>
            <a:off x="971550" y="4221163"/>
            <a:ext cx="962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</a:rPr>
              <a:t>САЛАТ</a:t>
            </a:r>
          </a:p>
        </p:txBody>
      </p:sp>
      <p:sp>
        <p:nvSpPr>
          <p:cNvPr id="164872" name="Text Box 8"/>
          <p:cNvSpPr txBox="1">
            <a:spLocks noChangeArrowheads="1"/>
          </p:cNvSpPr>
          <p:nvPr/>
        </p:nvSpPr>
        <p:spPr bwMode="auto">
          <a:xfrm>
            <a:off x="6948488" y="3500438"/>
            <a:ext cx="957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</a:rPr>
              <a:t>УКРОП</a:t>
            </a:r>
          </a:p>
        </p:txBody>
      </p:sp>
      <p:sp>
        <p:nvSpPr>
          <p:cNvPr id="164873" name="Text Box 9"/>
          <p:cNvSpPr txBox="1">
            <a:spLocks noChangeArrowheads="1"/>
          </p:cNvSpPr>
          <p:nvPr/>
        </p:nvSpPr>
        <p:spPr bwMode="auto">
          <a:xfrm>
            <a:off x="4284663" y="5589588"/>
            <a:ext cx="1465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</a:rPr>
              <a:t>ПЕТРУШКА</a:t>
            </a:r>
          </a:p>
        </p:txBody>
      </p:sp>
      <p:pic>
        <p:nvPicPr>
          <p:cNvPr id="164874" name="Picture 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67400" y="333375"/>
            <a:ext cx="3025775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875" name="Picture 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84888" y="4597400"/>
            <a:ext cx="19431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876" name="Picture 1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24075" y="4592638"/>
            <a:ext cx="20161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34938"/>
            <a:ext cx="403225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9338" y="2997200"/>
            <a:ext cx="4033837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219700" y="1125538"/>
            <a:ext cx="2870200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>
                <a:latin typeface="Times New Roman" pitchFamily="18" charset="0"/>
              </a:rPr>
              <a:t>Корнеплоды</a:t>
            </a:r>
            <a:r>
              <a:rPr lang="ru-RU" sz="3200">
                <a:latin typeface="Times New Roman" pitchFamily="18" charset="0"/>
              </a:rPr>
              <a:t> – </a:t>
            </a:r>
          </a:p>
          <a:p>
            <a:r>
              <a:rPr lang="ru-RU" sz="2400">
                <a:latin typeface="Times New Roman" pitchFamily="18" charset="0"/>
              </a:rPr>
              <a:t>это видоизменённые</a:t>
            </a:r>
          </a:p>
          <a:p>
            <a:r>
              <a:rPr lang="ru-RU" sz="2400">
                <a:latin typeface="Times New Roman" pitchFamily="18" charset="0"/>
              </a:rPr>
              <a:t>корни растений.</a:t>
            </a:r>
          </a:p>
        </p:txBody>
      </p:sp>
      <p:pic>
        <p:nvPicPr>
          <p:cNvPr id="6152" name="Picture 8" descr="побег 00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388" y="3573463"/>
            <a:ext cx="4105275" cy="2736850"/>
          </a:xfrm>
          <a:prstGeom prst="rect">
            <a:avLst/>
          </a:prstGeom>
          <a:noFill/>
        </p:spPr>
      </p:pic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1816100" y="3090863"/>
            <a:ext cx="1101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</a:rPr>
              <a:t>СВЁКЛА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1600200" y="6257925"/>
            <a:ext cx="923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</a:rPr>
              <a:t>РЕДИС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6227763" y="6238875"/>
            <a:ext cx="12811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</a:rPr>
              <a:t>МОРКОВЬ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5940425" y="260350"/>
            <a:ext cx="14874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КОРНИ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2" name="Text Box 6"/>
          <p:cNvSpPr txBox="1">
            <a:spLocks noChangeArrowheads="1"/>
          </p:cNvSpPr>
          <p:nvPr/>
        </p:nvSpPr>
        <p:spPr bwMode="auto">
          <a:xfrm>
            <a:off x="1476375" y="4292600"/>
            <a:ext cx="57927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>
                <a:latin typeface="Times New Roman" pitchFamily="18" charset="0"/>
              </a:rPr>
              <a:t>Видоизменённые побеги</a:t>
            </a:r>
          </a:p>
        </p:txBody>
      </p:sp>
      <p:sp>
        <p:nvSpPr>
          <p:cNvPr id="167943" name="Text Box 7"/>
          <p:cNvSpPr txBox="1">
            <a:spLocks noChangeArrowheads="1"/>
          </p:cNvSpPr>
          <p:nvPr/>
        </p:nvSpPr>
        <p:spPr bwMode="auto">
          <a:xfrm>
            <a:off x="611188" y="5084763"/>
            <a:ext cx="2089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>
                <a:latin typeface="Times New Roman" pitchFamily="18" charset="0"/>
              </a:rPr>
              <a:t>корневище</a:t>
            </a:r>
          </a:p>
        </p:txBody>
      </p:sp>
      <p:sp>
        <p:nvSpPr>
          <p:cNvPr id="167944" name="Text Box 8"/>
          <p:cNvSpPr txBox="1">
            <a:spLocks noChangeArrowheads="1"/>
          </p:cNvSpPr>
          <p:nvPr/>
        </p:nvSpPr>
        <p:spPr bwMode="auto">
          <a:xfrm>
            <a:off x="4859338" y="5157788"/>
            <a:ext cx="15779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>
                <a:latin typeface="Times New Roman" pitchFamily="18" charset="0"/>
              </a:rPr>
              <a:t>клубень</a:t>
            </a:r>
          </a:p>
        </p:txBody>
      </p:sp>
      <p:sp>
        <p:nvSpPr>
          <p:cNvPr id="167945" name="Text Box 9"/>
          <p:cNvSpPr txBox="1">
            <a:spLocks noChangeArrowheads="1"/>
          </p:cNvSpPr>
          <p:nvPr/>
        </p:nvSpPr>
        <p:spPr bwMode="auto">
          <a:xfrm>
            <a:off x="2051050" y="5805488"/>
            <a:ext cx="17986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>
                <a:latin typeface="Times New Roman" pitchFamily="18" charset="0"/>
              </a:rPr>
              <a:t>луковица</a:t>
            </a:r>
          </a:p>
        </p:txBody>
      </p:sp>
      <p:sp>
        <p:nvSpPr>
          <p:cNvPr id="167946" name="Text Box 10"/>
          <p:cNvSpPr txBox="1">
            <a:spLocks noChangeArrowheads="1"/>
          </p:cNvSpPr>
          <p:nvPr/>
        </p:nvSpPr>
        <p:spPr bwMode="auto">
          <a:xfrm>
            <a:off x="6588125" y="5661025"/>
            <a:ext cx="11874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>
                <a:latin typeface="Times New Roman" pitchFamily="18" charset="0"/>
              </a:rPr>
              <a:t>кочан</a:t>
            </a:r>
          </a:p>
        </p:txBody>
      </p:sp>
      <p:sp>
        <p:nvSpPr>
          <p:cNvPr id="167947" name="Rectangle 11"/>
          <p:cNvSpPr>
            <a:spLocks noChangeArrowheads="1"/>
          </p:cNvSpPr>
          <p:nvPr/>
        </p:nvSpPr>
        <p:spPr bwMode="auto">
          <a:xfrm>
            <a:off x="611188" y="404813"/>
            <a:ext cx="77771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 b="1">
                <a:latin typeface="Times New Roman" pitchFamily="18" charset="0"/>
              </a:rPr>
              <a:t>Побег – стебель с расположенными </a:t>
            </a:r>
          </a:p>
          <a:p>
            <a:r>
              <a:rPr lang="ru-RU" sz="3200" b="1">
                <a:latin typeface="Times New Roman" pitchFamily="18" charset="0"/>
              </a:rPr>
              <a:t>на нём  листьями и почками.</a:t>
            </a:r>
          </a:p>
        </p:txBody>
      </p:sp>
      <p:pic>
        <p:nvPicPr>
          <p:cNvPr id="167948" name="Picture 12" descr="побег 00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844675"/>
            <a:ext cx="4249737" cy="2184400"/>
          </a:xfrm>
          <a:prstGeom prst="rect">
            <a:avLst/>
          </a:prstGeom>
          <a:noFill/>
        </p:spPr>
      </p:pic>
      <p:pic>
        <p:nvPicPr>
          <p:cNvPr id="167949" name="Picture 13" descr="побег 00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2133600"/>
            <a:ext cx="4321175" cy="1819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7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167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167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167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167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2" grpId="0"/>
      <p:bldP spid="167943" grpId="0"/>
      <p:bldP spid="167944" grpId="0"/>
      <p:bldP spid="167945" grpId="0"/>
      <p:bldP spid="167946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1237</TotalTime>
  <Words>531</Words>
  <Application>Microsoft Office PowerPoint</Application>
  <PresentationFormat>Экран (4:3)</PresentationFormat>
  <Paragraphs>135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Arial</vt:lpstr>
      <vt:lpstr>Times New Roman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revaz</cp:lastModifiedBy>
  <cp:revision>14</cp:revision>
  <dcterms:created xsi:type="dcterms:W3CDTF">2011-12-01T07:28:06Z</dcterms:created>
  <dcterms:modified xsi:type="dcterms:W3CDTF">2012-06-07T12:40:43Z</dcterms:modified>
</cp:coreProperties>
</file>