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2"/>
  </p:notesMasterIdLst>
  <p:sldIdLst>
    <p:sldId id="256" r:id="rId2"/>
    <p:sldId id="267" r:id="rId3"/>
    <p:sldId id="268" r:id="rId4"/>
    <p:sldId id="258" r:id="rId5"/>
    <p:sldId id="257" r:id="rId6"/>
    <p:sldId id="269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еди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33"/>
    <a:srgbClr val="99FF33"/>
    <a:srgbClr val="0066FF"/>
    <a:srgbClr val="FFCC00"/>
    <a:srgbClr val="990000"/>
    <a:srgbClr val="6666FF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020" autoAdjust="0"/>
    <p:restoredTop sz="92192" autoAdjust="0"/>
  </p:normalViewPr>
  <p:slideViewPr>
    <p:cSldViewPr>
      <p:cViewPr>
        <p:scale>
          <a:sx n="80" d="100"/>
          <a:sy n="80" d="100"/>
        </p:scale>
        <p:origin x="-39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fld id="{5A1E2A45-0F3D-4614-836C-76067AC4B66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44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4544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4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4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4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4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4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4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5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6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6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546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546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546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546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546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546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546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F9A875-4B69-44D1-BE3E-72AEE6E451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6B32A0-7FCA-4E2F-8D2E-D21DF27FBE0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D137C5-CE10-437C-8EB5-E876D1F541B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1F0EC-C499-4732-83A8-606583E2B4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64873D-9EC4-4799-9530-4DFA33E45F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54E649-0B60-420C-9275-7DED637BFED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700521-7BE4-483E-B80B-FB66D7306A2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FB361A-C11D-4FFE-AA95-28ACD40B11B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75F72A-25DC-411D-9AE1-236921C258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1488D-8B78-4475-BABD-848C960D2D0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96FD6A-BBBB-4556-81EA-3436E4ED10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41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444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44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44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44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44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44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444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F1791E3-807E-4180-A8CC-5D3D1CF39A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44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33400" y="914400"/>
            <a:ext cx="78549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6000" i="0" dirty="0" smtClean="0">
                <a:solidFill>
                  <a:srgbClr val="FFFF66"/>
                </a:solidFill>
                <a:latin typeface="Comic Sans MS" pitchFamily="66" charset="0"/>
              </a:rPr>
              <a:t>Правописание безударных личных окончаний глаголов и суффиксов причастий</a:t>
            </a:r>
            <a:r>
              <a:rPr lang="ru-RU" sz="6000" i="0" dirty="0" smtClean="0">
                <a:latin typeface="Comic Sans MS" pitchFamily="66" charset="0"/>
              </a:rPr>
              <a:t>  </a:t>
            </a:r>
            <a:endParaRPr lang="ru-RU" sz="6000" i="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477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КЛЮЧ</a:t>
            </a:r>
          </a:p>
          <a:p>
            <a:pPr algn="ctr">
              <a:buFont typeface="Wingdings" pitchFamily="2" charset="2"/>
              <a:buNone/>
            </a:pPr>
            <a:endParaRPr lang="ru-RU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1   </a:t>
            </a:r>
            <a:r>
              <a:rPr lang="ru-RU" sz="4000" dirty="0" smtClean="0">
                <a:latin typeface="Comic Sans MS" pitchFamily="66" charset="0"/>
              </a:rPr>
              <a:t>2</a:t>
            </a:r>
          </a:p>
          <a:p>
            <a:pPr marL="457200" indent="-457200" algn="ctr">
              <a:buNone/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2  </a:t>
            </a:r>
            <a:r>
              <a:rPr lang="ru-RU" sz="4000" dirty="0" smtClean="0">
                <a:latin typeface="Comic Sans MS" pitchFamily="66" charset="0"/>
              </a:rPr>
              <a:t>1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3  </a:t>
            </a:r>
            <a:r>
              <a:rPr lang="ru-RU" sz="4000" dirty="0" smtClean="0">
                <a:latin typeface="Comic Sans MS" pitchFamily="66" charset="0"/>
              </a:rPr>
              <a:t>2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4  </a:t>
            </a:r>
            <a:r>
              <a:rPr lang="ru-RU" sz="4000" dirty="0" smtClean="0">
                <a:latin typeface="Comic Sans MS" pitchFamily="66" charset="0"/>
              </a:rPr>
              <a:t>1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5  </a:t>
            </a:r>
            <a:r>
              <a:rPr lang="ru-RU" sz="4000" dirty="0" smtClean="0">
                <a:latin typeface="Comic Sans MS" pitchFamily="66" charset="0"/>
              </a:rPr>
              <a:t>1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6  </a:t>
            </a:r>
            <a:r>
              <a:rPr lang="ru-RU" sz="4000" dirty="0" smtClean="0">
                <a:latin typeface="Comic Sans MS" pitchFamily="66" charset="0"/>
              </a:rPr>
              <a:t>4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7  </a:t>
            </a:r>
            <a:r>
              <a:rPr lang="ru-RU" sz="4000" dirty="0" smtClean="0">
                <a:latin typeface="Comic Sans MS" pitchFamily="66" charset="0"/>
              </a:rPr>
              <a:t>3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990600" y="1143000"/>
            <a:ext cx="7467600" cy="1905000"/>
          </a:xfrm>
        </p:spPr>
        <p:txBody>
          <a:bodyPr/>
          <a:lstStyle/>
          <a:p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Цель занятия</a:t>
            </a:r>
            <a:endParaRPr lang="ru-RU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sz="quarter" idx="1"/>
          </p:nvPr>
        </p:nvSpPr>
        <p:spPr>
          <a:xfrm>
            <a:off x="1447800" y="3124200"/>
            <a:ext cx="6324600" cy="25146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 сформировать навык правописания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безударных личных окончаний глаголов 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и суффиксов причастий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 (выполнение заданий типа А15).</a:t>
            </a:r>
          </a:p>
          <a:p>
            <a:pPr>
              <a:buNone/>
            </a:pPr>
            <a:endParaRPr lang="ru-RU" sz="2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i="0" dirty="0" smtClean="0"/>
              <a:t>Окончания глаголов 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0" dirty="0" smtClean="0">
                <a:solidFill>
                  <a:srgbClr val="FFFF66"/>
                </a:solidFill>
                <a:latin typeface="Comic Sans MS" pitchFamily="66" charset="0"/>
              </a:rPr>
              <a:t>Правило: </a:t>
            </a:r>
          </a:p>
          <a:p>
            <a:pPr algn="ctr">
              <a:buFont typeface="Wingdings" pitchFamily="2" charset="2"/>
              <a:buNone/>
            </a:pP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Глаголы </a:t>
            </a:r>
            <a:r>
              <a:rPr lang="en-US" sz="3200" i="0" dirty="0" smtClean="0">
                <a:solidFill>
                  <a:srgbClr val="FFFF66"/>
                </a:solidFill>
                <a:latin typeface="Comic Sans MS" pitchFamily="66" charset="0"/>
              </a:rPr>
              <a:t>I 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спряжения имеют окончания –у (-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ю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), -ешь, 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ет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, -ем, 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ете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, 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ут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 (-ют), (вею, веешь, веет, веем, веете, веют).</a:t>
            </a:r>
          </a:p>
          <a:p>
            <a:pPr>
              <a:buFont typeface="Wingdings" pitchFamily="2" charset="2"/>
              <a:buNone/>
            </a:pP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   </a:t>
            </a:r>
          </a:p>
          <a:p>
            <a:pPr algn="ctr">
              <a:buFont typeface="Wingdings" pitchFamily="2" charset="2"/>
              <a:buNone/>
            </a:pP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  Глаголы </a:t>
            </a:r>
            <a:r>
              <a:rPr lang="en-US" sz="3200" i="0" dirty="0" smtClean="0">
                <a:solidFill>
                  <a:srgbClr val="FFFF66"/>
                </a:solidFill>
                <a:latin typeface="Comic Sans MS" pitchFamily="66" charset="0"/>
              </a:rPr>
              <a:t>II 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спряжения имеют       окончания –у, (-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ю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), -ишь, 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ит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, -им, 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ите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, 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ат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, (-</a:t>
            </a:r>
            <a:r>
              <a:rPr lang="ru-RU" sz="3200" i="0" dirty="0" err="1" smtClean="0">
                <a:solidFill>
                  <a:srgbClr val="FFFF66"/>
                </a:solidFill>
                <a:latin typeface="Comic Sans MS" pitchFamily="66" charset="0"/>
              </a:rPr>
              <a:t>ят</a:t>
            </a:r>
            <a:r>
              <a:rPr lang="ru-RU" sz="3200" i="0" dirty="0" smtClean="0">
                <a:solidFill>
                  <a:srgbClr val="FFFF66"/>
                </a:solidFill>
                <a:latin typeface="Comic Sans MS" pitchFamily="66" charset="0"/>
              </a:rPr>
              <a:t>), (строю, строишь, строит, строим, строите, строят).  </a:t>
            </a:r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  </a:t>
            </a:r>
            <a:endParaRPr lang="ru-RU" sz="3200" dirty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7772400" cy="6705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</a:t>
            </a:r>
          </a:p>
          <a:p>
            <a:pPr algn="ctr">
              <a:buNone/>
            </a:pPr>
            <a:r>
              <a:rPr lang="ru-RU" sz="2400" dirty="0">
                <a:latin typeface="Comic Sans MS" pitchFamily="66" charset="0"/>
              </a:rPr>
              <a:t>  </a:t>
            </a:r>
            <a:r>
              <a:rPr lang="ru-RU" sz="2400" b="1" dirty="0" smtClean="0">
                <a:solidFill>
                  <a:srgbClr val="FFFF66"/>
                </a:solidFill>
                <a:latin typeface="Comic Sans MS" pitchFamily="66" charset="0"/>
              </a:rPr>
              <a:t>Общий приём умственных действий при написании безударных личных окончаний глаголов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    1) найти глагол с безударным личным окончанием;</a:t>
            </a:r>
            <a:b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2) поставить его в неопределенную форму;</a:t>
            </a:r>
            <a:b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3) посмотреть, на что она оканчивается;</a:t>
            </a:r>
            <a:b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4) определить спряжение глагола: если неопределенная форма оканчивается на </a:t>
            </a:r>
            <a:r>
              <a:rPr lang="ru-RU" sz="2400" i="1" dirty="0" smtClean="0">
                <a:solidFill>
                  <a:srgbClr val="FFFF66"/>
                </a:solidFill>
                <a:latin typeface="Comic Sans MS" pitchFamily="66" charset="0"/>
              </a:rPr>
              <a:t>–</a:t>
            </a:r>
            <a:r>
              <a:rPr lang="ru-RU" sz="2400" i="1" dirty="0" err="1" smtClean="0">
                <a:solidFill>
                  <a:srgbClr val="FFFF66"/>
                </a:solidFill>
                <a:latin typeface="Comic Sans MS" pitchFamily="66" charset="0"/>
              </a:rPr>
              <a:t>ить</a:t>
            </a: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, это глагол II спряжения – пишу </a:t>
            </a:r>
            <a:r>
              <a:rPr lang="ru-RU" sz="2400" i="1" dirty="0" smtClean="0">
                <a:solidFill>
                  <a:srgbClr val="FFFF66"/>
                </a:solidFill>
                <a:latin typeface="Comic Sans MS" pitchFamily="66" charset="0"/>
              </a:rPr>
              <a:t>и</a:t>
            </a: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; если неопределенная форма оканчивается не на –</a:t>
            </a:r>
            <a:r>
              <a:rPr lang="ru-RU" sz="2400" i="1" dirty="0" err="1" smtClean="0">
                <a:solidFill>
                  <a:srgbClr val="FFFF66"/>
                </a:solidFill>
                <a:latin typeface="Comic Sans MS" pitchFamily="66" charset="0"/>
              </a:rPr>
              <a:t>ить</a:t>
            </a:r>
            <a:r>
              <a:rPr lang="ru-RU" sz="2400" dirty="0" smtClean="0">
                <a:solidFill>
                  <a:srgbClr val="FFFF66"/>
                </a:solidFill>
                <a:latin typeface="Comic Sans MS" pitchFamily="66" charset="0"/>
              </a:rPr>
              <a:t>, это глагол I спряжения - пишу 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1524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66"/>
                </a:solidFill>
                <a:latin typeface="Comic Sans MS" pitchFamily="66" charset="0"/>
              </a:rPr>
              <a:t>Моделирование правила написания безударных личных окончаний глаголов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810000"/>
            <a:ext cx="7620000" cy="23971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endParaRPr lang="ru-RU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54868"/>
            <a:ext cx="7162800" cy="291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828800"/>
            <a:ext cx="8001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Учёный идёт, а неучёный </a:t>
            </a:r>
            <a:r>
              <a:rPr lang="ru-RU" sz="3200" dirty="0" err="1" smtClean="0">
                <a:solidFill>
                  <a:srgbClr val="FFFF66"/>
                </a:solidFill>
                <a:latin typeface="Comic Sans MS" pitchFamily="66" charset="0"/>
              </a:rPr>
              <a:t>спотыка...тся</a:t>
            </a:r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US" sz="3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ru-RU" sz="3200" dirty="0" err="1" smtClean="0">
                <a:solidFill>
                  <a:srgbClr val="FFFF66"/>
                </a:solidFill>
                <a:latin typeface="Comic Sans MS" pitchFamily="66" charset="0"/>
              </a:rPr>
              <a:t>Спотыка</a:t>
            </a:r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…</a:t>
            </a:r>
            <a:r>
              <a:rPr lang="ru-RU" sz="3200" dirty="0" err="1" smtClean="0">
                <a:solidFill>
                  <a:srgbClr val="FFFF66"/>
                </a:solidFill>
                <a:latin typeface="Comic Sans MS" pitchFamily="66" charset="0"/>
              </a:rPr>
              <a:t>тся</a:t>
            </a:r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 – спотык</a:t>
            </a:r>
            <a:r>
              <a:rPr lang="ru-RU" sz="4000" dirty="0" smtClean="0">
                <a:solidFill>
                  <a:srgbClr val="FFFF66"/>
                </a:solidFill>
                <a:latin typeface="Comic Sans MS" pitchFamily="66" charset="0"/>
              </a:rPr>
              <a:t>ать</a:t>
            </a:r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ся – на </a:t>
            </a:r>
            <a:r>
              <a:rPr lang="ru-RU" sz="4000" dirty="0" err="1" smtClean="0">
                <a:solidFill>
                  <a:srgbClr val="FFFF66"/>
                </a:solidFill>
                <a:latin typeface="Comic Sans MS" pitchFamily="66" charset="0"/>
              </a:rPr>
              <a:t>ать</a:t>
            </a:r>
            <a:r>
              <a:rPr lang="ru-RU" sz="4000" dirty="0" smtClean="0">
                <a:solidFill>
                  <a:srgbClr val="FFFF66"/>
                </a:solidFill>
                <a:latin typeface="Comic Sans MS" pitchFamily="66" charset="0"/>
              </a:rPr>
              <a:t> –</a:t>
            </a:r>
          </a:p>
          <a:p>
            <a:r>
              <a:rPr lang="en-US" sz="4000" dirty="0" smtClean="0">
                <a:solidFill>
                  <a:srgbClr val="FFFF66"/>
                </a:solidFill>
                <a:latin typeface="Comic Sans MS" pitchFamily="66" charset="0"/>
              </a:rPr>
              <a:t>I </a:t>
            </a:r>
            <a:r>
              <a:rPr lang="ru-RU" sz="4000" dirty="0" smtClean="0">
                <a:solidFill>
                  <a:srgbClr val="FFFF66"/>
                </a:solidFill>
                <a:latin typeface="Comic Sans MS" pitchFamily="66" charset="0"/>
              </a:rPr>
              <a:t>спряжение</a:t>
            </a:r>
          </a:p>
          <a:p>
            <a:endParaRPr lang="ru-RU" sz="40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ru-RU" sz="32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endParaRPr lang="ru-RU" sz="32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39624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Учёный идёт, а неучёный спотыка</a:t>
            </a:r>
            <a:r>
              <a:rPr lang="ru-RU" sz="4000" dirty="0" smtClean="0">
                <a:solidFill>
                  <a:srgbClr val="FFFF66"/>
                </a:solidFill>
                <a:latin typeface="Comic Sans MS" pitchFamily="66" charset="0"/>
              </a:rPr>
              <a:t>е</a:t>
            </a:r>
            <a:r>
              <a:rPr lang="ru-RU" sz="3200" dirty="0" smtClean="0">
                <a:solidFill>
                  <a:srgbClr val="FFFF66"/>
                </a:solidFill>
                <a:latin typeface="Comic Sans MS" pitchFamily="66" charset="0"/>
              </a:rPr>
              <a:t>тся.</a:t>
            </a:r>
            <a:endParaRPr lang="en-US" sz="3200" dirty="0" smtClean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"/>
            <a:ext cx="7391400" cy="5410200"/>
          </a:xfrm>
        </p:spPr>
        <p:txBody>
          <a:bodyPr/>
          <a:lstStyle/>
          <a:p>
            <a:pPr lvl="0">
              <a:buNone/>
            </a:pP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Но существует и еще один способ для того, чтобы правильно написать безударное окончание глагола.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 Можно действовать по памятке: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FFFF66"/>
                </a:solidFill>
                <a:latin typeface="Comic Sans MS" pitchFamily="66" charset="0"/>
              </a:rPr>
              <a:t>Например: </a:t>
            </a:r>
            <a:r>
              <a:rPr lang="ru-RU" sz="2800" i="1" dirty="0" err="1" smtClean="0">
                <a:solidFill>
                  <a:srgbClr val="FFFF66"/>
                </a:solidFill>
                <a:latin typeface="Comic Sans MS" pitchFamily="66" charset="0"/>
              </a:rPr>
              <a:t>чита</a:t>
            </a:r>
            <a:r>
              <a:rPr lang="ru-RU" sz="2800" i="1" dirty="0" smtClean="0">
                <a:solidFill>
                  <a:srgbClr val="FFFF66"/>
                </a:solidFill>
                <a:latin typeface="Comic Sans MS" pitchFamily="66" charset="0"/>
              </a:rPr>
              <a:t>(</a:t>
            </a:r>
            <a:r>
              <a:rPr lang="ru-RU" sz="2800" i="1" dirty="0" err="1" smtClean="0">
                <a:solidFill>
                  <a:srgbClr val="FFFF66"/>
                </a:solidFill>
                <a:latin typeface="Comic Sans MS" pitchFamily="66" charset="0"/>
              </a:rPr>
              <a:t>е-и</a:t>
            </a:r>
            <a:r>
              <a:rPr lang="ru-RU" sz="2800" i="1" dirty="0" smtClean="0">
                <a:solidFill>
                  <a:srgbClr val="FFFF66"/>
                </a:solidFill>
                <a:latin typeface="Comic Sans MS" pitchFamily="66" charset="0"/>
              </a:rPr>
              <a:t>)т?</a:t>
            </a:r>
            <a:endParaRPr lang="ru-RU" sz="28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1 ставим глагол в 3 лицо множественного числа: </a:t>
            </a:r>
            <a:r>
              <a:rPr lang="ru-RU" sz="2800" i="1" dirty="0" smtClean="0">
                <a:solidFill>
                  <a:srgbClr val="FFFF66"/>
                </a:solidFill>
                <a:latin typeface="Comic Sans MS" pitchFamily="66" charset="0"/>
              </a:rPr>
              <a:t>они читают</a:t>
            </a: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2 если окончание – </a:t>
            </a:r>
            <a:r>
              <a:rPr lang="ru-RU" sz="2800" dirty="0" err="1" smtClean="0">
                <a:solidFill>
                  <a:srgbClr val="FFFF66"/>
                </a:solidFill>
                <a:latin typeface="Comic Sans MS" pitchFamily="66" charset="0"/>
              </a:rPr>
              <a:t>ут</a:t>
            </a: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, –ют – 1 спряжение, то пишем –е </a:t>
            </a:r>
          </a:p>
          <a:p>
            <a:pPr>
              <a:buNone/>
            </a:pP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3 если окончание – </a:t>
            </a:r>
            <a:r>
              <a:rPr lang="ru-RU" sz="2800" dirty="0" err="1" smtClean="0">
                <a:solidFill>
                  <a:srgbClr val="FFFF66"/>
                </a:solidFill>
                <a:latin typeface="Comic Sans MS" pitchFamily="66" charset="0"/>
              </a:rPr>
              <a:t>ат</a:t>
            </a: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, –</a:t>
            </a:r>
            <a:r>
              <a:rPr lang="ru-RU" sz="2800" dirty="0" err="1" smtClean="0">
                <a:solidFill>
                  <a:srgbClr val="FFFF66"/>
                </a:solidFill>
                <a:latin typeface="Comic Sans MS" pitchFamily="66" charset="0"/>
              </a:rPr>
              <a:t>ят</a:t>
            </a:r>
            <a:r>
              <a:rPr lang="ru-RU" sz="2800" dirty="0" smtClean="0">
                <a:solidFill>
                  <a:srgbClr val="FFFF66"/>
                </a:solidFill>
                <a:latin typeface="Comic Sans MS" pitchFamily="66" charset="0"/>
              </a:rPr>
              <a:t> – 2 спряжение, то пишем –и</a:t>
            </a:r>
          </a:p>
          <a:p>
            <a:pPr>
              <a:buNone/>
            </a:pPr>
            <a:endParaRPr lang="ru-RU" sz="2800" dirty="0" smtClean="0"/>
          </a:p>
          <a:p>
            <a:pPr>
              <a:buFont typeface="Wingdings" pitchFamily="2" charset="2"/>
              <a:buNone/>
            </a:pPr>
            <a:endParaRPr lang="ru-RU" sz="2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auto">
          <a:xfrm>
            <a:off x="762000" y="4876800"/>
            <a:ext cx="2438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62000" y="2819400"/>
            <a:ext cx="2667000" cy="381000"/>
          </a:xfrm>
          <a:prstGeom prst="rect">
            <a:avLst/>
          </a:prstGeom>
          <a:solidFill>
            <a:schemeClr val="bg1">
              <a:lumMod val="60000"/>
              <a:lumOff val="40000"/>
              <a:alpha val="7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</a:t>
            </a:r>
            <a:endParaRPr lang="ru-RU" dirty="0">
              <a:solidFill>
                <a:srgbClr val="FFFF66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FFFF66"/>
                </a:solidFill>
              </a:rPr>
              <a:t>1.</a:t>
            </a:r>
            <a:r>
              <a:rPr lang="ru-RU" sz="2400" i="1" dirty="0">
                <a:solidFill>
                  <a:srgbClr val="FFFF66"/>
                </a:solidFill>
              </a:rPr>
              <a:t> В каком примере пропущена буква Я?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1) они бор</a:t>
            </a:r>
            <a:r>
              <a:rPr lang="ru-RU" sz="2400" dirty="0" smtClean="0">
                <a:solidFill>
                  <a:srgbClr val="FFFF66"/>
                </a:solidFill>
              </a:rPr>
              <a:t>… </a:t>
            </a:r>
            <a:r>
              <a:rPr lang="ru-RU" sz="2400" dirty="0" err="1" smtClean="0">
                <a:solidFill>
                  <a:srgbClr val="FFFF66"/>
                </a:solidFill>
              </a:rPr>
              <a:t>тся</a:t>
            </a:r>
            <a:endParaRPr lang="ru-RU" sz="2400" dirty="0">
              <a:solidFill>
                <a:srgbClr val="FFFF66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2) все </a:t>
            </a:r>
            <a:r>
              <a:rPr lang="ru-RU" sz="2400" dirty="0" err="1">
                <a:solidFill>
                  <a:srgbClr val="FFFF66"/>
                </a:solidFill>
              </a:rPr>
              <a:t>наде</a:t>
            </a:r>
            <a:r>
              <a:rPr lang="ru-RU" sz="2400" dirty="0" smtClean="0">
                <a:solidFill>
                  <a:srgbClr val="FFFF66"/>
                </a:solidFill>
              </a:rPr>
              <a:t>… </a:t>
            </a:r>
            <a:r>
              <a:rPr lang="ru-RU" sz="2400" dirty="0" err="1" smtClean="0">
                <a:solidFill>
                  <a:srgbClr val="FFFF66"/>
                </a:solidFill>
              </a:rPr>
              <a:t>тся</a:t>
            </a:r>
            <a:endParaRPr lang="ru-RU" sz="2400" dirty="0">
              <a:solidFill>
                <a:srgbClr val="FFFF66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FFFF66"/>
                </a:solidFill>
              </a:rPr>
              <a:t>    3) они мел… т кофе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FFFF66"/>
                </a:solidFill>
              </a:rPr>
              <a:t>    </a:t>
            </a:r>
            <a:r>
              <a:rPr lang="ru-RU" sz="2400" dirty="0">
                <a:solidFill>
                  <a:srgbClr val="FFFF66"/>
                </a:solidFill>
              </a:rPr>
              <a:t>4</a:t>
            </a:r>
            <a:r>
              <a:rPr lang="ru-RU" sz="2400" dirty="0" smtClean="0">
                <a:solidFill>
                  <a:srgbClr val="FFFF66"/>
                </a:solidFill>
              </a:rPr>
              <a:t>) все </a:t>
            </a:r>
            <a:r>
              <a:rPr lang="ru-RU" sz="2400" dirty="0" err="1" smtClean="0">
                <a:solidFill>
                  <a:srgbClr val="FFFF66"/>
                </a:solidFill>
              </a:rPr>
              <a:t>стро</a:t>
            </a:r>
            <a:r>
              <a:rPr lang="ru-RU" sz="2400" dirty="0" smtClean="0">
                <a:solidFill>
                  <a:srgbClr val="FFFF66"/>
                </a:solidFill>
              </a:rPr>
              <a:t>… т</a:t>
            </a:r>
            <a:endParaRPr lang="ru-RU" sz="2400" dirty="0">
              <a:solidFill>
                <a:srgbClr val="FFFF66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solidFill>
                <a:srgbClr val="FFFF66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FFFF66"/>
                </a:solidFill>
              </a:rPr>
              <a:t>2. </a:t>
            </a:r>
            <a:r>
              <a:rPr lang="ru-RU" sz="2400" i="1" dirty="0">
                <a:solidFill>
                  <a:srgbClr val="FFFF66"/>
                </a:solidFill>
              </a:rPr>
              <a:t>В каком примере пропущена буква И?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>
                <a:solidFill>
                  <a:srgbClr val="FFFF66"/>
                </a:solidFill>
              </a:rPr>
              <a:t>    </a:t>
            </a:r>
            <a:r>
              <a:rPr lang="ru-RU" sz="2400" dirty="0">
                <a:solidFill>
                  <a:srgbClr val="FFFF66"/>
                </a:solidFill>
              </a:rPr>
              <a:t>1) небо </a:t>
            </a:r>
            <a:r>
              <a:rPr lang="ru-RU" sz="2400" dirty="0" err="1">
                <a:solidFill>
                  <a:srgbClr val="FFFF66"/>
                </a:solidFill>
              </a:rPr>
              <a:t>пыш</a:t>
            </a:r>
            <a:r>
              <a:rPr lang="ru-RU" sz="2400" dirty="0">
                <a:solidFill>
                  <a:srgbClr val="FFFF66"/>
                </a:solidFill>
              </a:rPr>
              <a:t>…т зноем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2) лес </a:t>
            </a:r>
            <a:r>
              <a:rPr lang="ru-RU" sz="2400" dirty="0" err="1">
                <a:solidFill>
                  <a:srgbClr val="FFFF66"/>
                </a:solidFill>
              </a:rPr>
              <a:t>дремл</a:t>
            </a:r>
            <a:r>
              <a:rPr lang="ru-RU" sz="2400" dirty="0">
                <a:solidFill>
                  <a:srgbClr val="FFFF66"/>
                </a:solidFill>
              </a:rPr>
              <a:t>…т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3) он гон</a:t>
            </a:r>
            <a:r>
              <a:rPr lang="ru-RU" sz="2400" dirty="0"/>
              <a:t>…</a:t>
            </a:r>
            <a:r>
              <a:rPr lang="ru-RU" sz="2400" dirty="0" err="1">
                <a:solidFill>
                  <a:srgbClr val="FFFF66"/>
                </a:solidFill>
              </a:rPr>
              <a:t>тся</a:t>
            </a:r>
            <a:endParaRPr lang="ru-RU" sz="2400" dirty="0">
              <a:solidFill>
                <a:srgbClr val="FFFF66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4) </a:t>
            </a:r>
            <a:r>
              <a:rPr lang="ru-RU" sz="2400" dirty="0" smtClean="0">
                <a:solidFill>
                  <a:srgbClr val="FFFF66"/>
                </a:solidFill>
              </a:rPr>
              <a:t>шип кол…т</a:t>
            </a:r>
            <a:endParaRPr lang="ru-RU" sz="2400" b="1" i="1" dirty="0">
              <a:solidFill>
                <a:srgbClr val="FFFF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362200" y="1524000"/>
            <a:ext cx="381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ahoma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438400" y="1981200"/>
            <a:ext cx="381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ahoma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362200" y="2362200"/>
            <a:ext cx="381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438400" y="2743200"/>
            <a:ext cx="381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0" dirty="0" smtClean="0"/>
              <a:t>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667000" y="3962400"/>
            <a:ext cx="381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е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667000" y="4343400"/>
            <a:ext cx="381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е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362200" y="5181600"/>
            <a:ext cx="381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charset="0"/>
              </a:rPr>
              <a:t>е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133600" y="4724400"/>
            <a:ext cx="381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ahoma" charset="0"/>
              </a:rPr>
              <a:t>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FFFF66"/>
                </a:solidFill>
              </a:rPr>
              <a:t>1</a:t>
            </a:r>
            <a:r>
              <a:rPr lang="ru-RU" sz="2400" b="1" i="1" dirty="0" smtClean="0">
                <a:solidFill>
                  <a:srgbClr val="FFFF66"/>
                </a:solidFill>
              </a:rPr>
              <a:t>. </a:t>
            </a:r>
            <a:r>
              <a:rPr lang="ru-RU" sz="2400" i="1" dirty="0">
                <a:solidFill>
                  <a:srgbClr val="FFFF66"/>
                </a:solidFill>
              </a:rPr>
              <a:t>В каком ряду в обоих словах на месте пропуска пишется буква Е?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</a:t>
            </a:r>
            <a:r>
              <a:rPr lang="ru-RU" sz="2400" dirty="0">
                <a:solidFill>
                  <a:srgbClr val="FFFF66"/>
                </a:solidFill>
              </a:rPr>
              <a:t>1) </a:t>
            </a:r>
            <a:r>
              <a:rPr lang="ru-RU" sz="2400" dirty="0" err="1">
                <a:solidFill>
                  <a:srgbClr val="FFFF66"/>
                </a:solidFill>
              </a:rPr>
              <a:t>леч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шься</a:t>
            </a:r>
            <a:r>
              <a:rPr lang="ru-RU" sz="2400" dirty="0">
                <a:solidFill>
                  <a:srgbClr val="FFFF66"/>
                </a:solidFill>
              </a:rPr>
              <a:t>, </a:t>
            </a:r>
            <a:r>
              <a:rPr lang="ru-RU" sz="2400" dirty="0" err="1">
                <a:solidFill>
                  <a:srgbClr val="FFFF66"/>
                </a:solidFill>
              </a:rPr>
              <a:t>управля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мый</a:t>
            </a:r>
            <a:endParaRPr lang="ru-RU" sz="2400" dirty="0">
              <a:solidFill>
                <a:srgbClr val="FFFF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2) пар…</a:t>
            </a:r>
            <a:r>
              <a:rPr lang="ru-RU" sz="2400" dirty="0" err="1">
                <a:solidFill>
                  <a:srgbClr val="FFFF66"/>
                </a:solidFill>
              </a:rPr>
              <a:t>шься</a:t>
            </a:r>
            <a:r>
              <a:rPr lang="ru-RU" sz="2400" dirty="0">
                <a:solidFill>
                  <a:srgbClr val="FFFF66"/>
                </a:solidFill>
              </a:rPr>
              <a:t>, </a:t>
            </a:r>
            <a:r>
              <a:rPr lang="ru-RU" sz="2400" dirty="0" err="1">
                <a:solidFill>
                  <a:srgbClr val="FFFF66"/>
                </a:solidFill>
              </a:rPr>
              <a:t>изуча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мый</a:t>
            </a:r>
            <a:endParaRPr lang="ru-RU" sz="2400" dirty="0">
              <a:solidFill>
                <a:srgbClr val="FFFF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3) </a:t>
            </a:r>
            <a:r>
              <a:rPr lang="ru-RU" sz="2400" dirty="0" err="1">
                <a:solidFill>
                  <a:srgbClr val="FFFF66"/>
                </a:solidFill>
              </a:rPr>
              <a:t>пряч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шь</a:t>
            </a:r>
            <a:r>
              <a:rPr lang="ru-RU" sz="2400" dirty="0">
                <a:solidFill>
                  <a:srgbClr val="FFFF66"/>
                </a:solidFill>
              </a:rPr>
              <a:t>, </a:t>
            </a:r>
            <a:r>
              <a:rPr lang="ru-RU" sz="2400" dirty="0" err="1">
                <a:solidFill>
                  <a:srgbClr val="FFFF66"/>
                </a:solidFill>
              </a:rPr>
              <a:t>чита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мый</a:t>
            </a:r>
            <a:endParaRPr lang="ru-RU" sz="2400" dirty="0">
              <a:solidFill>
                <a:srgbClr val="FFFF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4) </a:t>
            </a:r>
            <a:r>
              <a:rPr lang="ru-RU" sz="2400" dirty="0" err="1">
                <a:solidFill>
                  <a:srgbClr val="FFFF66"/>
                </a:solidFill>
              </a:rPr>
              <a:t>пиш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шь</a:t>
            </a:r>
            <a:r>
              <a:rPr lang="ru-RU" sz="2400" dirty="0">
                <a:solidFill>
                  <a:srgbClr val="FFFF66"/>
                </a:solidFill>
              </a:rPr>
              <a:t>, вид…</a:t>
            </a:r>
            <a:r>
              <a:rPr lang="ru-RU" sz="2400" dirty="0" err="1">
                <a:solidFill>
                  <a:srgbClr val="FFFF66"/>
                </a:solidFill>
              </a:rPr>
              <a:t>мый</a:t>
            </a:r>
            <a:endParaRPr lang="ru-RU" sz="2400" dirty="0">
              <a:solidFill>
                <a:srgbClr val="FFFF66"/>
              </a:solidFill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sz="2400" b="1" i="1" dirty="0">
                <a:solidFill>
                  <a:srgbClr val="FFFF66"/>
                </a:solidFill>
              </a:rPr>
              <a:t>2</a:t>
            </a:r>
            <a:r>
              <a:rPr lang="ru-RU" sz="2400" b="1" i="1" dirty="0" smtClean="0">
                <a:solidFill>
                  <a:srgbClr val="FFFF66"/>
                </a:solidFill>
              </a:rPr>
              <a:t>. </a:t>
            </a:r>
            <a:r>
              <a:rPr lang="ru-RU" sz="2400" i="1" dirty="0">
                <a:solidFill>
                  <a:srgbClr val="FFFF66"/>
                </a:solidFill>
              </a:rPr>
              <a:t>В каком ряду в обоих случаях пропущена буква А?</a:t>
            </a:r>
          </a:p>
          <a:p>
            <a:pPr>
              <a:buFont typeface="Wingdings" pitchFamily="2" charset="2"/>
              <a:buNone/>
            </a:pPr>
            <a:r>
              <a:rPr lang="ru-RU" sz="2400" i="1" dirty="0">
                <a:solidFill>
                  <a:srgbClr val="FFFF66"/>
                </a:solidFill>
              </a:rPr>
              <a:t>    </a:t>
            </a:r>
            <a:r>
              <a:rPr lang="ru-RU" sz="2400" dirty="0">
                <a:solidFill>
                  <a:srgbClr val="FFFF66"/>
                </a:solidFill>
              </a:rPr>
              <a:t>1) фонтаны </a:t>
            </a:r>
            <a:r>
              <a:rPr lang="ru-RU" sz="2400" dirty="0" err="1">
                <a:solidFill>
                  <a:srgbClr val="FFFF66"/>
                </a:solidFill>
              </a:rPr>
              <a:t>брызж</a:t>
            </a:r>
            <a:r>
              <a:rPr lang="ru-RU" sz="2400" dirty="0">
                <a:solidFill>
                  <a:srgbClr val="FFFF66"/>
                </a:solidFill>
              </a:rPr>
              <a:t>…т, </a:t>
            </a:r>
            <a:r>
              <a:rPr lang="ru-RU" sz="2400" dirty="0" err="1">
                <a:solidFill>
                  <a:srgbClr val="FFFF66"/>
                </a:solidFill>
              </a:rPr>
              <a:t>дыш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щий</a:t>
            </a:r>
            <a:r>
              <a:rPr lang="ru-RU" sz="2400" dirty="0">
                <a:solidFill>
                  <a:srgbClr val="FFFF66"/>
                </a:solidFill>
              </a:rPr>
              <a:t> хвоей</a:t>
            </a:r>
          </a:p>
          <a:p>
            <a:pPr>
              <a:buFont typeface="Wingdings" pitchFamily="2" charset="2"/>
              <a:buNone/>
            </a:pPr>
            <a:r>
              <a:rPr lang="ru-RU" sz="2400" i="1" dirty="0">
                <a:solidFill>
                  <a:srgbClr val="FFFF66"/>
                </a:solidFill>
              </a:rPr>
              <a:t>    </a:t>
            </a:r>
            <a:r>
              <a:rPr lang="ru-RU" sz="2400" dirty="0">
                <a:solidFill>
                  <a:srgbClr val="FFFF66"/>
                </a:solidFill>
              </a:rPr>
              <a:t>2) друзья </a:t>
            </a:r>
            <a:r>
              <a:rPr lang="ru-RU" sz="2400" dirty="0" err="1">
                <a:solidFill>
                  <a:srgbClr val="FFFF66"/>
                </a:solidFill>
              </a:rPr>
              <a:t>выруч</a:t>
            </a:r>
            <a:r>
              <a:rPr lang="ru-RU" sz="2400" dirty="0">
                <a:solidFill>
                  <a:srgbClr val="FFFF66"/>
                </a:solidFill>
              </a:rPr>
              <a:t>…т, </a:t>
            </a:r>
            <a:r>
              <a:rPr lang="ru-RU" sz="2400" dirty="0" err="1">
                <a:solidFill>
                  <a:srgbClr val="FFFF66"/>
                </a:solidFill>
              </a:rPr>
              <a:t>грохоч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щий</a:t>
            </a:r>
            <a:r>
              <a:rPr lang="ru-RU" sz="2400" dirty="0">
                <a:solidFill>
                  <a:srgbClr val="FFFF66"/>
                </a:solidFill>
              </a:rPr>
              <a:t> гром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3) слёзы камень </a:t>
            </a:r>
            <a:r>
              <a:rPr lang="ru-RU" sz="2400" dirty="0" err="1">
                <a:solidFill>
                  <a:srgbClr val="FFFF66"/>
                </a:solidFill>
              </a:rPr>
              <a:t>точ</a:t>
            </a:r>
            <a:r>
              <a:rPr lang="ru-RU" sz="2400" dirty="0">
                <a:solidFill>
                  <a:srgbClr val="FFFF66"/>
                </a:solidFill>
              </a:rPr>
              <a:t>…т, </a:t>
            </a:r>
            <a:r>
              <a:rPr lang="ru-RU" sz="2400" dirty="0" err="1">
                <a:solidFill>
                  <a:srgbClr val="FFFF66"/>
                </a:solidFill>
              </a:rPr>
              <a:t>леч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щий</a:t>
            </a:r>
            <a:r>
              <a:rPr lang="ru-RU" sz="2400" dirty="0">
                <a:solidFill>
                  <a:srgbClr val="FFFF66"/>
                </a:solidFill>
              </a:rPr>
              <a:t> врач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rgbClr val="FFFF66"/>
                </a:solidFill>
              </a:rPr>
              <a:t>    4) спасатели </a:t>
            </a:r>
            <a:r>
              <a:rPr lang="ru-RU" sz="2400" dirty="0" err="1">
                <a:solidFill>
                  <a:srgbClr val="FFFF66"/>
                </a:solidFill>
              </a:rPr>
              <a:t>ищ</a:t>
            </a:r>
            <a:r>
              <a:rPr lang="ru-RU" sz="2400" dirty="0">
                <a:solidFill>
                  <a:srgbClr val="FFFF66"/>
                </a:solidFill>
              </a:rPr>
              <a:t>…т, </a:t>
            </a:r>
            <a:r>
              <a:rPr lang="ru-RU" sz="2400" dirty="0" err="1">
                <a:solidFill>
                  <a:srgbClr val="FFFF66"/>
                </a:solidFill>
              </a:rPr>
              <a:t>слыш</a:t>
            </a:r>
            <a:r>
              <a:rPr lang="ru-RU" sz="2400" dirty="0">
                <a:solidFill>
                  <a:srgbClr val="FFFF66"/>
                </a:solidFill>
              </a:rPr>
              <a:t>…</a:t>
            </a:r>
            <a:r>
              <a:rPr lang="ru-RU" sz="2400" dirty="0" err="1">
                <a:solidFill>
                  <a:srgbClr val="FFFF66"/>
                </a:solidFill>
              </a:rPr>
              <a:t>щий</a:t>
            </a:r>
            <a:r>
              <a:rPr lang="ru-RU" sz="2400" dirty="0">
                <a:solidFill>
                  <a:srgbClr val="FFFF66"/>
                </a:solidFill>
              </a:rPr>
              <a:t> далеко </a:t>
            </a:r>
            <a:endParaRPr lang="ru-RU" sz="2400" b="1" i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737</TotalTime>
  <Words>416</Words>
  <Application>Microsoft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Занавес</vt:lpstr>
      <vt:lpstr>Слайд 1</vt:lpstr>
      <vt:lpstr>Цель занятия</vt:lpstr>
      <vt:lpstr>Слайд 3</vt:lpstr>
      <vt:lpstr>Слайд 4</vt:lpstr>
      <vt:lpstr>Моделирование правила написания безударных личных окончаний глаголов 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Владелец</cp:lastModifiedBy>
  <cp:revision>64</cp:revision>
  <cp:lastPrinted>1601-01-01T00:00:00Z</cp:lastPrinted>
  <dcterms:created xsi:type="dcterms:W3CDTF">1601-01-01T00:00:00Z</dcterms:created>
  <dcterms:modified xsi:type="dcterms:W3CDTF">2011-12-16T03:12:21Z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