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9" r:id="rId11"/>
    <p:sldId id="266" r:id="rId12"/>
    <p:sldId id="280" r:id="rId13"/>
    <p:sldId id="281" r:id="rId14"/>
    <p:sldId id="283" r:id="rId15"/>
    <p:sldId id="284" r:id="rId16"/>
    <p:sldId id="285" r:id="rId17"/>
    <p:sldId id="287" r:id="rId18"/>
    <p:sldId id="28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E4E94"/>
    <a:srgbClr val="FCFEBE"/>
    <a:srgbClr val="71E0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6355ED-FF77-4495-85ED-C6FBEF49EFB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615055-D111-4AD9-A76A-E439210D4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Признаки равенства треугольников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Какие признаки равенства треугольников вы знаете?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Прямоугольник 194"/>
          <p:cNvSpPr/>
          <p:nvPr/>
        </p:nvSpPr>
        <p:spPr>
          <a:xfrm>
            <a:off x="4643438" y="5643578"/>
            <a:ext cx="4129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Молодцы!!!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429256" y="4286256"/>
            <a:ext cx="25003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5429256" y="2500306"/>
            <a:ext cx="311495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сторонам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углу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357818" y="1785926"/>
            <a:ext cx="3002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сторонам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4643438" y="1785926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103" name="Овал 102"/>
          <p:cNvSpPr/>
          <p:nvPr/>
        </p:nvSpPr>
        <p:spPr>
          <a:xfrm>
            <a:off x="4714876" y="2643182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104" name="Овал 103"/>
          <p:cNvSpPr/>
          <p:nvPr/>
        </p:nvSpPr>
        <p:spPr>
          <a:xfrm>
            <a:off x="4714876" y="4643446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428596" y="2786058"/>
            <a:ext cx="24240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углам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85720" y="5500702"/>
            <a:ext cx="40703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Выберите соответствующий признак равенства треугольников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10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11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24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26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38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40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56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59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149"/>
          <p:cNvGrpSpPr/>
          <p:nvPr/>
        </p:nvGrpSpPr>
        <p:grpSpPr>
          <a:xfrm>
            <a:off x="2786051" y="1071546"/>
            <a:ext cx="1285884" cy="1428760"/>
            <a:chOff x="285720" y="1357298"/>
            <a:chExt cx="1630837" cy="1730910"/>
          </a:xfrm>
        </p:grpSpPr>
        <p:grpSp>
          <p:nvGrpSpPr>
            <p:cNvPr id="82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153" name="Прямоугольный треугольник 152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Дуга 153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Овал 151"/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83" name="Группа 156"/>
          <p:cNvGrpSpPr/>
          <p:nvPr/>
        </p:nvGrpSpPr>
        <p:grpSpPr>
          <a:xfrm>
            <a:off x="2000232" y="2000240"/>
            <a:ext cx="1214446" cy="1714512"/>
            <a:chOff x="3532786" y="4249852"/>
            <a:chExt cx="1500198" cy="2000264"/>
          </a:xfrm>
        </p:grpSpPr>
        <p:grpSp>
          <p:nvGrpSpPr>
            <p:cNvPr id="86" name="Группа 25"/>
            <p:cNvGrpSpPr/>
            <p:nvPr/>
          </p:nvGrpSpPr>
          <p:grpSpPr>
            <a:xfrm rot="19274057">
              <a:off x="3532788" y="4249854"/>
              <a:ext cx="1500198" cy="2000264"/>
              <a:chOff x="3571868" y="1571612"/>
              <a:chExt cx="1500198" cy="2000264"/>
            </a:xfrm>
          </p:grpSpPr>
          <p:sp>
            <p:nvSpPr>
              <p:cNvPr id="160" name="Равнобедренный треугольник 159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Дуга 16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9" name="Овал 158"/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7" name="Группа 165"/>
          <p:cNvGrpSpPr/>
          <p:nvPr/>
        </p:nvGrpSpPr>
        <p:grpSpPr>
          <a:xfrm>
            <a:off x="1928794" y="5143512"/>
            <a:ext cx="1123350" cy="1000132"/>
            <a:chOff x="5929322" y="1199933"/>
            <a:chExt cx="1123350" cy="1000132"/>
          </a:xfrm>
        </p:grpSpPr>
        <p:grpSp>
          <p:nvGrpSpPr>
            <p:cNvPr id="88" name="Группа 103"/>
            <p:cNvGrpSpPr/>
            <p:nvPr/>
          </p:nvGrpSpPr>
          <p:grpSpPr>
            <a:xfrm rot="12560784">
              <a:off x="6266854" y="1199933"/>
              <a:ext cx="785818" cy="1000132"/>
              <a:chOff x="7858148" y="2071678"/>
              <a:chExt cx="785818" cy="1000132"/>
            </a:xfrm>
          </p:grpSpPr>
          <p:grpSp>
            <p:nvGrpSpPr>
              <p:cNvPr id="91" name="Группа 73"/>
              <p:cNvGrpSpPr/>
              <p:nvPr/>
            </p:nvGrpSpPr>
            <p:grpSpPr>
              <a:xfrm>
                <a:off x="7858148" y="2071678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Прямая соединительная линия 180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Группа 82"/>
              <p:cNvGrpSpPr/>
              <p:nvPr/>
            </p:nvGrpSpPr>
            <p:grpSpPr>
              <a:xfrm>
                <a:off x="8001024" y="2428868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177" name="Прямая соединительная линия 176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Группа 91"/>
              <p:cNvGrpSpPr/>
              <p:nvPr/>
            </p:nvGrpSpPr>
            <p:grpSpPr>
              <a:xfrm>
                <a:off x="8215338" y="2786058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175" name="Прямая соединительная линия 174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175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Группа 99"/>
              <p:cNvGrpSpPr/>
              <p:nvPr/>
            </p:nvGrpSpPr>
            <p:grpSpPr>
              <a:xfrm>
                <a:off x="8429652" y="2357430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8" name="Овал 167"/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99" name="Группа 181"/>
          <p:cNvGrpSpPr/>
          <p:nvPr/>
        </p:nvGrpSpPr>
        <p:grpSpPr>
          <a:xfrm>
            <a:off x="3428992" y="3071810"/>
            <a:ext cx="1000132" cy="2428892"/>
            <a:chOff x="2571736" y="1357298"/>
            <a:chExt cx="1143008" cy="2928958"/>
          </a:xfrm>
        </p:grpSpPr>
        <p:grpSp>
          <p:nvGrpSpPr>
            <p:cNvPr id="100" name="Группа 64"/>
            <p:cNvGrpSpPr/>
            <p:nvPr/>
          </p:nvGrpSpPr>
          <p:grpSpPr>
            <a:xfrm>
              <a:off x="2571736" y="1357298"/>
              <a:ext cx="1071570" cy="2928958"/>
              <a:chOff x="3857620" y="2000240"/>
              <a:chExt cx="1071570" cy="2928958"/>
            </a:xfrm>
          </p:grpSpPr>
          <p:grpSp>
            <p:nvGrpSpPr>
              <p:cNvPr id="103" name="Группа 41"/>
              <p:cNvGrpSpPr/>
              <p:nvPr/>
            </p:nvGrpSpPr>
            <p:grpSpPr>
              <a:xfrm>
                <a:off x="3857620" y="2000240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192" name="Прямая соединительная линия 191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>
              <a:xfrm rot="5400000">
                <a:off x="4286248" y="2428868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>
                <a:off x="4357686" y="2500306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0800000" flipV="1">
                <a:off x="4071934" y="321468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10800000" flipV="1">
                <a:off x="4071934" y="328612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>
                <a:off x="4714876" y="364331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>
                <a:off x="4714876" y="3786190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Овал 183"/>
            <p:cNvSpPr/>
            <p:nvPr/>
          </p:nvSpPr>
          <p:spPr>
            <a:xfrm>
              <a:off x="3357554" y="157161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71" name="TextBox 170">
            <a:hlinkClick r:id="rId2" action="ppaction://hlinksldjump" tooltip="Молодец!"/>
          </p:cNvPr>
          <p:cNvSpPr txBox="1"/>
          <p:nvPr/>
        </p:nvSpPr>
        <p:spPr>
          <a:xfrm>
            <a:off x="5429256" y="4286256"/>
            <a:ext cx="25003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2" name="TextBox 171">
            <a:hlinkClick r:id="rId3" action="ppaction://hlinksldjump" tooltip="Подумай еще!"/>
          </p:cNvPr>
          <p:cNvSpPr txBox="1"/>
          <p:nvPr/>
        </p:nvSpPr>
        <p:spPr>
          <a:xfrm>
            <a:off x="5429256" y="2500306"/>
            <a:ext cx="311495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сторонам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углу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2" name="TextBox 181">
            <a:hlinkClick r:id="rId3" action="ppaction://hlinksldjump" tooltip="Подумай еще!"/>
          </p:cNvPr>
          <p:cNvSpPr txBox="1"/>
          <p:nvPr/>
        </p:nvSpPr>
        <p:spPr>
          <a:xfrm>
            <a:off x="5357818" y="1785926"/>
            <a:ext cx="3002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сторонам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Выберите соответствующий признак равенства треугольников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4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5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9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10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16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17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8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19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49"/>
          <p:cNvGrpSpPr/>
          <p:nvPr/>
        </p:nvGrpSpPr>
        <p:grpSpPr>
          <a:xfrm>
            <a:off x="2786051" y="1071546"/>
            <a:ext cx="1285884" cy="1428760"/>
            <a:chOff x="285720" y="1357298"/>
            <a:chExt cx="1630837" cy="1730910"/>
          </a:xfrm>
        </p:grpSpPr>
        <p:grpSp>
          <p:nvGrpSpPr>
            <p:cNvPr id="21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153" name="Прямоугольный треугольник 152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Дуга 153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Овал 151"/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2" name="Группа 156"/>
          <p:cNvGrpSpPr/>
          <p:nvPr/>
        </p:nvGrpSpPr>
        <p:grpSpPr>
          <a:xfrm>
            <a:off x="2000232" y="2000240"/>
            <a:ext cx="1214446" cy="1714512"/>
            <a:chOff x="3532786" y="4249852"/>
            <a:chExt cx="1500198" cy="2000264"/>
          </a:xfrm>
        </p:grpSpPr>
        <p:grpSp>
          <p:nvGrpSpPr>
            <p:cNvPr id="23" name="Группа 25"/>
            <p:cNvGrpSpPr/>
            <p:nvPr/>
          </p:nvGrpSpPr>
          <p:grpSpPr>
            <a:xfrm rot="19274057">
              <a:off x="3532788" y="4249854"/>
              <a:ext cx="1500198" cy="2000264"/>
              <a:chOff x="3571868" y="1571612"/>
              <a:chExt cx="1500198" cy="2000264"/>
            </a:xfrm>
          </p:grpSpPr>
          <p:sp>
            <p:nvSpPr>
              <p:cNvPr id="160" name="Равнобедренный треугольник 159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Дуга 16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9" name="Овал 158"/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24" name="Группа 165"/>
          <p:cNvGrpSpPr/>
          <p:nvPr/>
        </p:nvGrpSpPr>
        <p:grpSpPr>
          <a:xfrm>
            <a:off x="1928794" y="5143512"/>
            <a:ext cx="1123350" cy="1000132"/>
            <a:chOff x="5929322" y="1199933"/>
            <a:chExt cx="1123350" cy="1000132"/>
          </a:xfrm>
        </p:grpSpPr>
        <p:grpSp>
          <p:nvGrpSpPr>
            <p:cNvPr id="25" name="Группа 103"/>
            <p:cNvGrpSpPr/>
            <p:nvPr/>
          </p:nvGrpSpPr>
          <p:grpSpPr>
            <a:xfrm rot="12560784">
              <a:off x="6266854" y="1199933"/>
              <a:ext cx="785818" cy="1000132"/>
              <a:chOff x="7858148" y="2071678"/>
              <a:chExt cx="785818" cy="1000132"/>
            </a:xfrm>
          </p:grpSpPr>
          <p:grpSp>
            <p:nvGrpSpPr>
              <p:cNvPr id="26" name="Группа 73"/>
              <p:cNvGrpSpPr/>
              <p:nvPr/>
            </p:nvGrpSpPr>
            <p:grpSpPr>
              <a:xfrm>
                <a:off x="7858148" y="2071678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Прямая соединительная линия 180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Группа 82"/>
              <p:cNvGrpSpPr/>
              <p:nvPr/>
            </p:nvGrpSpPr>
            <p:grpSpPr>
              <a:xfrm>
                <a:off x="8001024" y="2428868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177" name="Прямая соединительная линия 176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91"/>
              <p:cNvGrpSpPr/>
              <p:nvPr/>
            </p:nvGrpSpPr>
            <p:grpSpPr>
              <a:xfrm>
                <a:off x="8215338" y="2786058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175" name="Прямая соединительная линия 174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175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Группа 99"/>
              <p:cNvGrpSpPr/>
              <p:nvPr/>
            </p:nvGrpSpPr>
            <p:grpSpPr>
              <a:xfrm>
                <a:off x="8429652" y="2357430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8" name="Овал 167"/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36" name="Группа 181"/>
          <p:cNvGrpSpPr/>
          <p:nvPr/>
        </p:nvGrpSpPr>
        <p:grpSpPr>
          <a:xfrm>
            <a:off x="3428992" y="3071810"/>
            <a:ext cx="1000132" cy="2428892"/>
            <a:chOff x="2571736" y="1357298"/>
            <a:chExt cx="1143008" cy="2928958"/>
          </a:xfrm>
        </p:grpSpPr>
        <p:grpSp>
          <p:nvGrpSpPr>
            <p:cNvPr id="37" name="Группа 64"/>
            <p:cNvGrpSpPr/>
            <p:nvPr/>
          </p:nvGrpSpPr>
          <p:grpSpPr>
            <a:xfrm>
              <a:off x="2571736" y="1357298"/>
              <a:ext cx="1071570" cy="2928958"/>
              <a:chOff x="3857620" y="2000240"/>
              <a:chExt cx="1071570" cy="2928958"/>
            </a:xfrm>
          </p:grpSpPr>
          <p:grpSp>
            <p:nvGrpSpPr>
              <p:cNvPr id="38" name="Группа 41"/>
              <p:cNvGrpSpPr/>
              <p:nvPr/>
            </p:nvGrpSpPr>
            <p:grpSpPr>
              <a:xfrm>
                <a:off x="3857620" y="2000240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192" name="Прямая соединительная линия 191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>
              <a:xfrm rot="5400000">
                <a:off x="4286248" y="2428868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>
                <a:off x="4357686" y="2500306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0800000" flipV="1">
                <a:off x="4071934" y="321468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10800000" flipV="1">
                <a:off x="4071934" y="328612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>
                <a:off x="4714876" y="364331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>
                <a:off x="4714876" y="3786190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Овал 183"/>
            <p:cNvSpPr/>
            <p:nvPr/>
          </p:nvSpPr>
          <p:spPr>
            <a:xfrm>
              <a:off x="3357554" y="157161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66" name="Стрелка вправо 165"/>
          <p:cNvSpPr/>
          <p:nvPr/>
        </p:nvSpPr>
        <p:spPr>
          <a:xfrm rot="2467707">
            <a:off x="3479650" y="3110249"/>
            <a:ext cx="28575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TextBox 170">
            <a:hlinkClick r:id="rId2" action="ppaction://hlinksldjump" tooltip="Подумай еще!"/>
          </p:cNvPr>
          <p:cNvSpPr txBox="1"/>
          <p:nvPr/>
        </p:nvSpPr>
        <p:spPr>
          <a:xfrm>
            <a:off x="5429256" y="4286256"/>
            <a:ext cx="25003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2" name="TextBox 171">
            <a:hlinkClick r:id="rId3" action="ppaction://hlinksldjump" tooltip="Молодец!"/>
          </p:cNvPr>
          <p:cNvSpPr txBox="1"/>
          <p:nvPr/>
        </p:nvSpPr>
        <p:spPr>
          <a:xfrm>
            <a:off x="5429256" y="2500306"/>
            <a:ext cx="311495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сторонам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углу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2" name="TextBox 181">
            <a:hlinkClick r:id="rId2" action="ppaction://hlinksldjump" tooltip="Подумай еще!"/>
          </p:cNvPr>
          <p:cNvSpPr txBox="1"/>
          <p:nvPr/>
        </p:nvSpPr>
        <p:spPr>
          <a:xfrm>
            <a:off x="5357818" y="1785926"/>
            <a:ext cx="3002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сторонам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Выберите соответствующий признак равенства треугольников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4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5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9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10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16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17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8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19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49"/>
          <p:cNvGrpSpPr/>
          <p:nvPr/>
        </p:nvGrpSpPr>
        <p:grpSpPr>
          <a:xfrm>
            <a:off x="2786051" y="1071546"/>
            <a:ext cx="1285884" cy="1428760"/>
            <a:chOff x="285720" y="1357298"/>
            <a:chExt cx="1630837" cy="1730910"/>
          </a:xfrm>
        </p:grpSpPr>
        <p:grpSp>
          <p:nvGrpSpPr>
            <p:cNvPr id="21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153" name="Прямоугольный треугольник 152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Дуга 153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Овал 151"/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2" name="Группа 156"/>
          <p:cNvGrpSpPr/>
          <p:nvPr/>
        </p:nvGrpSpPr>
        <p:grpSpPr>
          <a:xfrm>
            <a:off x="2000232" y="2000240"/>
            <a:ext cx="1214446" cy="1714512"/>
            <a:chOff x="3532786" y="4249852"/>
            <a:chExt cx="1500198" cy="2000264"/>
          </a:xfrm>
        </p:grpSpPr>
        <p:grpSp>
          <p:nvGrpSpPr>
            <p:cNvPr id="23" name="Группа 25"/>
            <p:cNvGrpSpPr/>
            <p:nvPr/>
          </p:nvGrpSpPr>
          <p:grpSpPr>
            <a:xfrm rot="19274057">
              <a:off x="3532788" y="4249854"/>
              <a:ext cx="1500198" cy="2000264"/>
              <a:chOff x="3571868" y="1571612"/>
              <a:chExt cx="1500198" cy="2000264"/>
            </a:xfrm>
          </p:grpSpPr>
          <p:sp>
            <p:nvSpPr>
              <p:cNvPr id="160" name="Равнобедренный треугольник 159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Дуга 16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9" name="Овал 158"/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24" name="Группа 165"/>
          <p:cNvGrpSpPr/>
          <p:nvPr/>
        </p:nvGrpSpPr>
        <p:grpSpPr>
          <a:xfrm>
            <a:off x="1928794" y="5143512"/>
            <a:ext cx="1123350" cy="1000132"/>
            <a:chOff x="5929322" y="1199933"/>
            <a:chExt cx="1123350" cy="1000132"/>
          </a:xfrm>
        </p:grpSpPr>
        <p:grpSp>
          <p:nvGrpSpPr>
            <p:cNvPr id="25" name="Группа 103"/>
            <p:cNvGrpSpPr/>
            <p:nvPr/>
          </p:nvGrpSpPr>
          <p:grpSpPr>
            <a:xfrm rot="12560784">
              <a:off x="6266854" y="1199933"/>
              <a:ext cx="785818" cy="1000132"/>
              <a:chOff x="7858148" y="2071678"/>
              <a:chExt cx="785818" cy="1000132"/>
            </a:xfrm>
          </p:grpSpPr>
          <p:grpSp>
            <p:nvGrpSpPr>
              <p:cNvPr id="26" name="Группа 73"/>
              <p:cNvGrpSpPr/>
              <p:nvPr/>
            </p:nvGrpSpPr>
            <p:grpSpPr>
              <a:xfrm>
                <a:off x="7858148" y="2071678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Прямая соединительная линия 180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Группа 82"/>
              <p:cNvGrpSpPr/>
              <p:nvPr/>
            </p:nvGrpSpPr>
            <p:grpSpPr>
              <a:xfrm>
                <a:off x="8001024" y="2428868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177" name="Прямая соединительная линия 176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91"/>
              <p:cNvGrpSpPr/>
              <p:nvPr/>
            </p:nvGrpSpPr>
            <p:grpSpPr>
              <a:xfrm>
                <a:off x="8215338" y="2786058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175" name="Прямая соединительная линия 174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175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Группа 99"/>
              <p:cNvGrpSpPr/>
              <p:nvPr/>
            </p:nvGrpSpPr>
            <p:grpSpPr>
              <a:xfrm>
                <a:off x="8429652" y="2357430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8" name="Овал 167"/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36" name="Группа 181"/>
          <p:cNvGrpSpPr/>
          <p:nvPr/>
        </p:nvGrpSpPr>
        <p:grpSpPr>
          <a:xfrm>
            <a:off x="3428992" y="3071810"/>
            <a:ext cx="1000132" cy="2428892"/>
            <a:chOff x="2571736" y="1357298"/>
            <a:chExt cx="1143008" cy="2928958"/>
          </a:xfrm>
        </p:grpSpPr>
        <p:grpSp>
          <p:nvGrpSpPr>
            <p:cNvPr id="37" name="Группа 64"/>
            <p:cNvGrpSpPr/>
            <p:nvPr/>
          </p:nvGrpSpPr>
          <p:grpSpPr>
            <a:xfrm>
              <a:off x="2571736" y="1357298"/>
              <a:ext cx="1071570" cy="2928958"/>
              <a:chOff x="3857620" y="2000240"/>
              <a:chExt cx="1071570" cy="2928958"/>
            </a:xfrm>
          </p:grpSpPr>
          <p:grpSp>
            <p:nvGrpSpPr>
              <p:cNvPr id="38" name="Группа 41"/>
              <p:cNvGrpSpPr/>
              <p:nvPr/>
            </p:nvGrpSpPr>
            <p:grpSpPr>
              <a:xfrm>
                <a:off x="3857620" y="2000240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192" name="Прямая соединительная линия 191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>
              <a:xfrm rot="5400000">
                <a:off x="4286248" y="2428868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>
                <a:off x="4357686" y="2500306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0800000" flipV="1">
                <a:off x="4071934" y="321468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10800000" flipV="1">
                <a:off x="4071934" y="328612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>
                <a:off x="4714876" y="364331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>
                <a:off x="4714876" y="3786190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Овал 183"/>
            <p:cNvSpPr/>
            <p:nvPr/>
          </p:nvSpPr>
          <p:spPr>
            <a:xfrm>
              <a:off x="3357554" y="157161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66" name="Стрелка вправо 165"/>
          <p:cNvSpPr/>
          <p:nvPr/>
        </p:nvSpPr>
        <p:spPr>
          <a:xfrm rot="2467707">
            <a:off x="3479650" y="3110249"/>
            <a:ext cx="28575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трелка вправо 166"/>
          <p:cNvSpPr/>
          <p:nvPr/>
        </p:nvSpPr>
        <p:spPr>
          <a:xfrm>
            <a:off x="3571868" y="2714620"/>
            <a:ext cx="1785950" cy="28575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TextBox 170">
            <a:hlinkClick r:id="rId2" action="ppaction://hlinksldjump" tooltip="Подумай еще!"/>
          </p:cNvPr>
          <p:cNvSpPr txBox="1"/>
          <p:nvPr/>
        </p:nvSpPr>
        <p:spPr>
          <a:xfrm>
            <a:off x="5429256" y="4286256"/>
            <a:ext cx="25003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2" name="TextBox 171">
            <a:hlinkClick r:id="rId2" action="ppaction://hlinksldjump" tooltip="Подумай еще!"/>
          </p:cNvPr>
          <p:cNvSpPr txBox="1"/>
          <p:nvPr/>
        </p:nvSpPr>
        <p:spPr>
          <a:xfrm>
            <a:off x="5429256" y="2500306"/>
            <a:ext cx="311495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сторонам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углу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2" name="TextBox 181">
            <a:hlinkClick r:id="rId3" action="ppaction://hlinksldjump" tooltip="Молодец!"/>
          </p:cNvPr>
          <p:cNvSpPr txBox="1"/>
          <p:nvPr/>
        </p:nvSpPr>
        <p:spPr>
          <a:xfrm>
            <a:off x="5357818" y="1785926"/>
            <a:ext cx="3002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сторонам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Выберите соответствующий признак равенства треугольников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4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5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9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10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16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17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8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19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49"/>
          <p:cNvGrpSpPr/>
          <p:nvPr/>
        </p:nvGrpSpPr>
        <p:grpSpPr>
          <a:xfrm>
            <a:off x="2786051" y="1071546"/>
            <a:ext cx="1285884" cy="1428760"/>
            <a:chOff x="285720" y="1357298"/>
            <a:chExt cx="1630837" cy="1730910"/>
          </a:xfrm>
        </p:grpSpPr>
        <p:grpSp>
          <p:nvGrpSpPr>
            <p:cNvPr id="21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153" name="Прямоугольный треугольник 152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Дуга 153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Овал 151"/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2" name="Группа 156"/>
          <p:cNvGrpSpPr/>
          <p:nvPr/>
        </p:nvGrpSpPr>
        <p:grpSpPr>
          <a:xfrm>
            <a:off x="2000232" y="2000240"/>
            <a:ext cx="1214446" cy="1714512"/>
            <a:chOff x="3532786" y="4249852"/>
            <a:chExt cx="1500198" cy="2000264"/>
          </a:xfrm>
        </p:grpSpPr>
        <p:grpSp>
          <p:nvGrpSpPr>
            <p:cNvPr id="23" name="Группа 25"/>
            <p:cNvGrpSpPr/>
            <p:nvPr/>
          </p:nvGrpSpPr>
          <p:grpSpPr>
            <a:xfrm rot="19274057">
              <a:off x="3532788" y="4249854"/>
              <a:ext cx="1500198" cy="2000264"/>
              <a:chOff x="3571868" y="1571612"/>
              <a:chExt cx="1500198" cy="2000264"/>
            </a:xfrm>
          </p:grpSpPr>
          <p:sp>
            <p:nvSpPr>
              <p:cNvPr id="160" name="Равнобедренный треугольник 159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Дуга 16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9" name="Овал 158"/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24" name="Группа 165"/>
          <p:cNvGrpSpPr/>
          <p:nvPr/>
        </p:nvGrpSpPr>
        <p:grpSpPr>
          <a:xfrm>
            <a:off x="1928794" y="5143512"/>
            <a:ext cx="1123350" cy="1000132"/>
            <a:chOff x="5929322" y="1199933"/>
            <a:chExt cx="1123350" cy="1000132"/>
          </a:xfrm>
        </p:grpSpPr>
        <p:grpSp>
          <p:nvGrpSpPr>
            <p:cNvPr id="25" name="Группа 103"/>
            <p:cNvGrpSpPr/>
            <p:nvPr/>
          </p:nvGrpSpPr>
          <p:grpSpPr>
            <a:xfrm rot="12560784">
              <a:off x="6266854" y="1199933"/>
              <a:ext cx="785818" cy="1000132"/>
              <a:chOff x="7858148" y="2071678"/>
              <a:chExt cx="785818" cy="1000132"/>
            </a:xfrm>
          </p:grpSpPr>
          <p:grpSp>
            <p:nvGrpSpPr>
              <p:cNvPr id="26" name="Группа 73"/>
              <p:cNvGrpSpPr/>
              <p:nvPr/>
            </p:nvGrpSpPr>
            <p:grpSpPr>
              <a:xfrm>
                <a:off x="7858148" y="2071678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Прямая соединительная линия 180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Группа 82"/>
              <p:cNvGrpSpPr/>
              <p:nvPr/>
            </p:nvGrpSpPr>
            <p:grpSpPr>
              <a:xfrm>
                <a:off x="8001024" y="2428868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177" name="Прямая соединительная линия 176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91"/>
              <p:cNvGrpSpPr/>
              <p:nvPr/>
            </p:nvGrpSpPr>
            <p:grpSpPr>
              <a:xfrm>
                <a:off x="8215338" y="2786058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175" name="Прямая соединительная линия 174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175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Группа 99"/>
              <p:cNvGrpSpPr/>
              <p:nvPr/>
            </p:nvGrpSpPr>
            <p:grpSpPr>
              <a:xfrm>
                <a:off x="8429652" y="2357430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8" name="Овал 167"/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36" name="Группа 181"/>
          <p:cNvGrpSpPr/>
          <p:nvPr/>
        </p:nvGrpSpPr>
        <p:grpSpPr>
          <a:xfrm>
            <a:off x="3428992" y="3071810"/>
            <a:ext cx="1000132" cy="2428892"/>
            <a:chOff x="2571736" y="1357298"/>
            <a:chExt cx="1143008" cy="2928958"/>
          </a:xfrm>
        </p:grpSpPr>
        <p:grpSp>
          <p:nvGrpSpPr>
            <p:cNvPr id="37" name="Группа 64"/>
            <p:cNvGrpSpPr/>
            <p:nvPr/>
          </p:nvGrpSpPr>
          <p:grpSpPr>
            <a:xfrm>
              <a:off x="2571736" y="1357298"/>
              <a:ext cx="1071570" cy="2928958"/>
              <a:chOff x="3857620" y="2000240"/>
              <a:chExt cx="1071570" cy="2928958"/>
            </a:xfrm>
          </p:grpSpPr>
          <p:grpSp>
            <p:nvGrpSpPr>
              <p:cNvPr id="38" name="Группа 41"/>
              <p:cNvGrpSpPr/>
              <p:nvPr/>
            </p:nvGrpSpPr>
            <p:grpSpPr>
              <a:xfrm>
                <a:off x="3857620" y="2000240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192" name="Прямая соединительная линия 191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>
              <a:xfrm rot="5400000">
                <a:off x="4286248" y="2428868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>
                <a:off x="4357686" y="2500306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0800000" flipV="1">
                <a:off x="4071934" y="321468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10800000" flipV="1">
                <a:off x="4071934" y="328612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>
                <a:off x="4714876" y="364331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>
                <a:off x="4714876" y="3786190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Овал 183"/>
            <p:cNvSpPr/>
            <p:nvPr/>
          </p:nvSpPr>
          <p:spPr>
            <a:xfrm>
              <a:off x="3357554" y="157161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66" name="Стрелка вправо 165"/>
          <p:cNvSpPr/>
          <p:nvPr/>
        </p:nvSpPr>
        <p:spPr>
          <a:xfrm rot="2467707">
            <a:off x="3479650" y="3110249"/>
            <a:ext cx="28575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трелка вправо 166"/>
          <p:cNvSpPr/>
          <p:nvPr/>
        </p:nvSpPr>
        <p:spPr>
          <a:xfrm>
            <a:off x="3571868" y="2714620"/>
            <a:ext cx="1785950" cy="28575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трелка вправо 168"/>
          <p:cNvSpPr/>
          <p:nvPr/>
        </p:nvSpPr>
        <p:spPr>
          <a:xfrm rot="18127768">
            <a:off x="3934467" y="2873631"/>
            <a:ext cx="1714512" cy="28575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TextBox 170">
            <a:hlinkClick r:id="rId2" action="ppaction://hlinksldjump" tooltip="Подумай еще!"/>
          </p:cNvPr>
          <p:cNvSpPr txBox="1"/>
          <p:nvPr/>
        </p:nvSpPr>
        <p:spPr>
          <a:xfrm>
            <a:off x="5429256" y="4286256"/>
            <a:ext cx="25003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2" name="TextBox 171">
            <a:hlinkClick r:id="rId2" action="ppaction://hlinksldjump" tooltip="Подумай еще!"/>
          </p:cNvPr>
          <p:cNvSpPr txBox="1"/>
          <p:nvPr/>
        </p:nvSpPr>
        <p:spPr>
          <a:xfrm>
            <a:off x="5429256" y="2500306"/>
            <a:ext cx="311495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сторонам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углу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2" name="TextBox 181">
            <a:hlinkClick r:id="rId3" action="ppaction://hlinksldjump" tooltip="Молодец!"/>
          </p:cNvPr>
          <p:cNvSpPr txBox="1"/>
          <p:nvPr/>
        </p:nvSpPr>
        <p:spPr>
          <a:xfrm>
            <a:off x="5357818" y="1785926"/>
            <a:ext cx="3002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сторонам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Выберите соответствующий признак равенства треугольников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4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5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9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10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16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17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8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19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49"/>
          <p:cNvGrpSpPr/>
          <p:nvPr/>
        </p:nvGrpSpPr>
        <p:grpSpPr>
          <a:xfrm>
            <a:off x="2786051" y="1071546"/>
            <a:ext cx="1285884" cy="1428760"/>
            <a:chOff x="285720" y="1357298"/>
            <a:chExt cx="1630837" cy="1730910"/>
          </a:xfrm>
        </p:grpSpPr>
        <p:grpSp>
          <p:nvGrpSpPr>
            <p:cNvPr id="21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153" name="Прямоугольный треугольник 152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Дуга 153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Овал 151"/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2" name="Группа 156"/>
          <p:cNvGrpSpPr/>
          <p:nvPr/>
        </p:nvGrpSpPr>
        <p:grpSpPr>
          <a:xfrm>
            <a:off x="2000232" y="2000240"/>
            <a:ext cx="1214446" cy="1714512"/>
            <a:chOff x="3532786" y="4249852"/>
            <a:chExt cx="1500198" cy="2000264"/>
          </a:xfrm>
        </p:grpSpPr>
        <p:grpSp>
          <p:nvGrpSpPr>
            <p:cNvPr id="23" name="Группа 25"/>
            <p:cNvGrpSpPr/>
            <p:nvPr/>
          </p:nvGrpSpPr>
          <p:grpSpPr>
            <a:xfrm rot="19274057">
              <a:off x="3532788" y="4249854"/>
              <a:ext cx="1500198" cy="2000264"/>
              <a:chOff x="3571868" y="1571612"/>
              <a:chExt cx="1500198" cy="2000264"/>
            </a:xfrm>
          </p:grpSpPr>
          <p:sp>
            <p:nvSpPr>
              <p:cNvPr id="160" name="Равнобедренный треугольник 159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Дуга 16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9" name="Овал 158"/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24" name="Группа 165"/>
          <p:cNvGrpSpPr/>
          <p:nvPr/>
        </p:nvGrpSpPr>
        <p:grpSpPr>
          <a:xfrm>
            <a:off x="1928794" y="5143512"/>
            <a:ext cx="1123350" cy="1000132"/>
            <a:chOff x="5929322" y="1199933"/>
            <a:chExt cx="1123350" cy="1000132"/>
          </a:xfrm>
        </p:grpSpPr>
        <p:grpSp>
          <p:nvGrpSpPr>
            <p:cNvPr id="25" name="Группа 103"/>
            <p:cNvGrpSpPr/>
            <p:nvPr/>
          </p:nvGrpSpPr>
          <p:grpSpPr>
            <a:xfrm rot="12560784">
              <a:off x="6266854" y="1199933"/>
              <a:ext cx="785818" cy="1000132"/>
              <a:chOff x="7858148" y="2071678"/>
              <a:chExt cx="785818" cy="1000132"/>
            </a:xfrm>
          </p:grpSpPr>
          <p:grpSp>
            <p:nvGrpSpPr>
              <p:cNvPr id="26" name="Группа 73"/>
              <p:cNvGrpSpPr/>
              <p:nvPr/>
            </p:nvGrpSpPr>
            <p:grpSpPr>
              <a:xfrm>
                <a:off x="7858148" y="2071678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Прямая соединительная линия 180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Группа 82"/>
              <p:cNvGrpSpPr/>
              <p:nvPr/>
            </p:nvGrpSpPr>
            <p:grpSpPr>
              <a:xfrm>
                <a:off x="8001024" y="2428868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177" name="Прямая соединительная линия 176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91"/>
              <p:cNvGrpSpPr/>
              <p:nvPr/>
            </p:nvGrpSpPr>
            <p:grpSpPr>
              <a:xfrm>
                <a:off x="8215338" y="2786058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175" name="Прямая соединительная линия 174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175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Группа 99"/>
              <p:cNvGrpSpPr/>
              <p:nvPr/>
            </p:nvGrpSpPr>
            <p:grpSpPr>
              <a:xfrm>
                <a:off x="8429652" y="2357430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8" name="Овал 167"/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36" name="Группа 181"/>
          <p:cNvGrpSpPr/>
          <p:nvPr/>
        </p:nvGrpSpPr>
        <p:grpSpPr>
          <a:xfrm>
            <a:off x="3428992" y="3071810"/>
            <a:ext cx="1000132" cy="2428892"/>
            <a:chOff x="2571736" y="1357298"/>
            <a:chExt cx="1143008" cy="2928958"/>
          </a:xfrm>
        </p:grpSpPr>
        <p:grpSp>
          <p:nvGrpSpPr>
            <p:cNvPr id="37" name="Группа 64"/>
            <p:cNvGrpSpPr/>
            <p:nvPr/>
          </p:nvGrpSpPr>
          <p:grpSpPr>
            <a:xfrm>
              <a:off x="2571736" y="1357298"/>
              <a:ext cx="1071570" cy="2928958"/>
              <a:chOff x="3857620" y="2000240"/>
              <a:chExt cx="1071570" cy="2928958"/>
            </a:xfrm>
          </p:grpSpPr>
          <p:grpSp>
            <p:nvGrpSpPr>
              <p:cNvPr id="38" name="Группа 41"/>
              <p:cNvGrpSpPr/>
              <p:nvPr/>
            </p:nvGrpSpPr>
            <p:grpSpPr>
              <a:xfrm>
                <a:off x="3857620" y="2000240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192" name="Прямая соединительная линия 191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>
              <a:xfrm rot="5400000">
                <a:off x="4286248" y="2428868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>
                <a:off x="4357686" y="2500306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0800000" flipV="1">
                <a:off x="4071934" y="321468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10800000" flipV="1">
                <a:off x="4071934" y="328612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>
                <a:off x="4714876" y="364331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>
                <a:off x="4714876" y="3786190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Овал 183"/>
            <p:cNvSpPr/>
            <p:nvPr/>
          </p:nvSpPr>
          <p:spPr>
            <a:xfrm>
              <a:off x="3357554" y="157161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66" name="Стрелка вправо 165"/>
          <p:cNvSpPr/>
          <p:nvPr/>
        </p:nvSpPr>
        <p:spPr>
          <a:xfrm rot="2467707">
            <a:off x="3479650" y="3110249"/>
            <a:ext cx="285752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трелка вправо 166"/>
          <p:cNvSpPr/>
          <p:nvPr/>
        </p:nvSpPr>
        <p:spPr>
          <a:xfrm>
            <a:off x="3571868" y="2714620"/>
            <a:ext cx="1785950" cy="28575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трелка вправо 168"/>
          <p:cNvSpPr/>
          <p:nvPr/>
        </p:nvSpPr>
        <p:spPr>
          <a:xfrm rot="18127768">
            <a:off x="3934467" y="2873631"/>
            <a:ext cx="1714512" cy="28575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трелка вправо 169"/>
          <p:cNvSpPr/>
          <p:nvPr/>
        </p:nvSpPr>
        <p:spPr>
          <a:xfrm rot="18731664">
            <a:off x="1827403" y="3403241"/>
            <a:ext cx="3684114" cy="201991"/>
          </a:xfrm>
          <a:prstGeom prst="rightArrow">
            <a:avLst/>
          </a:prstGeom>
          <a:solidFill>
            <a:srgbClr val="9E4E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TextBox 170"/>
          <p:cNvSpPr txBox="1"/>
          <p:nvPr/>
        </p:nvSpPr>
        <p:spPr>
          <a:xfrm>
            <a:off x="5429256" y="4286256"/>
            <a:ext cx="25003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5429256" y="2500306"/>
            <a:ext cx="311495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сторонам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углу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357818" y="1785926"/>
            <a:ext cx="3002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сторонам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643438" y="5643578"/>
            <a:ext cx="4129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Молодцы!!!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Существует ли такой признак равенства треугольников?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00232" y="1714488"/>
            <a:ext cx="38576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По трем углам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Овал 12">
            <a:hlinkClick r:id="rId2" action="ppaction://hlinksldjump" tooltip="Подумай еще!"/>
          </p:cNvPr>
          <p:cNvSpPr/>
          <p:nvPr/>
        </p:nvSpPr>
        <p:spPr>
          <a:xfrm>
            <a:off x="1357290" y="3071810"/>
            <a:ext cx="164307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ДА</a:t>
            </a:r>
            <a:endParaRPr lang="ru-RU" sz="2800" dirty="0"/>
          </a:p>
        </p:txBody>
      </p:sp>
      <p:sp>
        <p:nvSpPr>
          <p:cNvPr id="14" name="Овал 13">
            <a:hlinkClick r:id="rId3" action="ppaction://hlinksldjump" tooltip="Молодец!"/>
          </p:cNvPr>
          <p:cNvSpPr/>
          <p:nvPr/>
        </p:nvSpPr>
        <p:spPr>
          <a:xfrm>
            <a:off x="5143504" y="3000372"/>
            <a:ext cx="164307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НЕТ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000232" y="1142984"/>
            <a:ext cx="38576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По трем углам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397944" y="2191751"/>
            <a:ext cx="6381452" cy="4035865"/>
            <a:chOff x="1397944" y="2191751"/>
            <a:chExt cx="6381452" cy="4035865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717206" flipH="1">
              <a:off x="3355134" y="3396179"/>
              <a:ext cx="2500330" cy="357190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1" name="Группа 20"/>
            <p:cNvGrpSpPr/>
            <p:nvPr/>
          </p:nvGrpSpPr>
          <p:grpSpPr>
            <a:xfrm rot="7117206">
              <a:off x="3139060" y="2803098"/>
              <a:ext cx="1928826" cy="2786082"/>
              <a:chOff x="1214414" y="2571744"/>
              <a:chExt cx="1928826" cy="2786082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rot="16200000" flipH="1">
                <a:off x="785786" y="3000372"/>
                <a:ext cx="2786082" cy="1928826"/>
              </a:xfrm>
              <a:prstGeom prst="line">
                <a:avLst/>
              </a:prstGeom>
              <a:ln w="762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0800000">
                <a:off x="1571604" y="5072074"/>
                <a:ext cx="1571636" cy="285752"/>
              </a:xfrm>
              <a:prstGeom prst="line">
                <a:avLst/>
              </a:prstGeom>
              <a:ln w="762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8" name="Дуга 17"/>
            <p:cNvSpPr/>
            <p:nvPr/>
          </p:nvSpPr>
          <p:spPr>
            <a:xfrm rot="7117206">
              <a:off x="3208024" y="2918404"/>
              <a:ext cx="428628" cy="428628"/>
            </a:xfrm>
            <a:prstGeom prst="arc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2062286">
              <a:off x="4848161" y="3423356"/>
              <a:ext cx="571504" cy="714380"/>
            </a:xfrm>
            <a:prstGeom prst="arc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Дуга 19"/>
            <p:cNvSpPr/>
            <p:nvPr/>
          </p:nvSpPr>
          <p:spPr>
            <a:xfrm rot="1230830">
              <a:off x="2310213" y="3984937"/>
              <a:ext cx="571504" cy="571504"/>
            </a:xfrm>
            <a:prstGeom prst="arc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rot="1717206" flipH="1">
              <a:off x="3278802" y="3051745"/>
              <a:ext cx="4500594" cy="642942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3" name="Группа 20"/>
            <p:cNvGrpSpPr/>
            <p:nvPr/>
          </p:nvGrpSpPr>
          <p:grpSpPr>
            <a:xfrm rot="7117206">
              <a:off x="2889870" y="1984199"/>
              <a:ext cx="3471887" cy="5014948"/>
              <a:chOff x="1214414" y="2571744"/>
              <a:chExt cx="1928826" cy="278608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 rot="16200000" flipH="1">
                <a:off x="785786" y="3000372"/>
                <a:ext cx="2786082" cy="1928826"/>
              </a:xfrm>
              <a:prstGeom prst="line">
                <a:avLst/>
              </a:prstGeom>
              <a:ln w="762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10800000">
                <a:off x="1571604" y="5072074"/>
                <a:ext cx="1571636" cy="285752"/>
              </a:xfrm>
              <a:prstGeom prst="line">
                <a:avLst/>
              </a:prstGeom>
              <a:ln w="762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4" name="Дуга 33"/>
            <p:cNvSpPr/>
            <p:nvPr/>
          </p:nvSpPr>
          <p:spPr>
            <a:xfrm rot="7117206">
              <a:off x="3014005" y="2191751"/>
              <a:ext cx="771530" cy="771530"/>
            </a:xfrm>
            <a:prstGeom prst="arc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Дуга 34"/>
            <p:cNvSpPr/>
            <p:nvPr/>
          </p:nvSpPr>
          <p:spPr>
            <a:xfrm rot="12062286">
              <a:off x="5966252" y="3100665"/>
              <a:ext cx="1028707" cy="1285884"/>
            </a:xfrm>
            <a:prstGeom prst="arc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Дуга 35"/>
            <p:cNvSpPr/>
            <p:nvPr/>
          </p:nvSpPr>
          <p:spPr>
            <a:xfrm rot="1230830">
              <a:off x="1397944" y="4111511"/>
              <a:ext cx="1028707" cy="1028707"/>
            </a:xfrm>
            <a:prstGeom prst="arc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500562" y="5715016"/>
            <a:ext cx="3926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E4E94"/>
                </a:solidFill>
              </a:rPr>
              <a:t>НЕ СУЩЕСТВУЕТ!!!</a:t>
            </a:r>
            <a:endParaRPr lang="ru-RU" sz="3200" b="1" dirty="0">
              <a:solidFill>
                <a:srgbClr val="9E4E9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7752" y="2428868"/>
            <a:ext cx="4182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ТРЕУГОЛЬНИКИ НЕ РАВНЫ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000240"/>
            <a:ext cx="806983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МОЛОДЦЫ!!!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Найдите равные треугольники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13" name="Группа 112"/>
          <p:cNvGrpSpPr/>
          <p:nvPr/>
        </p:nvGrpSpPr>
        <p:grpSpPr>
          <a:xfrm>
            <a:off x="4714876" y="1500174"/>
            <a:ext cx="1357321" cy="1428760"/>
            <a:chOff x="285720" y="1357298"/>
            <a:chExt cx="1630837" cy="1730910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4" name="Прямоугольный треугольник 3">
                <a:hlinkClick r:id="rId2" action="ppaction://hlinksldjump" tooltip="Молодец!"/>
              </p:cNvPr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Дуга 5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Овал 104">
              <a:hlinkClick r:id="rId2" action="ppaction://hlinksldjump" tooltip="Молодец!"/>
            </p:cNvPr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103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73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11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5500694" y="4714884"/>
            <a:ext cx="1214446" cy="1714512"/>
            <a:chOff x="3532786" y="4249852"/>
            <a:chExt cx="1500198" cy="2000264"/>
          </a:xfrm>
        </p:grpSpPr>
        <p:grpSp>
          <p:nvGrpSpPr>
            <p:cNvPr id="26" name="Группа 25"/>
            <p:cNvGrpSpPr/>
            <p:nvPr/>
          </p:nvGrpSpPr>
          <p:grpSpPr>
            <a:xfrm rot="19274057">
              <a:off x="3532786" y="4249852"/>
              <a:ext cx="1500198" cy="2000264"/>
              <a:chOff x="3571868" y="1571612"/>
              <a:chExt cx="1500198" cy="2000264"/>
            </a:xfrm>
          </p:grpSpPr>
          <p:sp>
            <p:nvSpPr>
              <p:cNvPr id="16" name="Равнобедренный треугольник 15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Дуга 2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8" name="Овал 107">
              <a:hlinkClick r:id="rId3" action="ppaction://hlinksldjump" tooltip="Подумай еще!"/>
            </p:cNvPr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66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43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200" name="Группа 199"/>
          <p:cNvGrpSpPr/>
          <p:nvPr/>
        </p:nvGrpSpPr>
        <p:grpSpPr>
          <a:xfrm>
            <a:off x="5929322" y="1175748"/>
            <a:ext cx="1105845" cy="1019733"/>
            <a:chOff x="5929322" y="1175748"/>
            <a:chExt cx="1105845" cy="1019733"/>
          </a:xfrm>
        </p:grpSpPr>
        <p:grpSp>
          <p:nvGrpSpPr>
            <p:cNvPr id="74" name="Группа 73"/>
            <p:cNvGrpSpPr/>
            <p:nvPr/>
          </p:nvGrpSpPr>
          <p:grpSpPr>
            <a:xfrm rot="12560784">
              <a:off x="6249349" y="1266787"/>
              <a:ext cx="785818" cy="928694"/>
              <a:chOff x="6000760" y="5072074"/>
              <a:chExt cx="785818" cy="928694"/>
            </a:xfrm>
          </p:grpSpPr>
          <p:cxnSp>
            <p:nvCxnSpPr>
              <p:cNvPr id="75" name="Прямая соединительная линия 74">
                <a:hlinkClick r:id="rId3" action="ppaction://hlinksldjump" tooltip="Подумай еще!"/>
              </p:cNvPr>
              <p:cNvCxnSpPr/>
              <p:nvPr/>
            </p:nvCxnSpPr>
            <p:spPr>
              <a:xfrm rot="5400000">
                <a:off x="5822165" y="5250669"/>
                <a:ext cx="928694" cy="571504"/>
              </a:xfrm>
              <a:prstGeom prst="line">
                <a:avLst/>
              </a:prstGeom>
              <a:ln w="47625">
                <a:solidFill>
                  <a:srgbClr val="9E4E9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rot="16200000" flipH="1">
                <a:off x="6322231" y="5322107"/>
                <a:ext cx="714380" cy="214314"/>
              </a:xfrm>
              <a:prstGeom prst="line">
                <a:avLst/>
              </a:prstGeom>
              <a:ln w="47625">
                <a:solidFill>
                  <a:srgbClr val="9E4E9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rot="10800000" flipV="1">
                <a:off x="6000760" y="5786454"/>
                <a:ext cx="785818" cy="214314"/>
              </a:xfrm>
              <a:prstGeom prst="line">
                <a:avLst/>
              </a:prstGeom>
              <a:ln w="47625">
                <a:solidFill>
                  <a:srgbClr val="9E4E9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Группа 82"/>
            <p:cNvGrpSpPr/>
            <p:nvPr/>
          </p:nvGrpSpPr>
          <p:grpSpPr>
            <a:xfrm rot="12560784">
              <a:off x="6592787" y="1676494"/>
              <a:ext cx="285752" cy="214314"/>
              <a:chOff x="6143636" y="5357826"/>
              <a:chExt cx="285752" cy="214314"/>
            </a:xfrm>
          </p:grpSpPr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6215074" y="5357826"/>
                <a:ext cx="214314" cy="142876"/>
              </a:xfrm>
              <a:prstGeom prst="line">
                <a:avLst/>
              </a:prstGeom>
              <a:ln w="47625">
                <a:solidFill>
                  <a:srgbClr val="71E0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6143636" y="5429264"/>
                <a:ext cx="214314" cy="142876"/>
              </a:xfrm>
              <a:prstGeom prst="line">
                <a:avLst/>
              </a:prstGeom>
              <a:ln w="47625">
                <a:solidFill>
                  <a:srgbClr val="71E0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Прямая соединительная линия 92"/>
            <p:cNvCxnSpPr/>
            <p:nvPr/>
          </p:nvCxnSpPr>
          <p:spPr>
            <a:xfrm rot="7160784" flipH="1">
              <a:off x="6685420" y="1320750"/>
              <a:ext cx="285752" cy="71438"/>
            </a:xfrm>
            <a:prstGeom prst="line">
              <a:avLst/>
            </a:prstGeom>
            <a:ln w="47625">
              <a:solidFill>
                <a:srgbClr val="71E0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7160784" flipH="1">
              <a:off x="6567400" y="1282905"/>
              <a:ext cx="285752" cy="71438"/>
            </a:xfrm>
            <a:prstGeom prst="line">
              <a:avLst/>
            </a:prstGeom>
            <a:ln w="47625">
              <a:solidFill>
                <a:srgbClr val="71E0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" name="Группа 99"/>
            <p:cNvGrpSpPr/>
            <p:nvPr/>
          </p:nvGrpSpPr>
          <p:grpSpPr>
            <a:xfrm rot="12560784">
              <a:off x="6251007" y="1546204"/>
              <a:ext cx="214314" cy="214314"/>
              <a:chOff x="6572264" y="5357826"/>
              <a:chExt cx="214314" cy="214314"/>
            </a:xfrm>
          </p:grpSpPr>
          <p:cxnSp>
            <p:nvCxnSpPr>
              <p:cNvPr id="101" name="Прямая соединительная линия 100"/>
              <p:cNvCxnSpPr/>
              <p:nvPr/>
            </p:nvCxnSpPr>
            <p:spPr>
              <a:xfrm flipV="1">
                <a:off x="6572264" y="5357826"/>
                <a:ext cx="214314" cy="71438"/>
              </a:xfrm>
              <a:prstGeom prst="line">
                <a:avLst/>
              </a:prstGeom>
              <a:ln w="47625">
                <a:solidFill>
                  <a:srgbClr val="71E0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flipV="1">
                <a:off x="6572264" y="5500702"/>
                <a:ext cx="214314" cy="71438"/>
              </a:xfrm>
              <a:prstGeom prst="line">
                <a:avLst/>
              </a:prstGeom>
              <a:ln w="47625">
                <a:solidFill>
                  <a:srgbClr val="71E0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Овал 109">
              <a:hlinkClick r:id="rId3" action="ppaction://hlinksldjump" tooltip="Подумай еще!"/>
            </p:cNvPr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27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97" name="Группа 196"/>
          <p:cNvGrpSpPr/>
          <p:nvPr/>
        </p:nvGrpSpPr>
        <p:grpSpPr>
          <a:xfrm>
            <a:off x="7143767" y="2571744"/>
            <a:ext cx="1071571" cy="2357454"/>
            <a:chOff x="7143767" y="2571744"/>
            <a:chExt cx="1071571" cy="2357454"/>
          </a:xfrm>
        </p:grpSpPr>
        <p:grpSp>
          <p:nvGrpSpPr>
            <p:cNvPr id="65" name="Группа 64"/>
            <p:cNvGrpSpPr/>
            <p:nvPr/>
          </p:nvGrpSpPr>
          <p:grpSpPr>
            <a:xfrm>
              <a:off x="7143767" y="2571744"/>
              <a:ext cx="1004597" cy="2357454"/>
              <a:chOff x="3857637" y="2000238"/>
              <a:chExt cx="1071575" cy="2928955"/>
            </a:xfrm>
          </p:grpSpPr>
          <p:grpSp>
            <p:nvGrpSpPr>
              <p:cNvPr id="42" name="Группа 41"/>
              <p:cNvGrpSpPr/>
              <p:nvPr/>
            </p:nvGrpSpPr>
            <p:grpSpPr>
              <a:xfrm>
                <a:off x="3857637" y="2000238"/>
                <a:ext cx="1071575" cy="2928955"/>
                <a:chOff x="3857614" y="2000240"/>
                <a:chExt cx="1071576" cy="2928958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16200000" flipH="1">
                  <a:off x="3821895" y="2035960"/>
                  <a:ext cx="1143008" cy="1071569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16200000" flipH="1">
                  <a:off x="2750327" y="3107529"/>
                  <a:ext cx="2928958" cy="714379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4286267" y="2428865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357705" y="2500303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 flipV="1">
                <a:off x="4071951" y="3214680"/>
                <a:ext cx="214315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4071950" y="3286121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4714885" y="364330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4714894" y="378617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Овал 111">
              <a:hlinkClick r:id="rId3" action="ppaction://hlinksldjump" tooltip="Подумай еще!"/>
            </p:cNvPr>
            <p:cNvSpPr/>
            <p:nvPr/>
          </p:nvSpPr>
          <p:spPr>
            <a:xfrm>
              <a:off x="7880472" y="2744241"/>
              <a:ext cx="334866" cy="287494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7037922" y="1184187"/>
            <a:ext cx="1491939" cy="1066771"/>
            <a:chOff x="7037922" y="1184187"/>
            <a:chExt cx="1491939" cy="1066771"/>
          </a:xfrm>
        </p:grpSpPr>
        <p:grpSp>
          <p:nvGrpSpPr>
            <p:cNvPr id="122" name="Группа 25"/>
            <p:cNvGrpSpPr/>
            <p:nvPr/>
          </p:nvGrpSpPr>
          <p:grpSpPr>
            <a:xfrm rot="19274057">
              <a:off x="7037922" y="1184187"/>
              <a:ext cx="1491939" cy="954131"/>
              <a:chOff x="3571868" y="1571612"/>
              <a:chExt cx="1500198" cy="2000264"/>
            </a:xfrm>
          </p:grpSpPr>
          <p:sp>
            <p:nvSpPr>
              <p:cNvPr id="124" name="Равнобедренный треугольник 123">
                <a:hlinkClick r:id="rId3" action="ppaction://hlinksldjump" tooltip="Подумай еще!"/>
              </p:cNvPr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5" name="Прямая соединительная линия 124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Дуга 128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3" name="Овал 122">
              <a:hlinkClick r:id="rId3" action="ppaction://hlinksldjump" tooltip="Подумай еще!"/>
            </p:cNvPr>
            <p:cNvSpPr/>
            <p:nvPr/>
          </p:nvSpPr>
          <p:spPr>
            <a:xfrm>
              <a:off x="8040106" y="18937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5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7" name="Группа 146"/>
          <p:cNvGrpSpPr/>
          <p:nvPr/>
        </p:nvGrpSpPr>
        <p:grpSpPr>
          <a:xfrm>
            <a:off x="5429256" y="3714752"/>
            <a:ext cx="1857388" cy="1214446"/>
            <a:chOff x="3071802" y="2928934"/>
            <a:chExt cx="1857388" cy="1214446"/>
          </a:xfrm>
        </p:grpSpPr>
        <p:grpSp>
          <p:nvGrpSpPr>
            <p:cNvPr id="145" name="Группа 144"/>
            <p:cNvGrpSpPr/>
            <p:nvPr/>
          </p:nvGrpSpPr>
          <p:grpSpPr>
            <a:xfrm>
              <a:off x="3786182" y="3000372"/>
              <a:ext cx="1143008" cy="1143008"/>
              <a:chOff x="3786182" y="3000372"/>
              <a:chExt cx="1143008" cy="1143008"/>
            </a:xfrm>
          </p:grpSpPr>
          <p:grpSp>
            <p:nvGrpSpPr>
              <p:cNvPr id="137" name="Группа 136"/>
              <p:cNvGrpSpPr/>
              <p:nvPr/>
            </p:nvGrpSpPr>
            <p:grpSpPr>
              <a:xfrm>
                <a:off x="3857620" y="3000372"/>
                <a:ext cx="1071570" cy="1143008"/>
                <a:chOff x="3857620" y="3000372"/>
                <a:chExt cx="1071570" cy="1143008"/>
              </a:xfrm>
            </p:grpSpPr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 rot="16200000" flipH="1">
                  <a:off x="3964777" y="3178967"/>
                  <a:ext cx="1143008" cy="78581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rot="5400000">
                  <a:off x="3643306" y="3214686"/>
                  <a:ext cx="714380" cy="285752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3857620" y="3714752"/>
                  <a:ext cx="1071570" cy="42862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Группа 143"/>
              <p:cNvGrpSpPr/>
              <p:nvPr/>
            </p:nvGrpSpPr>
            <p:grpSpPr>
              <a:xfrm>
                <a:off x="3786182" y="3006689"/>
                <a:ext cx="642942" cy="993815"/>
                <a:chOff x="3786182" y="3006689"/>
                <a:chExt cx="642942" cy="993815"/>
              </a:xfrm>
            </p:grpSpPr>
            <p:sp>
              <p:nvSpPr>
                <p:cNvPr id="138" name="Дуга 137"/>
                <p:cNvSpPr/>
                <p:nvPr/>
              </p:nvSpPr>
              <p:spPr>
                <a:xfrm>
                  <a:off x="3786182" y="3571876"/>
                  <a:ext cx="214314" cy="285752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9" name="Дуга 138"/>
                <p:cNvSpPr/>
                <p:nvPr/>
              </p:nvSpPr>
              <p:spPr>
                <a:xfrm rot="7563783">
                  <a:off x="4014661" y="2970970"/>
                  <a:ext cx="285752" cy="357190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 rot="5400000">
                  <a:off x="4250529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/>
                <p:cNvCxnSpPr/>
                <p:nvPr/>
              </p:nvCxnSpPr>
              <p:spPr>
                <a:xfrm rot="5400000">
                  <a:off x="4321967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6" name="Овал 145">
              <a:hlinkClick r:id="rId3" action="ppaction://hlinksldjump" tooltip="Подумай еще!"/>
            </p:cNvPr>
            <p:cNvSpPr/>
            <p:nvPr/>
          </p:nvSpPr>
          <p:spPr>
            <a:xfrm>
              <a:off x="3071802" y="2928934"/>
              <a:ext cx="785818" cy="571504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10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Найдите равные треугольники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10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11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24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26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Группа 119"/>
          <p:cNvGrpSpPr/>
          <p:nvPr/>
        </p:nvGrpSpPr>
        <p:grpSpPr>
          <a:xfrm>
            <a:off x="5500694" y="4714884"/>
            <a:ext cx="1214446" cy="1714512"/>
            <a:chOff x="3532786" y="4249852"/>
            <a:chExt cx="1500198" cy="2000264"/>
          </a:xfrm>
        </p:grpSpPr>
        <p:grpSp>
          <p:nvGrpSpPr>
            <p:cNvPr id="34" name="Группа 25"/>
            <p:cNvGrpSpPr/>
            <p:nvPr/>
          </p:nvGrpSpPr>
          <p:grpSpPr>
            <a:xfrm rot="19274057">
              <a:off x="3532786" y="4249852"/>
              <a:ext cx="1500198" cy="2000264"/>
              <a:chOff x="3571868" y="1571612"/>
              <a:chExt cx="1500198" cy="2000264"/>
            </a:xfrm>
          </p:grpSpPr>
          <p:sp>
            <p:nvSpPr>
              <p:cNvPr id="16" name="Равнобедренный треугольник 15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Дуга 2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8" name="Овал 107">
              <a:hlinkClick r:id="rId2" action="ppaction://hlinksldjump" tooltip="Молодец!"/>
            </p:cNvPr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36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38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40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41" name="Группа 115"/>
          <p:cNvGrpSpPr/>
          <p:nvPr/>
        </p:nvGrpSpPr>
        <p:grpSpPr>
          <a:xfrm>
            <a:off x="5929322" y="1199933"/>
            <a:ext cx="1123350" cy="1000132"/>
            <a:chOff x="5929322" y="1199933"/>
            <a:chExt cx="1123350" cy="1000132"/>
          </a:xfrm>
        </p:grpSpPr>
        <p:grpSp>
          <p:nvGrpSpPr>
            <p:cNvPr id="42" name="Группа 103"/>
            <p:cNvGrpSpPr/>
            <p:nvPr/>
          </p:nvGrpSpPr>
          <p:grpSpPr>
            <a:xfrm rot="12560784">
              <a:off x="6266854" y="1199933"/>
              <a:ext cx="785818" cy="1000132"/>
              <a:chOff x="7858148" y="2071678"/>
              <a:chExt cx="785818" cy="1000132"/>
            </a:xfrm>
          </p:grpSpPr>
          <p:grpSp>
            <p:nvGrpSpPr>
              <p:cNvPr id="43" name="Группа 73"/>
              <p:cNvGrpSpPr/>
              <p:nvPr/>
            </p:nvGrpSpPr>
            <p:grpSpPr>
              <a:xfrm>
                <a:off x="7858148" y="2071678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Группа 82"/>
              <p:cNvGrpSpPr/>
              <p:nvPr/>
            </p:nvGrpSpPr>
            <p:grpSpPr>
              <a:xfrm>
                <a:off x="8001024" y="2428868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Группа 91"/>
              <p:cNvGrpSpPr/>
              <p:nvPr/>
            </p:nvGrpSpPr>
            <p:grpSpPr>
              <a:xfrm>
                <a:off x="8215338" y="2786058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Группа 99"/>
              <p:cNvGrpSpPr/>
              <p:nvPr/>
            </p:nvGrpSpPr>
            <p:grpSpPr>
              <a:xfrm>
                <a:off x="8429652" y="2357430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0" name="Овал 109">
              <a:hlinkClick r:id="rId3" action="ppaction://hlinksldjump" tooltip="Подумай еще!"/>
            </p:cNvPr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56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59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2" name="Группа 113"/>
          <p:cNvGrpSpPr/>
          <p:nvPr/>
        </p:nvGrpSpPr>
        <p:grpSpPr>
          <a:xfrm>
            <a:off x="7143768" y="2571744"/>
            <a:ext cx="1071570" cy="2357454"/>
            <a:chOff x="2571736" y="1357298"/>
            <a:chExt cx="1143008" cy="2928958"/>
          </a:xfrm>
        </p:grpSpPr>
        <p:grpSp>
          <p:nvGrpSpPr>
            <p:cNvPr id="65" name="Группа 64"/>
            <p:cNvGrpSpPr/>
            <p:nvPr/>
          </p:nvGrpSpPr>
          <p:grpSpPr>
            <a:xfrm>
              <a:off x="2571736" y="1357298"/>
              <a:ext cx="1071570" cy="2928958"/>
              <a:chOff x="3857620" y="2000240"/>
              <a:chExt cx="1071570" cy="2928958"/>
            </a:xfrm>
          </p:grpSpPr>
          <p:grpSp>
            <p:nvGrpSpPr>
              <p:cNvPr id="66" name="Группа 41"/>
              <p:cNvGrpSpPr/>
              <p:nvPr/>
            </p:nvGrpSpPr>
            <p:grpSpPr>
              <a:xfrm>
                <a:off x="3857620" y="2000240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4286248" y="2428868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357686" y="2500306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 flipV="1">
                <a:off x="4071934" y="321468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4071934" y="328612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4714876" y="364331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4714876" y="3786190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Овал 111">
              <a:hlinkClick r:id="rId3" action="ppaction://hlinksldjump" tooltip="Подумай еще!"/>
            </p:cNvPr>
            <p:cNvSpPr/>
            <p:nvPr/>
          </p:nvSpPr>
          <p:spPr>
            <a:xfrm>
              <a:off x="3357554" y="157161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Группа 129"/>
          <p:cNvGrpSpPr/>
          <p:nvPr/>
        </p:nvGrpSpPr>
        <p:grpSpPr>
          <a:xfrm>
            <a:off x="7037922" y="1184187"/>
            <a:ext cx="1491939" cy="1066771"/>
            <a:chOff x="7037922" y="1184187"/>
            <a:chExt cx="1491939" cy="1066771"/>
          </a:xfrm>
        </p:grpSpPr>
        <p:grpSp>
          <p:nvGrpSpPr>
            <p:cNvPr id="69" name="Группа 25"/>
            <p:cNvGrpSpPr/>
            <p:nvPr/>
          </p:nvGrpSpPr>
          <p:grpSpPr>
            <a:xfrm rot="19274057">
              <a:off x="7037922" y="1184187"/>
              <a:ext cx="1491939" cy="954131"/>
              <a:chOff x="3571868" y="1571612"/>
              <a:chExt cx="1500198" cy="2000264"/>
            </a:xfrm>
          </p:grpSpPr>
          <p:sp>
            <p:nvSpPr>
              <p:cNvPr id="124" name="Равнобедренный треугольник 123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5" name="Прямая соединительная линия 124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Дуга 128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3" name="Овал 122">
              <a:hlinkClick r:id="rId3" action="ppaction://hlinksldjump" tooltip="Подумай еще!"/>
            </p:cNvPr>
            <p:cNvSpPr/>
            <p:nvPr/>
          </p:nvSpPr>
          <p:spPr>
            <a:xfrm>
              <a:off x="8040106" y="18937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5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Группа 146"/>
          <p:cNvGrpSpPr/>
          <p:nvPr/>
        </p:nvGrpSpPr>
        <p:grpSpPr>
          <a:xfrm>
            <a:off x="5429256" y="3714752"/>
            <a:ext cx="1857388" cy="1214446"/>
            <a:chOff x="3071802" y="2928934"/>
            <a:chExt cx="1857388" cy="1214446"/>
          </a:xfrm>
        </p:grpSpPr>
        <p:grpSp>
          <p:nvGrpSpPr>
            <p:cNvPr id="73" name="Группа 144"/>
            <p:cNvGrpSpPr/>
            <p:nvPr/>
          </p:nvGrpSpPr>
          <p:grpSpPr>
            <a:xfrm>
              <a:off x="3786182" y="3000372"/>
              <a:ext cx="1143008" cy="1143008"/>
              <a:chOff x="3786182" y="3000372"/>
              <a:chExt cx="1143008" cy="1143008"/>
            </a:xfrm>
          </p:grpSpPr>
          <p:grpSp>
            <p:nvGrpSpPr>
              <p:cNvPr id="74" name="Группа 136"/>
              <p:cNvGrpSpPr/>
              <p:nvPr/>
            </p:nvGrpSpPr>
            <p:grpSpPr>
              <a:xfrm>
                <a:off x="3857620" y="3000372"/>
                <a:ext cx="1071570" cy="1143008"/>
                <a:chOff x="3857620" y="3000372"/>
                <a:chExt cx="1071570" cy="1143008"/>
              </a:xfrm>
            </p:grpSpPr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 rot="16200000" flipH="1">
                  <a:off x="3964777" y="3178967"/>
                  <a:ext cx="1143008" cy="78581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rot="5400000">
                  <a:off x="3643306" y="3214686"/>
                  <a:ext cx="714380" cy="285752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3857620" y="3714752"/>
                  <a:ext cx="1071570" cy="42862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Группа 143"/>
              <p:cNvGrpSpPr/>
              <p:nvPr/>
            </p:nvGrpSpPr>
            <p:grpSpPr>
              <a:xfrm>
                <a:off x="3786182" y="3006689"/>
                <a:ext cx="642942" cy="993815"/>
                <a:chOff x="3786182" y="3006689"/>
                <a:chExt cx="642942" cy="993815"/>
              </a:xfrm>
            </p:grpSpPr>
            <p:sp>
              <p:nvSpPr>
                <p:cNvPr id="138" name="Дуга 137"/>
                <p:cNvSpPr/>
                <p:nvPr/>
              </p:nvSpPr>
              <p:spPr>
                <a:xfrm>
                  <a:off x="3786182" y="3571876"/>
                  <a:ext cx="214314" cy="285752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9" name="Дуга 138"/>
                <p:cNvSpPr/>
                <p:nvPr/>
              </p:nvSpPr>
              <p:spPr>
                <a:xfrm rot="7563783">
                  <a:off x="4014661" y="2970970"/>
                  <a:ext cx="285752" cy="357190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 rot="5400000">
                  <a:off x="4250529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/>
                <p:cNvCxnSpPr/>
                <p:nvPr/>
              </p:nvCxnSpPr>
              <p:spPr>
                <a:xfrm rot="5400000">
                  <a:off x="4321967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6" name="Овал 145">
              <a:hlinkClick r:id="rId3" action="ppaction://hlinksldjump" tooltip="Подумай еще!"/>
            </p:cNvPr>
            <p:cNvSpPr/>
            <p:nvPr/>
          </p:nvSpPr>
          <p:spPr>
            <a:xfrm>
              <a:off x="3071802" y="2928934"/>
              <a:ext cx="785818" cy="571504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10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149"/>
          <p:cNvGrpSpPr/>
          <p:nvPr/>
        </p:nvGrpSpPr>
        <p:grpSpPr>
          <a:xfrm>
            <a:off x="2786051" y="1071546"/>
            <a:ext cx="1285884" cy="1428760"/>
            <a:chOff x="285720" y="1357298"/>
            <a:chExt cx="1630837" cy="1730910"/>
          </a:xfrm>
        </p:grpSpPr>
        <p:grpSp>
          <p:nvGrpSpPr>
            <p:cNvPr id="82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153" name="Прямоугольный треугольник 152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Дуга 153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Овал 151"/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Найдите равные треугольники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10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11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24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26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38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40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41" name="Группа 115"/>
          <p:cNvGrpSpPr/>
          <p:nvPr/>
        </p:nvGrpSpPr>
        <p:grpSpPr>
          <a:xfrm>
            <a:off x="5929322" y="1199933"/>
            <a:ext cx="1123350" cy="1000132"/>
            <a:chOff x="5929322" y="1199933"/>
            <a:chExt cx="1123350" cy="1000132"/>
          </a:xfrm>
        </p:grpSpPr>
        <p:grpSp>
          <p:nvGrpSpPr>
            <p:cNvPr id="42" name="Группа 103"/>
            <p:cNvGrpSpPr/>
            <p:nvPr/>
          </p:nvGrpSpPr>
          <p:grpSpPr>
            <a:xfrm rot="12560784">
              <a:off x="6266854" y="1199933"/>
              <a:ext cx="785818" cy="1000132"/>
              <a:chOff x="7858148" y="2071678"/>
              <a:chExt cx="785818" cy="1000132"/>
            </a:xfrm>
          </p:grpSpPr>
          <p:grpSp>
            <p:nvGrpSpPr>
              <p:cNvPr id="43" name="Группа 73"/>
              <p:cNvGrpSpPr/>
              <p:nvPr/>
            </p:nvGrpSpPr>
            <p:grpSpPr>
              <a:xfrm>
                <a:off x="7858148" y="2071678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Группа 82"/>
              <p:cNvGrpSpPr/>
              <p:nvPr/>
            </p:nvGrpSpPr>
            <p:grpSpPr>
              <a:xfrm>
                <a:off x="8001024" y="2428868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Группа 91"/>
              <p:cNvGrpSpPr/>
              <p:nvPr/>
            </p:nvGrpSpPr>
            <p:grpSpPr>
              <a:xfrm>
                <a:off x="8215338" y="2786058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Группа 99"/>
              <p:cNvGrpSpPr/>
              <p:nvPr/>
            </p:nvGrpSpPr>
            <p:grpSpPr>
              <a:xfrm>
                <a:off x="8429652" y="2357430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0" name="Овал 109">
              <a:hlinkClick r:id="rId2" action="ppaction://hlinksldjump" tooltip="Подумай еще!"/>
            </p:cNvPr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56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59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2" name="Группа 113"/>
          <p:cNvGrpSpPr/>
          <p:nvPr/>
        </p:nvGrpSpPr>
        <p:grpSpPr>
          <a:xfrm>
            <a:off x="7143768" y="2571744"/>
            <a:ext cx="1071570" cy="2357454"/>
            <a:chOff x="2571736" y="1357298"/>
            <a:chExt cx="1143008" cy="2928958"/>
          </a:xfrm>
        </p:grpSpPr>
        <p:grpSp>
          <p:nvGrpSpPr>
            <p:cNvPr id="65" name="Группа 64"/>
            <p:cNvGrpSpPr/>
            <p:nvPr/>
          </p:nvGrpSpPr>
          <p:grpSpPr>
            <a:xfrm>
              <a:off x="2571736" y="1357298"/>
              <a:ext cx="1071570" cy="2928958"/>
              <a:chOff x="3857620" y="2000240"/>
              <a:chExt cx="1071570" cy="2928958"/>
            </a:xfrm>
          </p:grpSpPr>
          <p:grpSp>
            <p:nvGrpSpPr>
              <p:cNvPr id="66" name="Группа 41"/>
              <p:cNvGrpSpPr/>
              <p:nvPr/>
            </p:nvGrpSpPr>
            <p:grpSpPr>
              <a:xfrm>
                <a:off x="3857620" y="2000240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4286248" y="2428868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357686" y="2500306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 flipV="1">
                <a:off x="4071934" y="321468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4071934" y="328612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4714876" y="364331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4714876" y="3786190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Овал 111">
              <a:hlinkClick r:id="rId3" action="ppaction://hlinksldjump" tooltip="Молодец!"/>
            </p:cNvPr>
            <p:cNvSpPr/>
            <p:nvPr/>
          </p:nvSpPr>
          <p:spPr>
            <a:xfrm>
              <a:off x="3357554" y="157161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Группа 129"/>
          <p:cNvGrpSpPr/>
          <p:nvPr/>
        </p:nvGrpSpPr>
        <p:grpSpPr>
          <a:xfrm>
            <a:off x="7037922" y="1184187"/>
            <a:ext cx="1491939" cy="1066771"/>
            <a:chOff x="7037922" y="1184187"/>
            <a:chExt cx="1491939" cy="1066771"/>
          </a:xfrm>
        </p:grpSpPr>
        <p:grpSp>
          <p:nvGrpSpPr>
            <p:cNvPr id="69" name="Группа 25"/>
            <p:cNvGrpSpPr/>
            <p:nvPr/>
          </p:nvGrpSpPr>
          <p:grpSpPr>
            <a:xfrm rot="19274057">
              <a:off x="7037922" y="1184187"/>
              <a:ext cx="1491939" cy="954131"/>
              <a:chOff x="3571868" y="1571612"/>
              <a:chExt cx="1500198" cy="2000264"/>
            </a:xfrm>
          </p:grpSpPr>
          <p:sp>
            <p:nvSpPr>
              <p:cNvPr id="124" name="Равнобедренный треугольник 123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5" name="Прямая соединительная линия 124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Дуга 128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3" name="Овал 122">
              <a:hlinkClick r:id="rId2" action="ppaction://hlinksldjump" tooltip="Подумай еще!"/>
            </p:cNvPr>
            <p:cNvSpPr/>
            <p:nvPr/>
          </p:nvSpPr>
          <p:spPr>
            <a:xfrm>
              <a:off x="8040106" y="18937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5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Группа 146"/>
          <p:cNvGrpSpPr/>
          <p:nvPr/>
        </p:nvGrpSpPr>
        <p:grpSpPr>
          <a:xfrm>
            <a:off x="5429256" y="3714752"/>
            <a:ext cx="1857388" cy="1214446"/>
            <a:chOff x="3071802" y="2928934"/>
            <a:chExt cx="1857388" cy="1214446"/>
          </a:xfrm>
        </p:grpSpPr>
        <p:grpSp>
          <p:nvGrpSpPr>
            <p:cNvPr id="73" name="Группа 144"/>
            <p:cNvGrpSpPr/>
            <p:nvPr/>
          </p:nvGrpSpPr>
          <p:grpSpPr>
            <a:xfrm>
              <a:off x="3786182" y="3000372"/>
              <a:ext cx="1143008" cy="1143008"/>
              <a:chOff x="3786182" y="3000372"/>
              <a:chExt cx="1143008" cy="1143008"/>
            </a:xfrm>
          </p:grpSpPr>
          <p:grpSp>
            <p:nvGrpSpPr>
              <p:cNvPr id="74" name="Группа 136"/>
              <p:cNvGrpSpPr/>
              <p:nvPr/>
            </p:nvGrpSpPr>
            <p:grpSpPr>
              <a:xfrm>
                <a:off x="3857620" y="3000372"/>
                <a:ext cx="1071570" cy="1143008"/>
                <a:chOff x="3857620" y="3000372"/>
                <a:chExt cx="1071570" cy="1143008"/>
              </a:xfrm>
            </p:grpSpPr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 rot="16200000" flipH="1">
                  <a:off x="3964777" y="3178967"/>
                  <a:ext cx="1143008" cy="78581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rot="5400000">
                  <a:off x="3643306" y="3214686"/>
                  <a:ext cx="714380" cy="285752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3857620" y="3714752"/>
                  <a:ext cx="1071570" cy="42862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Группа 143"/>
              <p:cNvGrpSpPr/>
              <p:nvPr/>
            </p:nvGrpSpPr>
            <p:grpSpPr>
              <a:xfrm>
                <a:off x="3786182" y="3006689"/>
                <a:ext cx="642942" cy="993815"/>
                <a:chOff x="3786182" y="3006689"/>
                <a:chExt cx="642942" cy="993815"/>
              </a:xfrm>
            </p:grpSpPr>
            <p:sp>
              <p:nvSpPr>
                <p:cNvPr id="138" name="Дуга 137"/>
                <p:cNvSpPr/>
                <p:nvPr/>
              </p:nvSpPr>
              <p:spPr>
                <a:xfrm>
                  <a:off x="3786182" y="3571876"/>
                  <a:ext cx="214314" cy="285752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9" name="Дуга 138"/>
                <p:cNvSpPr/>
                <p:nvPr/>
              </p:nvSpPr>
              <p:spPr>
                <a:xfrm rot="7563783">
                  <a:off x="4014661" y="2970970"/>
                  <a:ext cx="285752" cy="357190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 rot="5400000">
                  <a:off x="4250529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/>
                <p:cNvCxnSpPr/>
                <p:nvPr/>
              </p:nvCxnSpPr>
              <p:spPr>
                <a:xfrm rot="5400000">
                  <a:off x="4321967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6" name="Овал 145">
              <a:hlinkClick r:id="rId2" action="ppaction://hlinksldjump" tooltip="Подумай еще!"/>
            </p:cNvPr>
            <p:cNvSpPr/>
            <p:nvPr/>
          </p:nvSpPr>
          <p:spPr>
            <a:xfrm>
              <a:off x="3071802" y="2928934"/>
              <a:ext cx="785818" cy="571504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10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149"/>
          <p:cNvGrpSpPr/>
          <p:nvPr/>
        </p:nvGrpSpPr>
        <p:grpSpPr>
          <a:xfrm>
            <a:off x="2786051" y="1071546"/>
            <a:ext cx="1285884" cy="1428760"/>
            <a:chOff x="285720" y="1357298"/>
            <a:chExt cx="1630837" cy="1730910"/>
          </a:xfrm>
        </p:grpSpPr>
        <p:grpSp>
          <p:nvGrpSpPr>
            <p:cNvPr id="82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153" name="Прямоугольный треугольник 152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Дуга 153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Овал 151"/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83" name="Группа 156"/>
          <p:cNvGrpSpPr/>
          <p:nvPr/>
        </p:nvGrpSpPr>
        <p:grpSpPr>
          <a:xfrm>
            <a:off x="2000232" y="2000240"/>
            <a:ext cx="1214446" cy="1714512"/>
            <a:chOff x="3532786" y="4249852"/>
            <a:chExt cx="1500198" cy="2000264"/>
          </a:xfrm>
        </p:grpSpPr>
        <p:grpSp>
          <p:nvGrpSpPr>
            <p:cNvPr id="86" name="Группа 25"/>
            <p:cNvGrpSpPr/>
            <p:nvPr/>
          </p:nvGrpSpPr>
          <p:grpSpPr>
            <a:xfrm rot="19274057">
              <a:off x="3532788" y="4249854"/>
              <a:ext cx="1500198" cy="2000264"/>
              <a:chOff x="3571868" y="1571612"/>
              <a:chExt cx="1500198" cy="2000264"/>
            </a:xfrm>
          </p:grpSpPr>
          <p:sp>
            <p:nvSpPr>
              <p:cNvPr id="160" name="Равнобедренный треугольник 159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Дуга 16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9" name="Овал 158"/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Найдите равные треугольники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10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11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24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26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38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40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41" name="Группа 115"/>
          <p:cNvGrpSpPr/>
          <p:nvPr/>
        </p:nvGrpSpPr>
        <p:grpSpPr>
          <a:xfrm>
            <a:off x="5929322" y="1199933"/>
            <a:ext cx="1123350" cy="1000132"/>
            <a:chOff x="5929322" y="1199933"/>
            <a:chExt cx="1123350" cy="1000132"/>
          </a:xfrm>
        </p:grpSpPr>
        <p:grpSp>
          <p:nvGrpSpPr>
            <p:cNvPr id="42" name="Группа 103"/>
            <p:cNvGrpSpPr/>
            <p:nvPr/>
          </p:nvGrpSpPr>
          <p:grpSpPr>
            <a:xfrm rot="12560784">
              <a:off x="6266854" y="1199933"/>
              <a:ext cx="785818" cy="1000132"/>
              <a:chOff x="7858148" y="2071678"/>
              <a:chExt cx="785818" cy="1000132"/>
            </a:xfrm>
          </p:grpSpPr>
          <p:grpSp>
            <p:nvGrpSpPr>
              <p:cNvPr id="43" name="Группа 73"/>
              <p:cNvGrpSpPr/>
              <p:nvPr/>
            </p:nvGrpSpPr>
            <p:grpSpPr>
              <a:xfrm>
                <a:off x="7858148" y="2071678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Группа 82"/>
              <p:cNvGrpSpPr/>
              <p:nvPr/>
            </p:nvGrpSpPr>
            <p:grpSpPr>
              <a:xfrm>
                <a:off x="8001024" y="2428868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Группа 91"/>
              <p:cNvGrpSpPr/>
              <p:nvPr/>
            </p:nvGrpSpPr>
            <p:grpSpPr>
              <a:xfrm>
                <a:off x="8215338" y="2786058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Группа 99"/>
              <p:cNvGrpSpPr/>
              <p:nvPr/>
            </p:nvGrpSpPr>
            <p:grpSpPr>
              <a:xfrm>
                <a:off x="8429652" y="2357430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0" name="Овал 109">
              <a:hlinkClick r:id="rId2" action="ppaction://hlinksldjump" tooltip="Молодец!"/>
            </p:cNvPr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56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59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7" name="Группа 129"/>
          <p:cNvGrpSpPr/>
          <p:nvPr/>
        </p:nvGrpSpPr>
        <p:grpSpPr>
          <a:xfrm>
            <a:off x="7037922" y="1184187"/>
            <a:ext cx="1491939" cy="1066771"/>
            <a:chOff x="7037922" y="1184187"/>
            <a:chExt cx="1491939" cy="1066771"/>
          </a:xfrm>
        </p:grpSpPr>
        <p:grpSp>
          <p:nvGrpSpPr>
            <p:cNvPr id="69" name="Группа 25"/>
            <p:cNvGrpSpPr/>
            <p:nvPr/>
          </p:nvGrpSpPr>
          <p:grpSpPr>
            <a:xfrm rot="19274057">
              <a:off x="7037922" y="1184187"/>
              <a:ext cx="1491939" cy="954131"/>
              <a:chOff x="3571868" y="1571612"/>
              <a:chExt cx="1500198" cy="2000264"/>
            </a:xfrm>
          </p:grpSpPr>
          <p:sp>
            <p:nvSpPr>
              <p:cNvPr id="124" name="Равнобедренный треугольник 123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5" name="Прямая соединительная линия 124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Дуга 128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3" name="Овал 122">
              <a:hlinkClick r:id="rId3" action="ppaction://hlinksldjump" tooltip="Подумай еще!"/>
            </p:cNvPr>
            <p:cNvSpPr/>
            <p:nvPr/>
          </p:nvSpPr>
          <p:spPr>
            <a:xfrm>
              <a:off x="8040106" y="18937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5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Группа 146"/>
          <p:cNvGrpSpPr/>
          <p:nvPr/>
        </p:nvGrpSpPr>
        <p:grpSpPr>
          <a:xfrm>
            <a:off x="5429256" y="3714752"/>
            <a:ext cx="1857388" cy="1214446"/>
            <a:chOff x="3071802" y="2928934"/>
            <a:chExt cx="1857388" cy="1214446"/>
          </a:xfrm>
        </p:grpSpPr>
        <p:grpSp>
          <p:nvGrpSpPr>
            <p:cNvPr id="73" name="Группа 144"/>
            <p:cNvGrpSpPr/>
            <p:nvPr/>
          </p:nvGrpSpPr>
          <p:grpSpPr>
            <a:xfrm>
              <a:off x="3786182" y="3000372"/>
              <a:ext cx="1143008" cy="1143008"/>
              <a:chOff x="3786182" y="3000372"/>
              <a:chExt cx="1143008" cy="1143008"/>
            </a:xfrm>
          </p:grpSpPr>
          <p:grpSp>
            <p:nvGrpSpPr>
              <p:cNvPr id="74" name="Группа 136"/>
              <p:cNvGrpSpPr/>
              <p:nvPr/>
            </p:nvGrpSpPr>
            <p:grpSpPr>
              <a:xfrm>
                <a:off x="3857620" y="3000372"/>
                <a:ext cx="1071570" cy="1143008"/>
                <a:chOff x="3857620" y="3000372"/>
                <a:chExt cx="1071570" cy="1143008"/>
              </a:xfrm>
            </p:grpSpPr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 rot="16200000" flipH="1">
                  <a:off x="3964777" y="3178967"/>
                  <a:ext cx="1143008" cy="78581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rot="5400000">
                  <a:off x="3643306" y="3214686"/>
                  <a:ext cx="714380" cy="285752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3857620" y="3714752"/>
                  <a:ext cx="1071570" cy="42862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Группа 143"/>
              <p:cNvGrpSpPr/>
              <p:nvPr/>
            </p:nvGrpSpPr>
            <p:grpSpPr>
              <a:xfrm>
                <a:off x="3786182" y="3006689"/>
                <a:ext cx="642942" cy="993815"/>
                <a:chOff x="3786182" y="3006689"/>
                <a:chExt cx="642942" cy="993815"/>
              </a:xfrm>
            </p:grpSpPr>
            <p:sp>
              <p:nvSpPr>
                <p:cNvPr id="138" name="Дуга 137"/>
                <p:cNvSpPr/>
                <p:nvPr/>
              </p:nvSpPr>
              <p:spPr>
                <a:xfrm>
                  <a:off x="3786182" y="3571876"/>
                  <a:ext cx="214314" cy="285752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9" name="Дуга 138"/>
                <p:cNvSpPr/>
                <p:nvPr/>
              </p:nvSpPr>
              <p:spPr>
                <a:xfrm rot="7563783">
                  <a:off x="4014661" y="2970970"/>
                  <a:ext cx="285752" cy="357190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 rot="5400000">
                  <a:off x="4250529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/>
                <p:cNvCxnSpPr/>
                <p:nvPr/>
              </p:nvCxnSpPr>
              <p:spPr>
                <a:xfrm rot="5400000">
                  <a:off x="4321967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6" name="Овал 145">
              <a:hlinkClick r:id="rId3" action="ppaction://hlinksldjump" tooltip="Подумай еще!"/>
            </p:cNvPr>
            <p:cNvSpPr/>
            <p:nvPr/>
          </p:nvSpPr>
          <p:spPr>
            <a:xfrm>
              <a:off x="3071802" y="2928934"/>
              <a:ext cx="785818" cy="571504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10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149"/>
          <p:cNvGrpSpPr/>
          <p:nvPr/>
        </p:nvGrpSpPr>
        <p:grpSpPr>
          <a:xfrm>
            <a:off x="2786051" y="1071546"/>
            <a:ext cx="1285884" cy="1428760"/>
            <a:chOff x="285720" y="1357298"/>
            <a:chExt cx="1630837" cy="1730910"/>
          </a:xfrm>
        </p:grpSpPr>
        <p:grpSp>
          <p:nvGrpSpPr>
            <p:cNvPr id="82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153" name="Прямоугольный треугольник 152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Дуга 153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Овал 151"/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83" name="Группа 156"/>
          <p:cNvGrpSpPr/>
          <p:nvPr/>
        </p:nvGrpSpPr>
        <p:grpSpPr>
          <a:xfrm>
            <a:off x="2000232" y="2000240"/>
            <a:ext cx="1214446" cy="1714512"/>
            <a:chOff x="3532786" y="4249852"/>
            <a:chExt cx="1500198" cy="2000264"/>
          </a:xfrm>
        </p:grpSpPr>
        <p:grpSp>
          <p:nvGrpSpPr>
            <p:cNvPr id="86" name="Группа 25"/>
            <p:cNvGrpSpPr/>
            <p:nvPr/>
          </p:nvGrpSpPr>
          <p:grpSpPr>
            <a:xfrm rot="19274057">
              <a:off x="3532788" y="4249854"/>
              <a:ext cx="1500198" cy="2000264"/>
              <a:chOff x="3571868" y="1571612"/>
              <a:chExt cx="1500198" cy="2000264"/>
            </a:xfrm>
          </p:grpSpPr>
          <p:sp>
            <p:nvSpPr>
              <p:cNvPr id="160" name="Равнобедренный треугольник 159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Дуга 16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9" name="Овал 158"/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99" name="Группа 181"/>
          <p:cNvGrpSpPr/>
          <p:nvPr/>
        </p:nvGrpSpPr>
        <p:grpSpPr>
          <a:xfrm>
            <a:off x="3428992" y="3071810"/>
            <a:ext cx="1000132" cy="2428892"/>
            <a:chOff x="2571736" y="1357298"/>
            <a:chExt cx="1143008" cy="2928958"/>
          </a:xfrm>
        </p:grpSpPr>
        <p:grpSp>
          <p:nvGrpSpPr>
            <p:cNvPr id="100" name="Группа 64"/>
            <p:cNvGrpSpPr/>
            <p:nvPr/>
          </p:nvGrpSpPr>
          <p:grpSpPr>
            <a:xfrm>
              <a:off x="2571736" y="1357298"/>
              <a:ext cx="1071570" cy="2928958"/>
              <a:chOff x="3857620" y="2000240"/>
              <a:chExt cx="1071570" cy="2928958"/>
            </a:xfrm>
          </p:grpSpPr>
          <p:grpSp>
            <p:nvGrpSpPr>
              <p:cNvPr id="103" name="Группа 41"/>
              <p:cNvGrpSpPr/>
              <p:nvPr/>
            </p:nvGrpSpPr>
            <p:grpSpPr>
              <a:xfrm>
                <a:off x="3857620" y="2000240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192" name="Прямая соединительная линия 191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>
              <a:xfrm rot="5400000">
                <a:off x="4286248" y="2428868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>
                <a:off x="4357686" y="2500306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0800000" flipV="1">
                <a:off x="4071934" y="321468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10800000" flipV="1">
                <a:off x="4071934" y="328612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>
                <a:off x="4714876" y="364331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>
                <a:off x="4714876" y="3786190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Овал 183"/>
            <p:cNvSpPr/>
            <p:nvPr/>
          </p:nvSpPr>
          <p:spPr>
            <a:xfrm>
              <a:off x="3357554" y="157161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Найдите равные треугольники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Группа 118"/>
          <p:cNvGrpSpPr/>
          <p:nvPr/>
        </p:nvGrpSpPr>
        <p:grpSpPr>
          <a:xfrm>
            <a:off x="714348" y="4929198"/>
            <a:ext cx="1214446" cy="1000132"/>
            <a:chOff x="6357950" y="5214950"/>
            <a:chExt cx="1214446" cy="1000132"/>
          </a:xfrm>
        </p:grpSpPr>
        <p:grpSp>
          <p:nvGrpSpPr>
            <p:cNvPr id="10" name="Группа 102"/>
            <p:cNvGrpSpPr/>
            <p:nvPr/>
          </p:nvGrpSpPr>
          <p:grpSpPr>
            <a:xfrm>
              <a:off x="6357950" y="5214950"/>
              <a:ext cx="785818" cy="1000132"/>
              <a:chOff x="6000760" y="5072074"/>
              <a:chExt cx="785818" cy="1000132"/>
            </a:xfrm>
          </p:grpSpPr>
          <p:grpSp>
            <p:nvGrpSpPr>
              <p:cNvPr id="11" name="Группа 72"/>
              <p:cNvGrpSpPr/>
              <p:nvPr/>
            </p:nvGrpSpPr>
            <p:grpSpPr>
              <a:xfrm>
                <a:off x="6000760" y="5072074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81"/>
              <p:cNvGrpSpPr/>
              <p:nvPr/>
            </p:nvGrpSpPr>
            <p:grpSpPr>
              <a:xfrm>
                <a:off x="6143636" y="5357826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90"/>
              <p:cNvGrpSpPr/>
              <p:nvPr/>
            </p:nvGrpSpPr>
            <p:grpSpPr>
              <a:xfrm>
                <a:off x="6286512" y="5786454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98"/>
              <p:cNvGrpSpPr/>
              <p:nvPr/>
            </p:nvGrpSpPr>
            <p:grpSpPr>
              <a:xfrm>
                <a:off x="6572264" y="5357826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Овал 105"/>
            <p:cNvSpPr/>
            <p:nvPr/>
          </p:nvSpPr>
          <p:spPr>
            <a:xfrm>
              <a:off x="7215206" y="58578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24" name="Группа 117"/>
          <p:cNvGrpSpPr/>
          <p:nvPr/>
        </p:nvGrpSpPr>
        <p:grpSpPr>
          <a:xfrm>
            <a:off x="500035" y="1142984"/>
            <a:ext cx="1000132" cy="1500198"/>
            <a:chOff x="7166467" y="3831433"/>
            <a:chExt cx="1202209" cy="1730910"/>
          </a:xfrm>
        </p:grpSpPr>
        <p:grpSp>
          <p:nvGrpSpPr>
            <p:cNvPr id="26" name="Группа 10"/>
            <p:cNvGrpSpPr/>
            <p:nvPr/>
          </p:nvGrpSpPr>
          <p:grpSpPr>
            <a:xfrm rot="8771679">
              <a:off x="7166467" y="3831433"/>
              <a:ext cx="1202209" cy="1730910"/>
              <a:chOff x="1071538" y="1571612"/>
              <a:chExt cx="1202209" cy="1730910"/>
            </a:xfrm>
          </p:grpSpPr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Овал 106"/>
            <p:cNvSpPr/>
            <p:nvPr/>
          </p:nvSpPr>
          <p:spPr>
            <a:xfrm>
              <a:off x="7786710" y="421481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116"/>
          <p:cNvGrpSpPr/>
          <p:nvPr/>
        </p:nvGrpSpPr>
        <p:grpSpPr>
          <a:xfrm>
            <a:off x="357158" y="3786190"/>
            <a:ext cx="2428892" cy="928694"/>
            <a:chOff x="6000760" y="2071678"/>
            <a:chExt cx="2928958" cy="1214446"/>
          </a:xfrm>
        </p:grpSpPr>
        <p:grpSp>
          <p:nvGrpSpPr>
            <p:cNvPr id="38" name="Группа 65"/>
            <p:cNvGrpSpPr/>
            <p:nvPr/>
          </p:nvGrpSpPr>
          <p:grpSpPr>
            <a:xfrm>
              <a:off x="6000760" y="2071678"/>
              <a:ext cx="2928958" cy="1214446"/>
              <a:chOff x="4500562" y="3786190"/>
              <a:chExt cx="2928958" cy="1214446"/>
            </a:xfrm>
          </p:grpSpPr>
          <p:grpSp>
            <p:nvGrpSpPr>
              <p:cNvPr id="40" name="Группа 42"/>
              <p:cNvGrpSpPr/>
              <p:nvPr/>
            </p:nvGrpSpPr>
            <p:grpSpPr>
              <a:xfrm rot="15079703">
                <a:off x="5429256" y="3000372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58678" y="3999710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6001554" y="3928272"/>
                <a:ext cx="285752" cy="158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143504" y="4500570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5143504" y="4572008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5679289" y="4750603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5750727" y="4679165"/>
                <a:ext cx="142876" cy="71438"/>
              </a:xfrm>
              <a:prstGeom prst="line">
                <a:avLst/>
              </a:prstGeom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Овал 108"/>
            <p:cNvSpPr/>
            <p:nvPr/>
          </p:nvSpPr>
          <p:spPr>
            <a:xfrm>
              <a:off x="6429388" y="228599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56" name="Группа 114"/>
          <p:cNvGrpSpPr/>
          <p:nvPr/>
        </p:nvGrpSpPr>
        <p:grpSpPr>
          <a:xfrm>
            <a:off x="214282" y="2357430"/>
            <a:ext cx="1857388" cy="1285884"/>
            <a:chOff x="4107234" y="2047998"/>
            <a:chExt cx="2000264" cy="1500198"/>
          </a:xfrm>
        </p:grpSpPr>
        <p:grpSp>
          <p:nvGrpSpPr>
            <p:cNvPr id="59" name="Группа 26"/>
            <p:cNvGrpSpPr/>
            <p:nvPr/>
          </p:nvGrpSpPr>
          <p:grpSpPr>
            <a:xfrm rot="16032728">
              <a:off x="4357267" y="1797965"/>
              <a:ext cx="1500198" cy="2000264"/>
              <a:chOff x="3571868" y="1571612"/>
              <a:chExt cx="1500198" cy="2000264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Дуга 32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5000628" y="24288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7" name="Группа 129"/>
          <p:cNvGrpSpPr/>
          <p:nvPr/>
        </p:nvGrpSpPr>
        <p:grpSpPr>
          <a:xfrm>
            <a:off x="7037922" y="1184187"/>
            <a:ext cx="1491939" cy="1066771"/>
            <a:chOff x="7037922" y="1184187"/>
            <a:chExt cx="1491939" cy="1066771"/>
          </a:xfrm>
        </p:grpSpPr>
        <p:grpSp>
          <p:nvGrpSpPr>
            <p:cNvPr id="69" name="Группа 25"/>
            <p:cNvGrpSpPr/>
            <p:nvPr/>
          </p:nvGrpSpPr>
          <p:grpSpPr>
            <a:xfrm rot="19274057">
              <a:off x="7037922" y="1184187"/>
              <a:ext cx="1491939" cy="954131"/>
              <a:chOff x="3571868" y="1571612"/>
              <a:chExt cx="1500198" cy="2000264"/>
            </a:xfrm>
          </p:grpSpPr>
          <p:sp>
            <p:nvSpPr>
              <p:cNvPr id="124" name="Равнобедренный треугольник 123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5" name="Прямая соединительная линия 124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Дуга 128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3" name="Овал 122"/>
            <p:cNvSpPr/>
            <p:nvPr/>
          </p:nvSpPr>
          <p:spPr>
            <a:xfrm>
              <a:off x="8040106" y="1893768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5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Группа 146"/>
          <p:cNvGrpSpPr/>
          <p:nvPr/>
        </p:nvGrpSpPr>
        <p:grpSpPr>
          <a:xfrm>
            <a:off x="5429256" y="3714752"/>
            <a:ext cx="1857388" cy="1214446"/>
            <a:chOff x="3071802" y="2928934"/>
            <a:chExt cx="1857388" cy="1214446"/>
          </a:xfrm>
        </p:grpSpPr>
        <p:grpSp>
          <p:nvGrpSpPr>
            <p:cNvPr id="73" name="Группа 144"/>
            <p:cNvGrpSpPr/>
            <p:nvPr/>
          </p:nvGrpSpPr>
          <p:grpSpPr>
            <a:xfrm>
              <a:off x="3786182" y="3000372"/>
              <a:ext cx="1143008" cy="1143008"/>
              <a:chOff x="3786182" y="3000372"/>
              <a:chExt cx="1143008" cy="1143008"/>
            </a:xfrm>
          </p:grpSpPr>
          <p:grpSp>
            <p:nvGrpSpPr>
              <p:cNvPr id="74" name="Группа 136"/>
              <p:cNvGrpSpPr/>
              <p:nvPr/>
            </p:nvGrpSpPr>
            <p:grpSpPr>
              <a:xfrm>
                <a:off x="3857620" y="3000372"/>
                <a:ext cx="1071570" cy="1143008"/>
                <a:chOff x="3857620" y="3000372"/>
                <a:chExt cx="1071570" cy="1143008"/>
              </a:xfrm>
            </p:grpSpPr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 rot="16200000" flipH="1">
                  <a:off x="3964777" y="3178967"/>
                  <a:ext cx="1143008" cy="78581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rot="5400000">
                  <a:off x="3643306" y="3214686"/>
                  <a:ext cx="714380" cy="285752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3857620" y="3714752"/>
                  <a:ext cx="1071570" cy="428628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Группа 143"/>
              <p:cNvGrpSpPr/>
              <p:nvPr/>
            </p:nvGrpSpPr>
            <p:grpSpPr>
              <a:xfrm>
                <a:off x="3786182" y="3006689"/>
                <a:ext cx="642942" cy="993815"/>
                <a:chOff x="3786182" y="3006689"/>
                <a:chExt cx="642942" cy="993815"/>
              </a:xfrm>
            </p:grpSpPr>
            <p:sp>
              <p:nvSpPr>
                <p:cNvPr id="138" name="Дуга 137"/>
                <p:cNvSpPr/>
                <p:nvPr/>
              </p:nvSpPr>
              <p:spPr>
                <a:xfrm>
                  <a:off x="3786182" y="3571876"/>
                  <a:ext cx="214314" cy="285752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9" name="Дуга 138"/>
                <p:cNvSpPr/>
                <p:nvPr/>
              </p:nvSpPr>
              <p:spPr>
                <a:xfrm rot="7563783">
                  <a:off x="4014661" y="2970970"/>
                  <a:ext cx="285752" cy="357190"/>
                </a:xfrm>
                <a:prstGeom prst="arc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 rot="5400000">
                  <a:off x="4250529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/>
                <p:cNvCxnSpPr/>
                <p:nvPr/>
              </p:nvCxnSpPr>
              <p:spPr>
                <a:xfrm rot="5400000">
                  <a:off x="4321967" y="3893347"/>
                  <a:ext cx="142876" cy="7143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6" name="Овал 145"/>
            <p:cNvSpPr/>
            <p:nvPr/>
          </p:nvSpPr>
          <p:spPr>
            <a:xfrm>
              <a:off x="3071802" y="2928934"/>
              <a:ext cx="785818" cy="571504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10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149"/>
          <p:cNvGrpSpPr/>
          <p:nvPr/>
        </p:nvGrpSpPr>
        <p:grpSpPr>
          <a:xfrm>
            <a:off x="2786051" y="1071546"/>
            <a:ext cx="1285884" cy="1428760"/>
            <a:chOff x="285720" y="1357298"/>
            <a:chExt cx="1630837" cy="1730910"/>
          </a:xfrm>
        </p:grpSpPr>
        <p:grpSp>
          <p:nvGrpSpPr>
            <p:cNvPr id="82" name="Группа 9"/>
            <p:cNvGrpSpPr/>
            <p:nvPr/>
          </p:nvGrpSpPr>
          <p:grpSpPr>
            <a:xfrm>
              <a:off x="714348" y="1357298"/>
              <a:ext cx="1202209" cy="1730910"/>
              <a:chOff x="1071538" y="1571612"/>
              <a:chExt cx="1202209" cy="1730910"/>
            </a:xfrm>
          </p:grpSpPr>
          <p:sp>
            <p:nvSpPr>
              <p:cNvPr id="153" name="Прямоугольный треугольник 152"/>
              <p:cNvSpPr/>
              <p:nvPr/>
            </p:nvSpPr>
            <p:spPr>
              <a:xfrm>
                <a:off x="1071538" y="1571612"/>
                <a:ext cx="1071570" cy="1571636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Дуга 153"/>
              <p:cNvSpPr/>
              <p:nvPr/>
            </p:nvSpPr>
            <p:spPr>
              <a:xfrm rot="14739155">
                <a:off x="1749238" y="2778013"/>
                <a:ext cx="495951" cy="55306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>
                <a:off x="1250133" y="3107529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>
                <a:off x="1393803" y="3106735"/>
                <a:ext cx="214314" cy="158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Овал 151"/>
            <p:cNvSpPr/>
            <p:nvPr/>
          </p:nvSpPr>
          <p:spPr>
            <a:xfrm>
              <a:off x="285720" y="1428736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83" name="Группа 156"/>
          <p:cNvGrpSpPr/>
          <p:nvPr/>
        </p:nvGrpSpPr>
        <p:grpSpPr>
          <a:xfrm>
            <a:off x="2000232" y="2000240"/>
            <a:ext cx="1214446" cy="1714512"/>
            <a:chOff x="3532786" y="4249852"/>
            <a:chExt cx="1500198" cy="2000264"/>
          </a:xfrm>
        </p:grpSpPr>
        <p:grpSp>
          <p:nvGrpSpPr>
            <p:cNvPr id="86" name="Группа 25"/>
            <p:cNvGrpSpPr/>
            <p:nvPr/>
          </p:nvGrpSpPr>
          <p:grpSpPr>
            <a:xfrm rot="19274057">
              <a:off x="3532788" y="4249854"/>
              <a:ext cx="1500198" cy="2000264"/>
              <a:chOff x="3571868" y="1571612"/>
              <a:chExt cx="1500198" cy="2000264"/>
            </a:xfrm>
          </p:grpSpPr>
          <p:sp>
            <p:nvSpPr>
              <p:cNvPr id="160" name="Равнобедренный треугольник 159"/>
              <p:cNvSpPr/>
              <p:nvPr/>
            </p:nvSpPr>
            <p:spPr>
              <a:xfrm>
                <a:off x="3643306" y="1571612"/>
                <a:ext cx="1428760" cy="1714512"/>
              </a:xfrm>
              <a:prstGeom prst="triangl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4071934" y="3286124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4215604" y="3285330"/>
                <a:ext cx="285752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57620" y="2357430"/>
                <a:ext cx="232568" cy="16271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3786182" y="2500306"/>
                <a:ext cx="214314" cy="1428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Дуга 164"/>
              <p:cNvSpPr/>
              <p:nvPr/>
            </p:nvSpPr>
            <p:spPr>
              <a:xfrm>
                <a:off x="3571868" y="3000372"/>
                <a:ext cx="428628" cy="571504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9" name="Овал 158"/>
            <p:cNvSpPr/>
            <p:nvPr/>
          </p:nvSpPr>
          <p:spPr>
            <a:xfrm>
              <a:off x="4214810" y="5072074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7" name="Группа 165"/>
          <p:cNvGrpSpPr/>
          <p:nvPr/>
        </p:nvGrpSpPr>
        <p:grpSpPr>
          <a:xfrm>
            <a:off x="1928794" y="5143512"/>
            <a:ext cx="1123350" cy="1000132"/>
            <a:chOff x="5929322" y="1199933"/>
            <a:chExt cx="1123350" cy="1000132"/>
          </a:xfrm>
        </p:grpSpPr>
        <p:grpSp>
          <p:nvGrpSpPr>
            <p:cNvPr id="88" name="Группа 103"/>
            <p:cNvGrpSpPr/>
            <p:nvPr/>
          </p:nvGrpSpPr>
          <p:grpSpPr>
            <a:xfrm rot="12560784">
              <a:off x="6266854" y="1199933"/>
              <a:ext cx="785818" cy="1000132"/>
              <a:chOff x="7858148" y="2071678"/>
              <a:chExt cx="785818" cy="1000132"/>
            </a:xfrm>
          </p:grpSpPr>
          <p:grpSp>
            <p:nvGrpSpPr>
              <p:cNvPr id="91" name="Группа 73"/>
              <p:cNvGrpSpPr/>
              <p:nvPr/>
            </p:nvGrpSpPr>
            <p:grpSpPr>
              <a:xfrm>
                <a:off x="7858148" y="2071678"/>
                <a:ext cx="785818" cy="928694"/>
                <a:chOff x="6000760" y="5072074"/>
                <a:chExt cx="785818" cy="928694"/>
              </a:xfrm>
            </p:grpSpPr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822165" y="5250669"/>
                  <a:ext cx="928694" cy="57150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16200000" flipH="1">
                  <a:off x="6322231" y="5322107"/>
                  <a:ext cx="714380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Прямая соединительная линия 180"/>
                <p:cNvCxnSpPr/>
                <p:nvPr/>
              </p:nvCxnSpPr>
              <p:spPr>
                <a:xfrm rot="10800000" flipV="1">
                  <a:off x="6000760" y="5786454"/>
                  <a:ext cx="785818" cy="214314"/>
                </a:xfrm>
                <a:prstGeom prst="line">
                  <a:avLst/>
                </a:prstGeom>
                <a:ln w="47625">
                  <a:solidFill>
                    <a:srgbClr val="9E4E9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Группа 82"/>
              <p:cNvGrpSpPr/>
              <p:nvPr/>
            </p:nvGrpSpPr>
            <p:grpSpPr>
              <a:xfrm>
                <a:off x="8001024" y="2428868"/>
                <a:ext cx="285752" cy="214314"/>
                <a:chOff x="6143636" y="5357826"/>
                <a:chExt cx="285752" cy="214314"/>
              </a:xfrm>
            </p:grpSpPr>
            <p:cxnSp>
              <p:nvCxnSpPr>
                <p:cNvPr id="177" name="Прямая соединительная линия 176"/>
                <p:cNvCxnSpPr/>
                <p:nvPr/>
              </p:nvCxnSpPr>
              <p:spPr>
                <a:xfrm>
                  <a:off x="6215074" y="5357826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>
                  <a:off x="6143636" y="5429264"/>
                  <a:ext cx="214314" cy="142876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Группа 91"/>
              <p:cNvGrpSpPr/>
              <p:nvPr/>
            </p:nvGrpSpPr>
            <p:grpSpPr>
              <a:xfrm>
                <a:off x="8215338" y="2786058"/>
                <a:ext cx="214314" cy="285752"/>
                <a:chOff x="6286512" y="5786454"/>
                <a:chExt cx="214314" cy="285752"/>
              </a:xfrm>
            </p:grpSpPr>
            <p:cxnSp>
              <p:nvCxnSpPr>
                <p:cNvPr id="175" name="Прямая соединительная линия 174"/>
                <p:cNvCxnSpPr/>
                <p:nvPr/>
              </p:nvCxnSpPr>
              <p:spPr>
                <a:xfrm rot="16200000" flipH="1">
                  <a:off x="6179355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175"/>
                <p:cNvCxnSpPr/>
                <p:nvPr/>
              </p:nvCxnSpPr>
              <p:spPr>
                <a:xfrm rot="16200000" flipH="1">
                  <a:off x="6322231" y="5893611"/>
                  <a:ext cx="285752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Группа 99"/>
              <p:cNvGrpSpPr/>
              <p:nvPr/>
            </p:nvGrpSpPr>
            <p:grpSpPr>
              <a:xfrm>
                <a:off x="8429652" y="2357430"/>
                <a:ext cx="214314" cy="214314"/>
                <a:chOff x="6572264" y="5357826"/>
                <a:chExt cx="214314" cy="214314"/>
              </a:xfrm>
            </p:grpSpPr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flipV="1">
                  <a:off x="6572264" y="5357826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flipV="1">
                  <a:off x="6572264" y="5500702"/>
                  <a:ext cx="214314" cy="71438"/>
                </a:xfrm>
                <a:prstGeom prst="line">
                  <a:avLst/>
                </a:prstGeom>
                <a:ln w="47625">
                  <a:solidFill>
                    <a:srgbClr val="71E0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8" name="Овал 167"/>
            <p:cNvSpPr/>
            <p:nvPr/>
          </p:nvSpPr>
          <p:spPr>
            <a:xfrm>
              <a:off x="5929322" y="121442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99" name="Группа 181"/>
          <p:cNvGrpSpPr/>
          <p:nvPr/>
        </p:nvGrpSpPr>
        <p:grpSpPr>
          <a:xfrm>
            <a:off x="3428992" y="3071810"/>
            <a:ext cx="1000132" cy="2428892"/>
            <a:chOff x="2571736" y="1357298"/>
            <a:chExt cx="1143008" cy="2928958"/>
          </a:xfrm>
        </p:grpSpPr>
        <p:grpSp>
          <p:nvGrpSpPr>
            <p:cNvPr id="100" name="Группа 64"/>
            <p:cNvGrpSpPr/>
            <p:nvPr/>
          </p:nvGrpSpPr>
          <p:grpSpPr>
            <a:xfrm>
              <a:off x="2571736" y="1357298"/>
              <a:ext cx="1071570" cy="2928958"/>
              <a:chOff x="3857620" y="2000240"/>
              <a:chExt cx="1071570" cy="2928958"/>
            </a:xfrm>
          </p:grpSpPr>
          <p:grpSp>
            <p:nvGrpSpPr>
              <p:cNvPr id="103" name="Группа 41"/>
              <p:cNvGrpSpPr/>
              <p:nvPr/>
            </p:nvGrpSpPr>
            <p:grpSpPr>
              <a:xfrm>
                <a:off x="3857620" y="2000240"/>
                <a:ext cx="1071570" cy="2928958"/>
                <a:chOff x="3857620" y="2000240"/>
                <a:chExt cx="1071570" cy="2928958"/>
              </a:xfrm>
            </p:grpSpPr>
            <p:cxnSp>
              <p:nvCxnSpPr>
                <p:cNvPr id="192" name="Прямая соединительная линия 191"/>
                <p:cNvCxnSpPr/>
                <p:nvPr/>
              </p:nvCxnSpPr>
              <p:spPr>
                <a:xfrm rot="16200000" flipH="1">
                  <a:off x="3821901" y="2035959"/>
                  <a:ext cx="1143008" cy="107157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>
                <a:xfrm rot="16200000" flipH="1">
                  <a:off x="2750331" y="3107529"/>
                  <a:ext cx="2928958" cy="71438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>
                <a:xfrm rot="5400000">
                  <a:off x="3857620" y="3857628"/>
                  <a:ext cx="1785950" cy="35719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>
              <a:xfrm rot="5400000">
                <a:off x="4286248" y="2428868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>
                <a:off x="4357686" y="2500306"/>
                <a:ext cx="142876" cy="1428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0800000" flipV="1">
                <a:off x="4071934" y="3214686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10800000" flipV="1">
                <a:off x="4071934" y="328612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>
                <a:off x="4714876" y="3643314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>
                <a:off x="4714876" y="3786190"/>
                <a:ext cx="214314" cy="7143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Овал 183"/>
            <p:cNvSpPr/>
            <p:nvPr/>
          </p:nvSpPr>
          <p:spPr>
            <a:xfrm>
              <a:off x="3357554" y="1571612"/>
              <a:ext cx="357190" cy="357190"/>
            </a:xfrm>
            <a:prstGeom prst="ellipse">
              <a:avLst/>
            </a:prstGeom>
            <a:solidFill>
              <a:srgbClr val="FCFEB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7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95" name="Прямоугольник 194"/>
          <p:cNvSpPr/>
          <p:nvPr/>
        </p:nvSpPr>
        <p:spPr>
          <a:xfrm>
            <a:off x="4786314" y="2571744"/>
            <a:ext cx="4129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Молодцы!!!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Какие признаки равенства треугольников вы знаете?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4643438" y="1785926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103" name="Овал 102"/>
          <p:cNvSpPr/>
          <p:nvPr/>
        </p:nvSpPr>
        <p:spPr>
          <a:xfrm>
            <a:off x="4714876" y="2643182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104" name="Овал 103"/>
          <p:cNvSpPr/>
          <p:nvPr/>
        </p:nvSpPr>
        <p:spPr>
          <a:xfrm>
            <a:off x="4714876" y="4643446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14" name="TextBox 113">
            <a:hlinkClick r:id="rId2" action="ppaction://hlinksldjump" tooltip="Подумай еще!"/>
          </p:cNvPr>
          <p:cNvSpPr txBox="1"/>
          <p:nvPr/>
        </p:nvSpPr>
        <p:spPr>
          <a:xfrm>
            <a:off x="500034" y="1285860"/>
            <a:ext cx="25003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5" name="TextBox 114">
            <a:hlinkClick r:id="rId2" action="ppaction://hlinksldjump" tooltip="Подумай еще!"/>
          </p:cNvPr>
          <p:cNvSpPr txBox="1"/>
          <p:nvPr/>
        </p:nvSpPr>
        <p:spPr>
          <a:xfrm>
            <a:off x="285720" y="4357694"/>
            <a:ext cx="311495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сторонам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углу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6" name="TextBox 115">
            <a:hlinkClick r:id="rId3" action="ppaction://hlinksldjump" tooltip="Молодец!"/>
          </p:cNvPr>
          <p:cNvSpPr txBox="1"/>
          <p:nvPr/>
        </p:nvSpPr>
        <p:spPr>
          <a:xfrm>
            <a:off x="214282" y="3429000"/>
            <a:ext cx="3002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сторонам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7" name="TextBox 116">
            <a:hlinkClick r:id="rId2" action="ppaction://hlinksldjump" tooltip="Подумай еще!"/>
          </p:cNvPr>
          <p:cNvSpPr txBox="1"/>
          <p:nvPr/>
        </p:nvSpPr>
        <p:spPr>
          <a:xfrm>
            <a:off x="428596" y="2786058"/>
            <a:ext cx="24240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углам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8" name="TextBox 117">
            <a:hlinkClick r:id="rId2" action="ppaction://hlinksldjump" tooltip="Подумай еще!"/>
          </p:cNvPr>
          <p:cNvSpPr txBox="1"/>
          <p:nvPr/>
        </p:nvSpPr>
        <p:spPr>
          <a:xfrm>
            <a:off x="285720" y="5500702"/>
            <a:ext cx="40703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Какие признаки равенства треугольников вы знаете?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5357818" y="1785926"/>
            <a:ext cx="3002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сторонам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4643438" y="1785926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103" name="Овал 102"/>
          <p:cNvSpPr/>
          <p:nvPr/>
        </p:nvSpPr>
        <p:spPr>
          <a:xfrm>
            <a:off x="4714876" y="2643182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104" name="Овал 103"/>
          <p:cNvSpPr/>
          <p:nvPr/>
        </p:nvSpPr>
        <p:spPr>
          <a:xfrm>
            <a:off x="4714876" y="4643446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14" name="TextBox 113">
            <a:hlinkClick r:id="rId2" action="ppaction://hlinksldjump" tooltip="Подумай еще!"/>
          </p:cNvPr>
          <p:cNvSpPr txBox="1"/>
          <p:nvPr/>
        </p:nvSpPr>
        <p:spPr>
          <a:xfrm>
            <a:off x="500034" y="1285860"/>
            <a:ext cx="25003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5" name="TextBox 114">
            <a:hlinkClick r:id="rId3" action="ppaction://hlinksldjump" tooltip="Молодец!"/>
          </p:cNvPr>
          <p:cNvSpPr txBox="1"/>
          <p:nvPr/>
        </p:nvSpPr>
        <p:spPr>
          <a:xfrm>
            <a:off x="285720" y="4357694"/>
            <a:ext cx="311495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сторонам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углу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7" name="TextBox 116">
            <a:hlinkClick r:id="rId2" action="ppaction://hlinksldjump" tooltip="Подумай еще!"/>
          </p:cNvPr>
          <p:cNvSpPr txBox="1"/>
          <p:nvPr/>
        </p:nvSpPr>
        <p:spPr>
          <a:xfrm>
            <a:off x="428596" y="2786058"/>
            <a:ext cx="24240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углам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8" name="TextBox 117">
            <a:hlinkClick r:id="rId2" action="ppaction://hlinksldjump" tooltip="Подумай еще!"/>
          </p:cNvPr>
          <p:cNvSpPr txBox="1"/>
          <p:nvPr/>
        </p:nvSpPr>
        <p:spPr>
          <a:xfrm>
            <a:off x="285720" y="5500702"/>
            <a:ext cx="40703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Какие признаки равенства треугольников вы знаете?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 rot="16200000" flipH="1">
            <a:off x="2107389" y="3750471"/>
            <a:ext cx="5000660" cy="71438"/>
          </a:xfrm>
          <a:prstGeom prst="line">
            <a:avLst/>
          </a:prstGeom>
          <a:ln w="1047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5429256" y="2500306"/>
            <a:ext cx="311495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сторонам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углу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357818" y="1785926"/>
            <a:ext cx="3002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сторонам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4643438" y="1785926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103" name="Овал 102"/>
          <p:cNvSpPr/>
          <p:nvPr/>
        </p:nvSpPr>
        <p:spPr>
          <a:xfrm>
            <a:off x="4714876" y="2643182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104" name="Овал 103"/>
          <p:cNvSpPr/>
          <p:nvPr/>
        </p:nvSpPr>
        <p:spPr>
          <a:xfrm>
            <a:off x="4714876" y="4643446"/>
            <a:ext cx="571504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14" name="TextBox 113">
            <a:hlinkClick r:id="rId2" action="ppaction://hlinksldjump" tooltip="Молодец!"/>
          </p:cNvPr>
          <p:cNvSpPr txBox="1"/>
          <p:nvPr/>
        </p:nvSpPr>
        <p:spPr>
          <a:xfrm>
            <a:off x="500034" y="1285860"/>
            <a:ext cx="25003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 между ними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7" name="TextBox 116">
            <a:hlinkClick r:id="rId3" action="ppaction://hlinksldjump" tooltip="Подумай еще!"/>
          </p:cNvPr>
          <p:cNvSpPr txBox="1"/>
          <p:nvPr/>
        </p:nvSpPr>
        <p:spPr>
          <a:xfrm>
            <a:off x="428596" y="2786058"/>
            <a:ext cx="24240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трем углам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8" name="TextBox 117">
            <a:hlinkClick r:id="rId3" action="ppaction://hlinksldjump" tooltip="Подумай еще!"/>
          </p:cNvPr>
          <p:cNvSpPr txBox="1"/>
          <p:nvPr/>
        </p:nvSpPr>
        <p:spPr>
          <a:xfrm>
            <a:off x="285720" y="5500702"/>
            <a:ext cx="40703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8572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 двум углам и стороне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</TotalTime>
  <Words>387</Words>
  <Application>Microsoft Office PowerPoint</Application>
  <PresentationFormat>Экран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Признаки равенства треугольников</vt:lpstr>
      <vt:lpstr>Найдите равные треугольники</vt:lpstr>
      <vt:lpstr>Найдите равные треугольники</vt:lpstr>
      <vt:lpstr>Найдите равные треугольники</vt:lpstr>
      <vt:lpstr>Найдите равные треугольники</vt:lpstr>
      <vt:lpstr>Найдите равные треугольники</vt:lpstr>
      <vt:lpstr>Какие признаки равенства треугольников вы знаете?</vt:lpstr>
      <vt:lpstr>Какие признаки равенства треугольников вы знаете?</vt:lpstr>
      <vt:lpstr>Какие признаки равенства треугольников вы знаете?</vt:lpstr>
      <vt:lpstr>Какие признаки равенства треугольников вы знаете?</vt:lpstr>
      <vt:lpstr>Выберите соответствующий признак равенства треугольников</vt:lpstr>
      <vt:lpstr>Выберите соответствующий признак равенства треугольников</vt:lpstr>
      <vt:lpstr>Выберите соответствующий признак равенства треугольников</vt:lpstr>
      <vt:lpstr>Выберите соответствующий признак равенства треугольников</vt:lpstr>
      <vt:lpstr>Выберите соответствующий признак равенства треугольников</vt:lpstr>
      <vt:lpstr>Существует ли такой признак равенства треугольников?</vt:lpstr>
      <vt:lpstr>Слайд 17</vt:lpstr>
      <vt:lpstr>Слайд 18</vt:lpstr>
    </vt:vector>
  </TitlesOfParts>
  <Company>CIO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равенства треугольников</dc:title>
  <dc:creator>lplehanova</dc:creator>
  <cp:lastModifiedBy>revaz</cp:lastModifiedBy>
  <cp:revision>38</cp:revision>
  <dcterms:created xsi:type="dcterms:W3CDTF">2011-12-08T04:03:16Z</dcterms:created>
  <dcterms:modified xsi:type="dcterms:W3CDTF">2012-05-04T12:59:28Z</dcterms:modified>
</cp:coreProperties>
</file>