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0" r:id="rId2"/>
    <p:sldId id="271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3899F-09E1-42E5-9408-F90F140F09D8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3196D-3BAC-40B1-A77E-F70C980799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9F384-A8BC-48BF-9C8D-590CDE4F3880}" type="slidenum">
              <a:rPr lang="ru-RU"/>
              <a:pPr/>
              <a:t>2</a:t>
            </a:fld>
            <a:endParaRPr lang="ru-RU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1/30/2012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&#1044;&#1088;&#1077;&#1074;&#1085;&#1080;&#1081;%20&#1045;&#1075;&#1080;&#1087;&#1077;&#1090;%20&#1048;&#1043;&#1056;&#1067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kontakte.ru/photo-3850195_153469685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&#1044;&#1088;&#1077;&#1074;&#1085;&#1080;&#1081;%20&#1045;&#1075;&#1080;&#1087;&#1077;&#1090;%20&#1048;&#1043;&#1056;&#1067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rnmc.h2kl05t03.lect010.v1.om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&#1044;&#1088;&#1077;&#1074;&#1085;&#1080;&#1081;%20&#1045;&#1075;&#1080;&#1087;&#1077;&#1090;%20&#1048;&#1043;&#1056;&#1067;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&#1044;&#1088;&#1077;&#1074;&#1085;&#1080;&#1081;%20&#1045;&#1075;&#1080;&#1087;&#1077;&#1090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ve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cs4174.vkontakte.ru/u1289706/94483988/x_748430cc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5600" y="6096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МУТЛУ   Н.В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43200" y="228600"/>
            <a:ext cx="62484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ОБРАЗОВАНИЕ   В ДРЕВНЕМ   ЕГИПТЕ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СРАВНИТЬ ДРЕВНЕЕГИПЕТСКУЮ ШКОЛУ С   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СОВРЕМЕННОЙ ШКОЛОЙ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2296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68401">
                <a:tc row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ЧЕРТЫ СХОДСТВА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ЧЕРТЫ</a:t>
                      </a:r>
                      <a:r>
                        <a:rPr lang="ru-RU" baseline="0" dirty="0" smtClean="0"/>
                        <a:t> ОТЛИЧИЯ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6840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ДРЕВНЕЕГИПЕТСКАЯ ШКОЛА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СОВРЕМЕННАЯ ШКОЛА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НА УРОКЕ: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Сегодня я узнал…</a:t>
            </a:r>
          </a:p>
          <a:p>
            <a:pPr lvl="0"/>
            <a:r>
              <a:rPr lang="ru-RU" dirty="0" smtClean="0"/>
              <a:t>Было интересно…</a:t>
            </a:r>
          </a:p>
          <a:p>
            <a:pPr lvl="0"/>
            <a:r>
              <a:rPr lang="ru-RU" dirty="0" smtClean="0"/>
              <a:t>Было трудно…</a:t>
            </a:r>
          </a:p>
          <a:p>
            <a:pPr lvl="0"/>
            <a:r>
              <a:rPr lang="ru-RU" dirty="0" smtClean="0"/>
              <a:t>Я выполнял задания…</a:t>
            </a:r>
          </a:p>
          <a:p>
            <a:pPr lvl="0"/>
            <a:r>
              <a:rPr lang="ru-RU" dirty="0" smtClean="0"/>
              <a:t>Я понял, что…</a:t>
            </a:r>
          </a:p>
          <a:p>
            <a:pPr lvl="0"/>
            <a:r>
              <a:rPr lang="ru-RU" dirty="0" smtClean="0"/>
              <a:t>Теперь я могу…</a:t>
            </a:r>
          </a:p>
          <a:p>
            <a:pPr lvl="0"/>
            <a:r>
              <a:rPr lang="ru-RU" dirty="0" smtClean="0"/>
              <a:t>Я приобрел…</a:t>
            </a:r>
          </a:p>
          <a:p>
            <a:pPr lvl="0"/>
            <a:r>
              <a:rPr lang="ru-RU" dirty="0" smtClean="0"/>
              <a:t>Я научился…</a:t>
            </a:r>
          </a:p>
          <a:p>
            <a:pPr lvl="0"/>
            <a:r>
              <a:rPr lang="ru-RU" dirty="0" smtClean="0"/>
              <a:t>У меня получилось…</a:t>
            </a:r>
          </a:p>
          <a:p>
            <a:pPr lvl="0"/>
            <a:r>
              <a:rPr lang="ru-RU" dirty="0" smtClean="0"/>
              <a:t>Я смог…</a:t>
            </a:r>
          </a:p>
          <a:p>
            <a:pPr lvl="0"/>
            <a:r>
              <a:rPr lang="ru-RU" dirty="0" smtClean="0"/>
              <a:t>Меня удивило…</a:t>
            </a:r>
          </a:p>
          <a:p>
            <a:pPr lvl="0"/>
            <a:r>
              <a:rPr lang="ru-RU" dirty="0" smtClean="0"/>
              <a:t>Мне захотелось…</a:t>
            </a:r>
          </a:p>
          <a:p>
            <a:endParaRPr lang="ru-RU" dirty="0"/>
          </a:p>
        </p:txBody>
      </p:sp>
      <p:pic>
        <p:nvPicPr>
          <p:cNvPr id="4" name="Picture 2" descr="S:\рисунки\собачки\собачки\dog1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657600"/>
            <a:ext cx="20574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4600" y="457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ПЛАН УРОКА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219200"/>
            <a:ext cx="8763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ШКОЛЫ В  ДРЕВНЕМ ЕГИПТЕ</a:t>
            </a:r>
          </a:p>
          <a:p>
            <a:pPr marL="342900" indent="-342900">
              <a:buAutoNum type="arabicPeriod"/>
            </a:pPr>
            <a:endParaRPr lang="ru-RU" sz="3200" b="1" dirty="0" smtClean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ВОЗНИКНОВЕНИЕ  ПИСЬМЕННОСТИ</a:t>
            </a:r>
          </a:p>
          <a:p>
            <a:pPr marL="342900" indent="-342900">
              <a:buAutoNum type="arabicPeriod"/>
            </a:pPr>
            <a:endParaRPr lang="ru-RU" sz="3200" b="1" dirty="0" smtClean="0">
              <a:solidFill>
                <a:srgbClr val="FF66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smtClean="0">
                <a:solidFill>
                  <a:srgbClr val="FF66CC"/>
                </a:solidFill>
                <a:latin typeface="Times New Roman" pitchFamily="18" charset="0"/>
                <a:cs typeface="Times New Roman" pitchFamily="18" charset="0"/>
              </a:rPr>
              <a:t>МАТЕМАТИЧЕСКИЕ ЗНАНИЯ</a:t>
            </a:r>
          </a:p>
        </p:txBody>
      </p:sp>
      <p:pic>
        <p:nvPicPr>
          <p:cNvPr id="7" name="Рисунок 6" descr="http://cs10214.vkontakte.ru/u4717639/94483988/x_32f9446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962400"/>
            <a:ext cx="396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" action="ppaction://hlinkpres?slideindex=1&amp;slidetitle=" tooltip="структура населения Древнего Египта"/>
              </a:rPr>
              <a:t>ШКОЛА В ДРЕВНЕМ ЕГИПТЕ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 l="8302" t="24641" r="55167" b="28089"/>
          <a:stretch>
            <a:fillRect/>
          </a:stretch>
        </p:blipFill>
        <p:spPr bwMode="auto">
          <a:xfrm>
            <a:off x="4495800" y="3962400"/>
            <a:ext cx="2057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90800" y="1981200"/>
            <a:ext cx="6172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66CC"/>
                </a:solidFill>
              </a:rPr>
              <a:t>	</a:t>
            </a:r>
            <a:r>
              <a:rPr lang="ru-RU" b="1" dirty="0" smtClean="0">
                <a:solidFill>
                  <a:srgbClr val="FF66CC"/>
                </a:solidFill>
              </a:rPr>
              <a:t>ШКОЛЫ НАХОДИЛИСЬ ПРИ ХРАМАХ, УЧИЛИ В НИХ ЖРЕЦЫ.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CC"/>
                </a:solidFill>
              </a:rPr>
              <a:t>	УЧИТЬСЯ В ТАКОЙ ШКОЛЕ МОГЛИ ТОЛЬКО МАЛЬЧИКИ. 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FF66CC"/>
                </a:solidFill>
              </a:rPr>
              <a:t>	ОСНОВНЫЕ ПРЕДМЕТЫ – ПИСЬМО И МАТЕМАТИКА.</a:t>
            </a:r>
          </a:p>
          <a:p>
            <a:r>
              <a:rPr lang="ru-RU" b="1" dirty="0" smtClean="0">
                <a:solidFill>
                  <a:srgbClr val="FF66CC"/>
                </a:solidFill>
              </a:rPr>
              <a:t>	УЧИЛИСЬ ОТ ТРЕХ ДО ПЯТНАДЦАТИ ЛЕТ.</a:t>
            </a:r>
            <a:endParaRPr lang="ru-RU" b="1" dirty="0">
              <a:solidFill>
                <a:srgbClr val="FF66CC"/>
              </a:solidFill>
            </a:endParaRPr>
          </a:p>
        </p:txBody>
      </p:sp>
      <p:pic>
        <p:nvPicPr>
          <p:cNvPr id="7" name="Picture 2" descr="Изображение жрец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1752600"/>
            <a:ext cx="1990725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ВОЗНИКНОВЕНИЕ ПИСЬМЕННОСТИ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9" descr="4"/>
          <p:cNvPicPr>
            <a:picLocks noChangeAspect="1" noChangeArrowheads="1"/>
          </p:cNvPicPr>
          <p:nvPr/>
        </p:nvPicPr>
        <p:blipFill>
          <a:blip r:embed="rId2">
            <a:lum bright="6000" contrast="24000"/>
          </a:blip>
          <a:srcRect/>
          <a:stretch>
            <a:fillRect/>
          </a:stretch>
        </p:blipFill>
        <p:spPr bwMode="auto">
          <a:xfrm>
            <a:off x="152400" y="1524000"/>
            <a:ext cx="3657600" cy="4881563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343400" y="1600200"/>
            <a:ext cx="434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66CC"/>
                </a:solidFill>
              </a:rPr>
              <a:t>	ПОТРЕБНОСТЬ В ПИСЬМЕ ПОЯВИЛАСЬ В СВЯЗИ С РОСТОМ ЗНАНИЙ, КОТОРЫЕ НУЖНО БЫЛО ПЕРЕДАВАТЬ ИЗ ПОКОЛЕНИЯ В ПОКОЛЕНИЕ.</a:t>
            </a:r>
          </a:p>
          <a:p>
            <a:r>
              <a:rPr lang="ru-RU" b="1" dirty="0" smtClean="0">
                <a:solidFill>
                  <a:srgbClr val="FF66CC"/>
                </a:solidFill>
              </a:rPr>
              <a:t>	В НАЧАЛЕ СЛОВА ПЕРЕДАВАЛИ РИСУНКАМИ, ПОСТЕПЕННО ВИДОИЗМЕНЯЯСЬ, РИСУНКИ ПРЕВРАТИЛИСЬ В ИЕРОГЛИФЫ.</a:t>
            </a:r>
            <a:endParaRPr lang="ru-RU" b="1" dirty="0">
              <a:solidFill>
                <a:srgbClr val="FF66CC"/>
              </a:solidFill>
            </a:endParaRPr>
          </a:p>
        </p:txBody>
      </p:sp>
      <p:pic>
        <p:nvPicPr>
          <p:cNvPr id="9" name="Рисунок 8" descr="http://cs9620.vkontakte.ru/u24891894/94483988/x_b3c5d565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191000"/>
            <a:ext cx="243840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СОСТАВИМ СЛОВА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6400" y="2057400"/>
            <a:ext cx="1752600" cy="205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С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057400"/>
            <a:ext cx="1752600" cy="205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dirty="0" smtClean="0">
                <a:solidFill>
                  <a:srgbClr val="FF0000"/>
                </a:solidFill>
              </a:rPr>
              <a:t>Л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3340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       И         Я        Ё       Е       О      Ю        У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РАЗГАДКА ИЕРОГЛИФОВ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Картуш Себекнофру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876800"/>
            <a:ext cx="25146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ртуш Клеопатры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648200"/>
            <a:ext cx="9620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артуш из Карнака"/>
          <p:cNvPicPr/>
          <p:nvPr/>
        </p:nvPicPr>
        <p:blipFill>
          <a:blip r:embed="rId4"/>
          <a:srcRect l="17778"/>
          <a:stretch>
            <a:fillRect/>
          </a:stretch>
        </p:blipFill>
        <p:spPr bwMode="auto">
          <a:xfrm>
            <a:off x="7391400" y="4038600"/>
            <a:ext cx="14097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 l="5350" t="10693" r="65222" b="44803"/>
          <a:stretch>
            <a:fillRect/>
          </a:stretch>
        </p:blipFill>
        <p:spPr bwMode="auto">
          <a:xfrm>
            <a:off x="381000" y="1219200"/>
            <a:ext cx="2133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" y="4419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ФРАНСУА  ШАМПОЛЬОН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http://cs9620.vkontakte.ru/u24891894/94483988/x_d57547c3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1219200"/>
            <a:ext cx="363855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Картуш Птолемея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200400"/>
            <a:ext cx="2057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ru-RU" dirty="0" smtClean="0">
                <a:hlinkClick r:id="rId2" action="ppaction://hlinkpres?slideindex=1&amp;slidetitle=" tooltip="ИГРА &quot;РАСШИФРУЙ ИЕРОГЛИФ&quot;"/>
              </a:rPr>
              <a:t>УРОК ПИСЬМА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РАСШИФРУЕМ КАРТУШ С РОЗЕТСКОГО КАМНЯ , НАЙДЕННОГО ФРАНСУА ШАМПОЛЬОНОМ.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РАЗГАДАЕМ ЗАГАДКУ ЕГИПЕТСКОЙ ПИСЬМЕННОСТИ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ttp://cs9620.vkontakte.ru/u24891894/94483988/x_d57547c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352800"/>
            <a:ext cx="6362700" cy="324802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" action="ppaction://hlinkfile" tooltip="ЭОР ПАПИРУС"/>
              </a:rPr>
              <a:t>ИЗГОТОВЛЕНИЕ ПАПИРУСА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13" descr="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 bwMode="auto">
          <a:xfrm>
            <a:off x="304800" y="1828801"/>
            <a:ext cx="3962400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14" descr="2"/>
          <p:cNvPicPr>
            <a:picLocks noChangeAspect="1" noChangeArrowheads="1"/>
          </p:cNvPicPr>
          <p:nvPr/>
        </p:nvPicPr>
        <p:blipFill>
          <a:blip r:embed="rId4">
            <a:lum contrast="6000"/>
          </a:blip>
          <a:srcRect/>
          <a:stretch>
            <a:fillRect/>
          </a:stretch>
        </p:blipFill>
        <p:spPr bwMode="auto">
          <a:xfrm>
            <a:off x="304800" y="3886200"/>
            <a:ext cx="3962400" cy="26384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267200" y="1981200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по-английски – “</a:t>
            </a:r>
            <a:r>
              <a:rPr lang="ru-RU" sz="2400" b="1" dirty="0" err="1" smtClean="0">
                <a:solidFill>
                  <a:srgbClr val="0070C0"/>
                </a:solidFill>
              </a:rPr>
              <a:t>пэйпе</a:t>
            </a:r>
            <a:r>
              <a:rPr lang="ru-RU" sz="2400" b="1" dirty="0" smtClean="0">
                <a:solidFill>
                  <a:srgbClr val="0070C0"/>
                </a:solidFill>
              </a:rPr>
              <a:t>” (</a:t>
            </a:r>
            <a:r>
              <a:rPr lang="ru-RU" sz="2400" b="1" dirty="0" err="1" smtClean="0">
                <a:solidFill>
                  <a:srgbClr val="0070C0"/>
                </a:solidFill>
              </a:rPr>
              <a:t>paper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</a:rPr>
              <a:t> по-французски – “</a:t>
            </a:r>
            <a:r>
              <a:rPr lang="ru-RU" sz="2400" b="1" dirty="0" err="1" smtClean="0">
                <a:solidFill>
                  <a:srgbClr val="0070C0"/>
                </a:solidFill>
              </a:rPr>
              <a:t>папьё</a:t>
            </a:r>
            <a:r>
              <a:rPr lang="ru-RU" sz="2400" b="1" dirty="0" smtClean="0">
                <a:solidFill>
                  <a:srgbClr val="0070C0"/>
                </a:solidFill>
              </a:rPr>
              <a:t>” (</a:t>
            </a:r>
            <a:r>
              <a:rPr lang="ru-RU" sz="2400" b="1" dirty="0" err="1" smtClean="0">
                <a:solidFill>
                  <a:srgbClr val="0070C0"/>
                </a:solidFill>
              </a:rPr>
              <a:t>papier</a:t>
            </a:r>
            <a:r>
              <a:rPr lang="ru-RU" sz="2400" b="1" dirty="0" smtClean="0">
                <a:solidFill>
                  <a:srgbClr val="0070C0"/>
                </a:solidFill>
              </a:rPr>
              <a:t>)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70C0"/>
                </a:solidFill>
              </a:rPr>
              <a:t> по-испански – “</a:t>
            </a:r>
            <a:r>
              <a:rPr lang="ru-RU" sz="2400" b="1" dirty="0" err="1" smtClean="0">
                <a:solidFill>
                  <a:srgbClr val="0070C0"/>
                </a:solidFill>
              </a:rPr>
              <a:t>папель</a:t>
            </a:r>
            <a:r>
              <a:rPr lang="ru-RU" sz="2400" b="1" dirty="0" smtClean="0">
                <a:solidFill>
                  <a:srgbClr val="0070C0"/>
                </a:solidFill>
              </a:rPr>
              <a:t>” (</a:t>
            </a:r>
            <a:r>
              <a:rPr lang="ru-RU" sz="2400" b="1" dirty="0" err="1" smtClean="0">
                <a:solidFill>
                  <a:srgbClr val="0070C0"/>
                </a:solidFill>
              </a:rPr>
              <a:t>papel</a:t>
            </a:r>
            <a:r>
              <a:rPr lang="ru-RU" sz="2400" b="1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7244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hlinkClick r:id="rId2" action="ppaction://hlinkpres?slideindex=1&amp;slidetitle=" tooltip="ИГРА &quot;РАСШИФРУЙ ЧИСЛО&quot;"/>
              </a:rPr>
              <a:t>АРИФМЕТИКА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festival.1september.ru/articles/310754/Image69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5257800" cy="6858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4800600" y="2743200"/>
            <a:ext cx="36576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5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  <a:hlinkClick r:id="rId4" action="ppaction://hlinkpres?slideindex=1&amp;slidetitle="/>
              </a:rPr>
              <a:t>ГЕОМЕТРИЯ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038600"/>
            <a:ext cx="716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ЕДИНИЦЫ ИЗМЕРЕНИЯ.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ЛОКОТЬ </a:t>
            </a:r>
            <a:r>
              <a:rPr lang="ru-RU" dirty="0" smtClean="0"/>
              <a:t>– </a:t>
            </a:r>
            <a:r>
              <a:rPr lang="ru-RU" b="1" dirty="0" smtClean="0">
                <a:solidFill>
                  <a:srgbClr val="00B0F0"/>
                </a:solidFill>
              </a:rPr>
              <a:t>величина, равная расстоянию от локтя до кончиков пальца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ЛАДОНЬ</a:t>
            </a:r>
            <a:r>
              <a:rPr lang="ru-RU" dirty="0" smtClean="0"/>
              <a:t> – </a:t>
            </a:r>
            <a:r>
              <a:rPr lang="ru-RU" b="1" dirty="0" smtClean="0">
                <a:solidFill>
                  <a:srgbClr val="00B0F0"/>
                </a:solidFill>
              </a:rPr>
              <a:t>расстояние от начала ладони до кончиков пальца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ПАЛЕЦ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172</Words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ve</vt:lpstr>
      <vt:lpstr>Слайд 2</vt:lpstr>
      <vt:lpstr>ШКОЛА В ДРЕВНЕМ ЕГИПТЕ</vt:lpstr>
      <vt:lpstr>ВОЗНИКНОВЕНИЕ ПИСЬМЕННОСТИ </vt:lpstr>
      <vt:lpstr>СОСТАВИМ СЛОВА</vt:lpstr>
      <vt:lpstr>РАЗГАДКА ИЕРОГЛИФОВ</vt:lpstr>
      <vt:lpstr>УРОК ПИСЬМА</vt:lpstr>
      <vt:lpstr>ИЗГОТОВЛЕНИЕ ПАПИРУСА</vt:lpstr>
      <vt:lpstr>АРИФМЕТИКА</vt:lpstr>
      <vt:lpstr>СРАВНИТЬ ДРЕВНЕЕГИПЕТСКУЮ ШКОЛУ С     СОВРЕМЕННОЙ ШКОЛОЙ</vt:lpstr>
      <vt:lpstr>НА УРОКЕ: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связной</cp:lastModifiedBy>
  <cp:revision>32</cp:revision>
  <dcterms:modified xsi:type="dcterms:W3CDTF">2012-01-30T07:32:34Z</dcterms:modified>
</cp:coreProperties>
</file>