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59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60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9757" autoAdjust="0"/>
  </p:normalViewPr>
  <p:slideViewPr>
    <p:cSldViewPr>
      <p:cViewPr varScale="1">
        <p:scale>
          <a:sx n="73" d="100"/>
          <a:sy n="73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EAD87-78B6-4644-9620-741F465AC0AF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40C81-65CC-4158-BF79-EE93A3E446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slide" Target="slide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image" Target="../media/image4.jpeg"/><Relationship Id="rId7" Type="http://schemas.openxmlformats.org/officeDocument/2006/relationships/slide" Target="slide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4.xml"/><Relationship Id="rId4" Type="http://schemas.openxmlformats.org/officeDocument/2006/relationships/slide" Target="slide8.xml"/><Relationship Id="rId9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slide" Target="slide16.xml"/><Relationship Id="rId4" Type="http://schemas.openxmlformats.org/officeDocument/2006/relationships/slide" Target="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slide" Target="slide19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slide" Target="slide19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slide" Target="slid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cs4174.vkontakte.ru/u1289706/94483988/x_748430cc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5720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705600" y="60960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МУТЛУ   Н.В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43200" y="228600"/>
            <a:ext cx="6248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ОБРАЗОВАНИЕ   В ДРЕВНЕМ   ЕГИПТЕ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s11168.vkontakte.ru/u135757335/35690472/x_eccf0415.jpg"/>
          <p:cNvPicPr/>
          <p:nvPr/>
        </p:nvPicPr>
        <p:blipFill>
          <a:blip r:embed="rId2"/>
          <a:srcRect l="5128" t="3642" r="5128" b="3642"/>
          <a:stretch>
            <a:fillRect/>
          </a:stretch>
        </p:blipFill>
        <p:spPr bwMode="auto">
          <a:xfrm>
            <a:off x="152400" y="228600"/>
            <a:ext cx="2667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124200" y="76200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РАСШИФРУЙТЕ  СЛЕДУЮЩИЕ ИЕРОГЛИФЫ</a:t>
            </a:r>
            <a:endParaRPr lang="ru-RU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http://cs10159.vkontakte.ru/u4717639/94483988/x_9d2d87f0.jpg"/>
          <p:cNvPicPr/>
          <p:nvPr/>
        </p:nvPicPr>
        <p:blipFill>
          <a:blip r:embed="rId3"/>
          <a:srcRect t="52080" b="14094"/>
          <a:stretch>
            <a:fillRect/>
          </a:stretch>
        </p:blipFill>
        <p:spPr bwMode="auto">
          <a:xfrm>
            <a:off x="3429000" y="1295400"/>
            <a:ext cx="472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3124200" y="2667000"/>
            <a:ext cx="57912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39624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С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9718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А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718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К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290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Х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971800" y="38100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U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429000" y="38100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Y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962400" y="38100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Z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72000" y="3810000"/>
            <a:ext cx="6096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CH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629400" y="3810000"/>
            <a:ext cx="7620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SH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562600" y="3810000"/>
            <a:ext cx="685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KH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4290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В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9624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L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4196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М</a:t>
            </a: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4196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D</a:t>
            </a:r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9530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/>
              </a:rPr>
              <a:t>N</a:t>
            </a:r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9530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5" action="ppaction://hlinksldjump" tooltip="МОЛОДЕЦ"/>
              </a:rPr>
              <a:t>E</a:t>
            </a: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4102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О</a:t>
            </a:r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4102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F</a:t>
            </a:r>
            <a:endParaRPr lang="ru-RU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9436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Р</a:t>
            </a:r>
            <a:endParaRPr lang="ru-RU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9436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V</a:t>
            </a:r>
            <a:endParaRPr lang="ru-RU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4770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Q</a:t>
            </a:r>
            <a:endParaRPr lang="ru-RU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4770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G</a:t>
            </a:r>
            <a:endParaRPr lang="ru-RU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0104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R</a:t>
            </a:r>
            <a:endParaRPr lang="ru-RU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0104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Н</a:t>
            </a:r>
            <a:endParaRPr lang="ru-RU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5438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S</a:t>
            </a:r>
            <a:endParaRPr lang="ru-RU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5438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H</a:t>
            </a:r>
            <a:endParaRPr lang="ru-RU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0772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Т</a:t>
            </a:r>
            <a:endParaRPr lang="ru-RU" dirty="0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0772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I</a:t>
            </a:r>
            <a:endParaRPr lang="ru-RU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6106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U</a:t>
            </a:r>
            <a:endParaRPr lang="ru-RU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6106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J</a:t>
            </a:r>
            <a:endParaRPr lang="ru-RU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772400" y="3810000"/>
            <a:ext cx="7620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TH</a:t>
            </a:r>
            <a:endParaRPr lang="ru-RU" dirty="0"/>
          </a:p>
        </p:txBody>
      </p:sp>
      <p:graphicFrame>
        <p:nvGraphicFramePr>
          <p:cNvPr id="54" name="Таблица 53"/>
          <p:cNvGraphicFramePr>
            <a:graphicFrameLocks noGrp="1"/>
          </p:cNvGraphicFramePr>
          <p:nvPr/>
        </p:nvGraphicFramePr>
        <p:xfrm>
          <a:off x="2743200" y="5638800"/>
          <a:ext cx="6248400" cy="914400"/>
        </p:xfrm>
        <a:graphic>
          <a:graphicData uri="http://schemas.openxmlformats.org/drawingml/2006/table">
            <a:tbl>
              <a:tblPr firstRow="1" bandRow="1">
                <a:solidFill>
                  <a:srgbClr val="F5E3E4"/>
                </a:solidFill>
                <a:tableStyleId>{5C22544A-7EE6-4342-B048-85BDC9FD1C3A}</a:tableStyleId>
              </a:tblPr>
              <a:tblGrid>
                <a:gridCol w="6248400"/>
              </a:tblGrid>
              <a:tr h="914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5" name="Скругленный прямоугольник 54"/>
          <p:cNvSpPr/>
          <p:nvPr/>
        </p:nvSpPr>
        <p:spPr>
          <a:xfrm>
            <a:off x="28956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5814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2672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9530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6388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324600" y="5867400"/>
            <a:ext cx="6096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83820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7086600" y="5867400"/>
            <a:ext cx="6096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77724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6" name="Picture 2" descr="S:\рисунки\собачки\собачки\dog12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648199"/>
            <a:ext cx="2438400" cy="220980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s11168.vkontakte.ru/u135757335/35690472/x_eccf0415.jpg"/>
          <p:cNvPicPr/>
          <p:nvPr/>
        </p:nvPicPr>
        <p:blipFill>
          <a:blip r:embed="rId2"/>
          <a:srcRect l="5128" t="3642" r="5128" b="3642"/>
          <a:stretch>
            <a:fillRect/>
          </a:stretch>
        </p:blipFill>
        <p:spPr bwMode="auto">
          <a:xfrm>
            <a:off x="152400" y="228600"/>
            <a:ext cx="2667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124200" y="76200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РАСШИФРУЙТЕ  СЛЕДУЮЩИЕ ИЕРОГЛИФЫ</a:t>
            </a:r>
            <a:endParaRPr lang="ru-RU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http://cs10159.vkontakte.ru/u4717639/94483988/x_9d2d87f0.jpg"/>
          <p:cNvPicPr/>
          <p:nvPr/>
        </p:nvPicPr>
        <p:blipFill>
          <a:blip r:embed="rId3"/>
          <a:srcRect t="52080" b="14094"/>
          <a:stretch>
            <a:fillRect/>
          </a:stretch>
        </p:blipFill>
        <p:spPr bwMode="auto">
          <a:xfrm>
            <a:off x="3429000" y="1295400"/>
            <a:ext cx="472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3124200" y="2667000"/>
            <a:ext cx="57912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39624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С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9718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А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718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МОЛОДЕЦ"/>
              </a:rPr>
              <a:t>К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290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Х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971800" y="38100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U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429000" y="38100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Y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962400" y="38100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Z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72000" y="3810000"/>
            <a:ext cx="6096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CH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629400" y="3810000"/>
            <a:ext cx="7620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SH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562600" y="3810000"/>
            <a:ext cx="685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KH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4290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В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9624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L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4196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М</a:t>
            </a: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4196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D</a:t>
            </a:r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9530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/>
              </a:rPr>
              <a:t>N</a:t>
            </a:r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9530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E</a:t>
            </a: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4102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sldjump" tooltip="МОЛОДЕЦ"/>
              </a:rPr>
              <a:t>О</a:t>
            </a:r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4102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F</a:t>
            </a:r>
            <a:endParaRPr lang="ru-RU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9436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Р</a:t>
            </a:r>
            <a:endParaRPr lang="ru-RU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9436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V</a:t>
            </a:r>
            <a:endParaRPr lang="ru-RU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4770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Q</a:t>
            </a:r>
            <a:endParaRPr lang="ru-RU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4770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G</a:t>
            </a:r>
            <a:endParaRPr lang="ru-RU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0104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R</a:t>
            </a:r>
            <a:endParaRPr lang="ru-RU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0104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Н</a:t>
            </a:r>
            <a:endParaRPr lang="ru-RU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5438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S</a:t>
            </a:r>
            <a:endParaRPr lang="ru-RU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5438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H</a:t>
            </a:r>
            <a:endParaRPr lang="ru-RU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0772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Т</a:t>
            </a:r>
            <a:endParaRPr lang="ru-RU" dirty="0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0772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I</a:t>
            </a:r>
            <a:endParaRPr lang="ru-RU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6106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U</a:t>
            </a:r>
            <a:endParaRPr lang="ru-RU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6106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J</a:t>
            </a:r>
            <a:endParaRPr lang="ru-RU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772400" y="3810000"/>
            <a:ext cx="7620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TH</a:t>
            </a:r>
            <a:endParaRPr lang="ru-RU" dirty="0"/>
          </a:p>
        </p:txBody>
      </p:sp>
      <p:graphicFrame>
        <p:nvGraphicFramePr>
          <p:cNvPr id="54" name="Таблица 53"/>
          <p:cNvGraphicFramePr>
            <a:graphicFrameLocks noGrp="1"/>
          </p:cNvGraphicFramePr>
          <p:nvPr/>
        </p:nvGraphicFramePr>
        <p:xfrm>
          <a:off x="2743200" y="5638800"/>
          <a:ext cx="6248400" cy="914400"/>
        </p:xfrm>
        <a:graphic>
          <a:graphicData uri="http://schemas.openxmlformats.org/drawingml/2006/table">
            <a:tbl>
              <a:tblPr firstRow="1" bandRow="1">
                <a:solidFill>
                  <a:srgbClr val="F5E3E4"/>
                </a:solidFill>
                <a:tableStyleId>{5C22544A-7EE6-4342-B048-85BDC9FD1C3A}</a:tableStyleId>
              </a:tblPr>
              <a:tblGrid>
                <a:gridCol w="6248400"/>
              </a:tblGrid>
              <a:tr h="914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5" name="Скругленный прямоугольник 54"/>
          <p:cNvSpPr/>
          <p:nvPr/>
        </p:nvSpPr>
        <p:spPr>
          <a:xfrm>
            <a:off x="28956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5814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2672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9530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6388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324600" y="5867400"/>
            <a:ext cx="6096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83820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7086600" y="5867400"/>
            <a:ext cx="6096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77724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6" name="Picture 2" descr="S:\рисунки\собачки\собачки\dog12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648199"/>
            <a:ext cx="2438400" cy="2209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s11168.vkontakte.ru/u135757335/35690472/x_eccf0415.jpg"/>
          <p:cNvPicPr/>
          <p:nvPr/>
        </p:nvPicPr>
        <p:blipFill>
          <a:blip r:embed="rId2"/>
          <a:srcRect l="5128" t="3642" r="5128" b="3642"/>
          <a:stretch>
            <a:fillRect/>
          </a:stretch>
        </p:blipFill>
        <p:spPr bwMode="auto">
          <a:xfrm>
            <a:off x="152400" y="228600"/>
            <a:ext cx="2667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124200" y="76200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РАСШИФРУЙТЕ  СЛЕДУЮЩИЕ ИЕРОГЛИФЫ</a:t>
            </a:r>
            <a:endParaRPr lang="ru-RU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http://cs10159.vkontakte.ru/u4717639/94483988/x_9d2d87f0.jpg"/>
          <p:cNvPicPr/>
          <p:nvPr/>
        </p:nvPicPr>
        <p:blipFill>
          <a:blip r:embed="rId3"/>
          <a:srcRect t="52080" b="14094"/>
          <a:stretch>
            <a:fillRect/>
          </a:stretch>
        </p:blipFill>
        <p:spPr bwMode="auto">
          <a:xfrm>
            <a:off x="3429000" y="1295400"/>
            <a:ext cx="472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3124200" y="2667000"/>
            <a:ext cx="57912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39624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С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9718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sldjump"/>
              </a:rPr>
              <a:t>А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718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sldjump" tooltip="МОЛОДЕЦ"/>
              </a:rPr>
              <a:t>К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290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sldjump" tooltip="ПОДУМАЙ ЕЩЕ"/>
              </a:rPr>
              <a:t>Х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971800" y="38100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5" action="ppaction://hlinksldjump" tooltip="ПОДУМАЙ ЕЩЕ"/>
              </a:rPr>
              <a:t>U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429000" y="38100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5" action="ppaction://hlinksldjump" tooltip="ПОДУМАЙ ЕЩЕ"/>
              </a:rPr>
              <a:t>Y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962400" y="38100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5" action="ppaction://hlinksldjump" tooltip="ПОДУМАЙ ЕЩЕ"/>
              </a:rPr>
              <a:t>Z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72000" y="3810000"/>
            <a:ext cx="6096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5" action="ppaction://hlinksldjump" tooltip="ПОДУМАЙ ЕЩЕ"/>
              </a:rPr>
              <a:t>CH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629400" y="3810000"/>
            <a:ext cx="7620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5" action="ppaction://hlinksldjump" tooltip="ПОДУМАЙ ЕЩЕ"/>
              </a:rPr>
              <a:t>SH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562600" y="3810000"/>
            <a:ext cx="685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5" action="ppaction://hlinksldjump" tooltip="ПОДУМАЙ ЕЩЕ"/>
              </a:rPr>
              <a:t>KH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4290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sldjump" tooltip="ПОДУМАЙ ЕЩЕ"/>
              </a:rPr>
              <a:t>В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9624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5" action="ppaction://hlinksldjump" tooltip="ПОДУМАЙ ЕЩЕ"/>
              </a:rPr>
              <a:t>L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4196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sldjump" tooltip="ПОДУМАЙ ЕЩЕ"/>
              </a:rPr>
              <a:t>М</a:t>
            </a: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4196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5" action="ppaction://hlinksldjump" tooltip="ПОДУМАЙ ЕЩЕ"/>
              </a:rPr>
              <a:t>D</a:t>
            </a:r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9530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5" action="ppaction://hlinksldjump"/>
              </a:rPr>
              <a:t>N</a:t>
            </a:r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9530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5" action="ppaction://hlinksldjump" tooltip="ПОДУМАЙ ЕЩЕ"/>
              </a:rPr>
              <a:t>E</a:t>
            </a: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4102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sldjump" tooltip="ПОДУМАЙ ЕЩЕ"/>
              </a:rPr>
              <a:t>О</a:t>
            </a:r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4102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5" action="ppaction://hlinksldjump" tooltip="ПОДУМАЙ ЕЩЕ"/>
              </a:rPr>
              <a:t>F</a:t>
            </a:r>
            <a:endParaRPr lang="ru-RU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9436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6" action="ppaction://hlinksldjump" tooltip="МОЛОДЕЦ"/>
              </a:rPr>
              <a:t>Р</a:t>
            </a:r>
            <a:endParaRPr lang="ru-RU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9436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5" action="ppaction://hlinksldjump" tooltip="ПОДУМАЙ ЕЩЕ"/>
              </a:rPr>
              <a:t>V</a:t>
            </a:r>
            <a:endParaRPr lang="ru-RU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4770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5" action="ppaction://hlinksldjump" tooltip="ПОДУМАЙ ЕЩЕ"/>
              </a:rPr>
              <a:t>Q</a:t>
            </a:r>
            <a:endParaRPr lang="ru-RU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4770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5" action="ppaction://hlinksldjump" tooltip="ПОДУМАЙ ЕЩЕ"/>
              </a:rPr>
              <a:t>G</a:t>
            </a:r>
            <a:endParaRPr lang="ru-RU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0104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5" action="ppaction://hlinksldjump" tooltip="ПОДУМАЙ ЕЩЕ"/>
              </a:rPr>
              <a:t>R</a:t>
            </a:r>
            <a:endParaRPr lang="ru-RU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0104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sldjump" tooltip="ПОДУМАЙ ЕЩЕ"/>
              </a:rPr>
              <a:t>Н</a:t>
            </a:r>
            <a:endParaRPr lang="ru-RU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5438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5" action="ppaction://hlinksldjump" tooltip="ПОДУМАЙ ЕЩЕ"/>
              </a:rPr>
              <a:t>S</a:t>
            </a:r>
            <a:endParaRPr lang="ru-RU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5438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5" action="ppaction://hlinksldjump" tooltip="ПОДУМАЙ ЕЩЕ"/>
              </a:rPr>
              <a:t>H</a:t>
            </a:r>
            <a:endParaRPr lang="ru-RU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0772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sldjump" tooltip="ПОДУМАЙ ЕЩЕ"/>
              </a:rPr>
              <a:t>Т</a:t>
            </a:r>
            <a:endParaRPr lang="ru-RU" dirty="0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0772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5" action="ppaction://hlinksldjump" tooltip="ПОДУМАЙ ЕЩЕ"/>
              </a:rPr>
              <a:t>I</a:t>
            </a:r>
            <a:endParaRPr lang="ru-RU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6106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5" action="ppaction://hlinksldjump" tooltip="ПОДУМАЙ ЕЩЕ"/>
              </a:rPr>
              <a:t>U</a:t>
            </a:r>
            <a:endParaRPr lang="ru-RU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6106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5" action="ppaction://hlinksldjump" tooltip="ПОДУМАЙ ЕЩЕ"/>
              </a:rPr>
              <a:t>J</a:t>
            </a:r>
            <a:endParaRPr lang="ru-RU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772400" y="3810000"/>
            <a:ext cx="7620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5" action="ppaction://hlinksldjump" tooltip="ПОДУМАЙ ЕЩЕ"/>
              </a:rPr>
              <a:t>TH</a:t>
            </a:r>
            <a:endParaRPr lang="ru-RU" dirty="0"/>
          </a:p>
        </p:txBody>
      </p:sp>
      <p:graphicFrame>
        <p:nvGraphicFramePr>
          <p:cNvPr id="54" name="Таблица 53"/>
          <p:cNvGraphicFramePr>
            <a:graphicFrameLocks noGrp="1"/>
          </p:cNvGraphicFramePr>
          <p:nvPr/>
        </p:nvGraphicFramePr>
        <p:xfrm>
          <a:off x="2743200" y="5638800"/>
          <a:ext cx="6248400" cy="914400"/>
        </p:xfrm>
        <a:graphic>
          <a:graphicData uri="http://schemas.openxmlformats.org/drawingml/2006/table">
            <a:tbl>
              <a:tblPr firstRow="1" bandRow="1">
                <a:solidFill>
                  <a:srgbClr val="F5E3E4"/>
                </a:solidFill>
                <a:tableStyleId>{5C22544A-7EE6-4342-B048-85BDC9FD1C3A}</a:tableStyleId>
              </a:tblPr>
              <a:tblGrid>
                <a:gridCol w="6248400"/>
              </a:tblGrid>
              <a:tr h="914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5" name="Скругленный прямоугольник 54"/>
          <p:cNvSpPr/>
          <p:nvPr/>
        </p:nvSpPr>
        <p:spPr>
          <a:xfrm>
            <a:off x="28956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5814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2672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9530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6388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324600" y="5867400"/>
            <a:ext cx="6096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83820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7086600" y="5867400"/>
            <a:ext cx="6096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77724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6" name="Picture 2" descr="S:\рисунки\собачки\собачки\dog12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648199"/>
            <a:ext cx="2438400" cy="220980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s11168.vkontakte.ru/u135757335/35690472/x_eccf0415.jpg"/>
          <p:cNvPicPr/>
          <p:nvPr/>
        </p:nvPicPr>
        <p:blipFill>
          <a:blip r:embed="rId2"/>
          <a:srcRect l="5128" t="3642" r="5128" b="3642"/>
          <a:stretch>
            <a:fillRect/>
          </a:stretch>
        </p:blipFill>
        <p:spPr bwMode="auto">
          <a:xfrm>
            <a:off x="152400" y="228600"/>
            <a:ext cx="2667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124200" y="76200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РАСШИФРУЙТЕ  СЛЕДУЮЩИЕ ИЕРОГЛИФЫ</a:t>
            </a:r>
            <a:endParaRPr lang="ru-RU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http://cs10159.vkontakte.ru/u4717639/94483988/x_9d2d87f0.jpg"/>
          <p:cNvPicPr/>
          <p:nvPr/>
        </p:nvPicPr>
        <p:blipFill>
          <a:blip r:embed="rId3"/>
          <a:srcRect t="52080" b="14094"/>
          <a:stretch>
            <a:fillRect/>
          </a:stretch>
        </p:blipFill>
        <p:spPr bwMode="auto">
          <a:xfrm>
            <a:off x="3429000" y="1295400"/>
            <a:ext cx="472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3124200" y="2667000"/>
            <a:ext cx="57912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39624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С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9718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sldjump"/>
              </a:rPr>
              <a:t>А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718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6" action="ppaction://hlinksldjump" tooltip="МОЛОДЕЦ"/>
              </a:rPr>
              <a:t>К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290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6" action="ppaction://hlinksldjump" tooltip="ПОДУМАЙ ЕЩЕ"/>
              </a:rPr>
              <a:t>Х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971800" y="38100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7" action="ppaction://hlinksldjump" tooltip="ПОДУМАЙ ЕЩЕ"/>
              </a:rPr>
              <a:t>U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429000" y="38100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7" action="ppaction://hlinksldjump" tooltip="ПОДУМАЙ ЕЩЕ"/>
              </a:rPr>
              <a:t>Y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962400" y="38100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7" action="ppaction://hlinksldjump" tooltip="ПОДУМАЙ ЕЩЕ"/>
              </a:rPr>
              <a:t>Z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72000" y="3810000"/>
            <a:ext cx="6096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CH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629400" y="3810000"/>
            <a:ext cx="7620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SH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562600" y="3810000"/>
            <a:ext cx="685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KH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4290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6" action="ppaction://hlinksldjump" tooltip="ПОДУМАЙ ЕЩЕ"/>
              </a:rPr>
              <a:t>В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9624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6" action="ppaction://hlinksldjump" tooltip="ПОДУМАЙ ЕЩЕ"/>
              </a:rPr>
              <a:t>L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4196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6" action="ppaction://hlinksldjump" tooltip="ПОДУМАЙ ЕЩЕ"/>
              </a:rPr>
              <a:t>М</a:t>
            </a: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4196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6" action="ppaction://hlinksldjump" tooltip="ПОДУМАЙ ЕЩЕ"/>
              </a:rPr>
              <a:t>D</a:t>
            </a:r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9530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6" action="ppaction://hlinksldjump"/>
              </a:rPr>
              <a:t>N</a:t>
            </a:r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9530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6" action="ppaction://hlinksldjump" tooltip="ПОДУМАЙ ЕЩЕ"/>
              </a:rPr>
              <a:t>E</a:t>
            </a: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4102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6" action="ppaction://hlinksldjump" tooltip="ПОДУМАЙ ЕЩЕ"/>
              </a:rPr>
              <a:t>О</a:t>
            </a:r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4102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6" action="ppaction://hlinksldjump" tooltip="ПОДУМАЙ ЕЩЕ"/>
              </a:rPr>
              <a:t>F</a:t>
            </a:r>
            <a:endParaRPr lang="ru-RU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9436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8" action="ppaction://hlinksldjump" tooltip="МОЛОДЕЦ"/>
              </a:rPr>
              <a:t>Р</a:t>
            </a:r>
            <a:endParaRPr lang="ru-RU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9436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6" action="ppaction://hlinksldjump" tooltip="ПОДУМАЙ ЕЩЕ"/>
              </a:rPr>
              <a:t>V</a:t>
            </a:r>
            <a:endParaRPr lang="ru-RU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4770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6" action="ppaction://hlinksldjump" tooltip="ПОДУМАЙ ЕЩЕ"/>
              </a:rPr>
              <a:t>Q</a:t>
            </a:r>
            <a:endParaRPr lang="ru-RU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4770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6" action="ppaction://hlinksldjump" tooltip="ПОДУМАЙ ЕЩЕ"/>
              </a:rPr>
              <a:t>G</a:t>
            </a:r>
            <a:endParaRPr lang="ru-RU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0104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6" action="ppaction://hlinksldjump" tooltip="ПОДУМАЙ ЕЩЕ"/>
              </a:rPr>
              <a:t>R</a:t>
            </a:r>
            <a:endParaRPr lang="ru-RU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0104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6" action="ppaction://hlinksldjump" tooltip="ПОДУМАЙ ЕЩЕ"/>
              </a:rPr>
              <a:t>Н</a:t>
            </a:r>
            <a:endParaRPr lang="ru-RU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5438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7" action="ppaction://hlinksldjump" tooltip="ПОДУМАЙ ЕЩЕ"/>
              </a:rPr>
              <a:t>S</a:t>
            </a:r>
            <a:endParaRPr lang="ru-RU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5438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6" action="ppaction://hlinksldjump" tooltip="ПОДУМАЙ ЕЩЕ"/>
              </a:rPr>
              <a:t>H</a:t>
            </a:r>
            <a:endParaRPr lang="ru-RU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0772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7" action="ppaction://hlinksldjump" tooltip="ПОДУМАЙ ЕЩЕ"/>
              </a:rPr>
              <a:t>Т</a:t>
            </a:r>
            <a:endParaRPr lang="ru-RU" dirty="0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0772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6" action="ppaction://hlinksldjump" tooltip="ПОДУМАЙ ЕЩЕ"/>
              </a:rPr>
              <a:t>I</a:t>
            </a:r>
            <a:endParaRPr lang="ru-RU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6106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7" action="ppaction://hlinksldjump" tooltip="ПОДУМАЙ ЕЩЕ"/>
              </a:rPr>
              <a:t>U</a:t>
            </a:r>
            <a:endParaRPr lang="ru-RU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6106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6" action="ppaction://hlinksldjump" tooltip="ПОДУМАЙ ЕЩЕ"/>
              </a:rPr>
              <a:t>J</a:t>
            </a:r>
            <a:endParaRPr lang="ru-RU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772400" y="3810000"/>
            <a:ext cx="7620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TH</a:t>
            </a:r>
            <a:endParaRPr lang="ru-RU" dirty="0"/>
          </a:p>
        </p:txBody>
      </p:sp>
      <p:graphicFrame>
        <p:nvGraphicFramePr>
          <p:cNvPr id="54" name="Таблица 53"/>
          <p:cNvGraphicFramePr>
            <a:graphicFrameLocks noGrp="1"/>
          </p:cNvGraphicFramePr>
          <p:nvPr/>
        </p:nvGraphicFramePr>
        <p:xfrm>
          <a:off x="2743200" y="5638800"/>
          <a:ext cx="6248400" cy="914400"/>
        </p:xfrm>
        <a:graphic>
          <a:graphicData uri="http://schemas.openxmlformats.org/drawingml/2006/table">
            <a:tbl>
              <a:tblPr firstRow="1" bandRow="1">
                <a:solidFill>
                  <a:srgbClr val="F5E3E4"/>
                </a:solidFill>
                <a:tableStyleId>{5C22544A-7EE6-4342-B048-85BDC9FD1C3A}</a:tableStyleId>
              </a:tblPr>
              <a:tblGrid>
                <a:gridCol w="6248400"/>
              </a:tblGrid>
              <a:tr h="914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5" name="Скругленный прямоугольник 54"/>
          <p:cNvSpPr/>
          <p:nvPr/>
        </p:nvSpPr>
        <p:spPr>
          <a:xfrm>
            <a:off x="28956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5814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2672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9530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6388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324600" y="5867400"/>
            <a:ext cx="6096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83820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7086600" y="5867400"/>
            <a:ext cx="6096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77724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6" name="Picture 2" descr="S:\рисунки\собачки\собачки\dog12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4648199"/>
            <a:ext cx="2438400" cy="220980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s11168.vkontakte.ru/u135757335/35690472/x_eccf0415.jpg"/>
          <p:cNvPicPr/>
          <p:nvPr/>
        </p:nvPicPr>
        <p:blipFill>
          <a:blip r:embed="rId2"/>
          <a:srcRect l="5128" t="3642" r="5128" b="3642"/>
          <a:stretch>
            <a:fillRect/>
          </a:stretch>
        </p:blipFill>
        <p:spPr bwMode="auto">
          <a:xfrm>
            <a:off x="152400" y="228600"/>
            <a:ext cx="2667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124200" y="76200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РАСШИФРУЙТЕ  СЛЕДУЮЩИЕ ИЕРОГЛИФЫ</a:t>
            </a:r>
            <a:endParaRPr lang="ru-RU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http://cs10159.vkontakte.ru/u4717639/94483988/x_9d2d87f0.jpg"/>
          <p:cNvPicPr/>
          <p:nvPr/>
        </p:nvPicPr>
        <p:blipFill>
          <a:blip r:embed="rId3"/>
          <a:srcRect t="52080" b="14094"/>
          <a:stretch>
            <a:fillRect/>
          </a:stretch>
        </p:blipFill>
        <p:spPr bwMode="auto">
          <a:xfrm>
            <a:off x="3429000" y="1295400"/>
            <a:ext cx="472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3124200" y="2667000"/>
            <a:ext cx="57912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39624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С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9718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МОЛОДЕЦ"/>
              </a:rPr>
              <a:t>А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718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МОЛОДЕЦ"/>
              </a:rPr>
              <a:t>К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290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Х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971800" y="38100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U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429000" y="38100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Y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962400" y="38100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Z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72000" y="3810000"/>
            <a:ext cx="6096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CH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629400" y="3810000"/>
            <a:ext cx="7620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SH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562600" y="3810000"/>
            <a:ext cx="685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KH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4290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В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9624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L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4196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М</a:t>
            </a: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4196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D</a:t>
            </a:r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9530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/>
              </a:rPr>
              <a:t>N</a:t>
            </a:r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9530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E</a:t>
            </a: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4102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О</a:t>
            </a:r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4102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F</a:t>
            </a:r>
            <a:endParaRPr lang="ru-RU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9436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Р</a:t>
            </a:r>
            <a:endParaRPr lang="ru-RU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9436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V</a:t>
            </a:r>
            <a:endParaRPr lang="ru-RU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4770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Q</a:t>
            </a:r>
            <a:endParaRPr lang="ru-RU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4770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G</a:t>
            </a:r>
            <a:endParaRPr lang="ru-RU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0104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R</a:t>
            </a:r>
            <a:endParaRPr lang="ru-RU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0104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Н</a:t>
            </a:r>
            <a:endParaRPr lang="ru-RU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5438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S</a:t>
            </a:r>
            <a:endParaRPr lang="ru-RU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5438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H</a:t>
            </a:r>
            <a:endParaRPr lang="ru-RU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0772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sldjump" tooltip="ПОДУМАЙ ЕЩЕ"/>
              </a:rPr>
              <a:t>Т</a:t>
            </a:r>
            <a:endParaRPr lang="ru-RU" dirty="0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0772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I</a:t>
            </a:r>
            <a:endParaRPr lang="ru-RU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6106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U</a:t>
            </a:r>
            <a:endParaRPr lang="ru-RU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6106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J</a:t>
            </a:r>
            <a:endParaRPr lang="ru-RU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772400" y="3810000"/>
            <a:ext cx="7620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TH</a:t>
            </a:r>
            <a:endParaRPr lang="ru-RU" dirty="0"/>
          </a:p>
        </p:txBody>
      </p:sp>
      <p:graphicFrame>
        <p:nvGraphicFramePr>
          <p:cNvPr id="54" name="Таблица 53"/>
          <p:cNvGraphicFramePr>
            <a:graphicFrameLocks noGrp="1"/>
          </p:cNvGraphicFramePr>
          <p:nvPr/>
        </p:nvGraphicFramePr>
        <p:xfrm>
          <a:off x="2743200" y="5638800"/>
          <a:ext cx="6248400" cy="914400"/>
        </p:xfrm>
        <a:graphic>
          <a:graphicData uri="http://schemas.openxmlformats.org/drawingml/2006/table">
            <a:tbl>
              <a:tblPr firstRow="1" bandRow="1">
                <a:solidFill>
                  <a:srgbClr val="F5E3E4"/>
                </a:solidFill>
                <a:tableStyleId>{5C22544A-7EE6-4342-B048-85BDC9FD1C3A}</a:tableStyleId>
              </a:tblPr>
              <a:tblGrid>
                <a:gridCol w="6248400"/>
              </a:tblGrid>
              <a:tr h="914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5" name="Скругленный прямоугольник 54"/>
          <p:cNvSpPr/>
          <p:nvPr/>
        </p:nvSpPr>
        <p:spPr>
          <a:xfrm>
            <a:off x="28956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5814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2672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9530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6388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324600" y="5867400"/>
            <a:ext cx="6096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83820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7086600" y="5867400"/>
            <a:ext cx="6096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77724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6" name="Picture 2" descr="S:\рисунки\собачки\собачки\dog12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648199"/>
            <a:ext cx="2438400" cy="220980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s11168.vkontakte.ru/u135757335/35690472/x_eccf0415.jpg"/>
          <p:cNvPicPr/>
          <p:nvPr/>
        </p:nvPicPr>
        <p:blipFill>
          <a:blip r:embed="rId2"/>
          <a:srcRect l="5128" t="3642" r="5128" b="3642"/>
          <a:stretch>
            <a:fillRect/>
          </a:stretch>
        </p:blipFill>
        <p:spPr bwMode="auto">
          <a:xfrm>
            <a:off x="152400" y="228600"/>
            <a:ext cx="2667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124200" y="76200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РАСШИФРУЙТЕ  СЛЕДУЮЩИЕ ИЕРОГЛИФЫ</a:t>
            </a:r>
            <a:endParaRPr lang="ru-RU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http://cs10159.vkontakte.ru/u4717639/94483988/x_9d2d87f0.jpg"/>
          <p:cNvPicPr/>
          <p:nvPr/>
        </p:nvPicPr>
        <p:blipFill>
          <a:blip r:embed="rId3"/>
          <a:srcRect t="52080" b="14094"/>
          <a:stretch>
            <a:fillRect/>
          </a:stretch>
        </p:blipFill>
        <p:spPr bwMode="auto">
          <a:xfrm>
            <a:off x="3429000" y="1295400"/>
            <a:ext cx="472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3124200" y="2667000"/>
            <a:ext cx="57912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39624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С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9718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МОЛОДЕЦ"/>
              </a:rPr>
              <a:t>А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718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МОЛОДЕЦ"/>
              </a:rPr>
              <a:t>К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290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Х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971800" y="38100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U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429000" y="38100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Y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962400" y="38100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Z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72000" y="3810000"/>
            <a:ext cx="6096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CH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629400" y="3810000"/>
            <a:ext cx="7620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SH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562600" y="3810000"/>
            <a:ext cx="685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KH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4290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В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9624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L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4196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М</a:t>
            </a: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4196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D</a:t>
            </a:r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9530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/>
              </a:rPr>
              <a:t>N</a:t>
            </a:r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9530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E</a:t>
            </a: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4102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О</a:t>
            </a:r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4102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F</a:t>
            </a:r>
            <a:endParaRPr lang="ru-RU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9436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Р</a:t>
            </a:r>
            <a:endParaRPr lang="ru-RU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9436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V</a:t>
            </a:r>
            <a:endParaRPr lang="ru-RU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4770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Q</a:t>
            </a:r>
            <a:endParaRPr lang="ru-RU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4770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G</a:t>
            </a:r>
            <a:endParaRPr lang="ru-RU" dirty="0"/>
          </a:p>
        </p:txBody>
      </p:sp>
      <p:sp>
        <p:nvSpPr>
          <p:cNvPr id="37" name="Скругленный прямоугольник 36">
            <a:hlinkClick r:id="rId5" action="ppaction://hlinksldjump" tooltip="МОЛОДЕЦ"/>
          </p:cNvPr>
          <p:cNvSpPr/>
          <p:nvPr/>
        </p:nvSpPr>
        <p:spPr>
          <a:xfrm>
            <a:off x="70104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5" action="ppaction://hlinksldjump" tooltip="ПОДУМАЙ ЕЩЕ"/>
              </a:rPr>
              <a:t>R</a:t>
            </a:r>
            <a:endParaRPr lang="ru-RU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0104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Н</a:t>
            </a:r>
            <a:endParaRPr lang="ru-RU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5438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S</a:t>
            </a:r>
            <a:endParaRPr lang="ru-RU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5438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H</a:t>
            </a:r>
            <a:endParaRPr lang="ru-RU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0772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МОЛОДЕЦ"/>
              </a:rPr>
              <a:t>Т</a:t>
            </a:r>
            <a:endParaRPr lang="ru-RU" dirty="0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0772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I</a:t>
            </a:r>
            <a:endParaRPr lang="ru-RU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6106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U</a:t>
            </a:r>
            <a:endParaRPr lang="ru-RU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6106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J</a:t>
            </a:r>
            <a:endParaRPr lang="ru-RU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772400" y="3810000"/>
            <a:ext cx="7620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TH</a:t>
            </a:r>
            <a:endParaRPr lang="ru-RU" dirty="0"/>
          </a:p>
        </p:txBody>
      </p:sp>
      <p:graphicFrame>
        <p:nvGraphicFramePr>
          <p:cNvPr id="54" name="Таблица 53"/>
          <p:cNvGraphicFramePr>
            <a:graphicFrameLocks noGrp="1"/>
          </p:cNvGraphicFramePr>
          <p:nvPr/>
        </p:nvGraphicFramePr>
        <p:xfrm>
          <a:off x="2743200" y="5638800"/>
          <a:ext cx="6248400" cy="914400"/>
        </p:xfrm>
        <a:graphic>
          <a:graphicData uri="http://schemas.openxmlformats.org/drawingml/2006/table">
            <a:tbl>
              <a:tblPr firstRow="1" bandRow="1">
                <a:solidFill>
                  <a:srgbClr val="F5E3E4"/>
                </a:solidFill>
                <a:tableStyleId>{5C22544A-7EE6-4342-B048-85BDC9FD1C3A}</a:tableStyleId>
              </a:tblPr>
              <a:tblGrid>
                <a:gridCol w="6248400"/>
              </a:tblGrid>
              <a:tr h="914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5" name="Скругленный прямоугольник 54"/>
          <p:cNvSpPr/>
          <p:nvPr/>
        </p:nvSpPr>
        <p:spPr>
          <a:xfrm>
            <a:off x="28956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5814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2672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9530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6388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324600" y="5867400"/>
            <a:ext cx="6096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83820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7086600" y="5867400"/>
            <a:ext cx="6096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77724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6" name="Picture 2" descr="S:\рисунки\собачки\собачки\dog12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648199"/>
            <a:ext cx="2438400" cy="220980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s11168.vkontakte.ru/u135757335/35690472/x_eccf0415.jpg"/>
          <p:cNvPicPr/>
          <p:nvPr/>
        </p:nvPicPr>
        <p:blipFill>
          <a:blip r:embed="rId2"/>
          <a:srcRect l="5128" t="3642" r="5128" b="3642"/>
          <a:stretch>
            <a:fillRect/>
          </a:stretch>
        </p:blipFill>
        <p:spPr bwMode="auto">
          <a:xfrm>
            <a:off x="152400" y="228600"/>
            <a:ext cx="2667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124200" y="76200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РАСШИФРУЙТЕ  СЛЕДУЮЩИЕ ИЕРОГЛИФЫ</a:t>
            </a:r>
            <a:endParaRPr lang="ru-RU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http://cs10159.vkontakte.ru/u4717639/94483988/x_9d2d87f0.jpg"/>
          <p:cNvPicPr/>
          <p:nvPr/>
        </p:nvPicPr>
        <p:blipFill>
          <a:blip r:embed="rId3"/>
          <a:srcRect t="52080" b="14094"/>
          <a:stretch>
            <a:fillRect/>
          </a:stretch>
        </p:blipFill>
        <p:spPr bwMode="auto">
          <a:xfrm>
            <a:off x="3429000" y="1295400"/>
            <a:ext cx="472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3124200" y="2667000"/>
            <a:ext cx="57912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39624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С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9718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sldjump" tooltip="МОЛОДЕЦ"/>
              </a:rPr>
              <a:t>А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718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МОЛОДЕЦ"/>
              </a:rPr>
              <a:t>К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290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Х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971800" y="38100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U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429000" y="38100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Y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962400" y="38100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Z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72000" y="3810000"/>
            <a:ext cx="6096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CH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629400" y="3810000"/>
            <a:ext cx="7620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SH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562600" y="3810000"/>
            <a:ext cx="685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KH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4290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В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9624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L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4196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М</a:t>
            </a: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4196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D</a:t>
            </a:r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9530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/>
              </a:rPr>
              <a:t>N</a:t>
            </a:r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9530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E</a:t>
            </a: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4102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О</a:t>
            </a:r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4102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F</a:t>
            </a:r>
            <a:endParaRPr lang="ru-RU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9436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Р</a:t>
            </a:r>
            <a:endParaRPr lang="ru-RU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9436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V</a:t>
            </a:r>
            <a:endParaRPr lang="ru-RU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4770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Q</a:t>
            </a:r>
            <a:endParaRPr lang="ru-RU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4770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G</a:t>
            </a:r>
            <a:endParaRPr lang="ru-RU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0104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R</a:t>
            </a:r>
            <a:endParaRPr lang="ru-RU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0104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Н</a:t>
            </a:r>
            <a:endParaRPr lang="ru-RU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5438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S</a:t>
            </a:r>
            <a:endParaRPr lang="ru-RU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5438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H</a:t>
            </a:r>
            <a:endParaRPr lang="ru-RU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0772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МОЛОДЕЦ"/>
              </a:rPr>
              <a:t>Т</a:t>
            </a:r>
            <a:endParaRPr lang="ru-RU" dirty="0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0772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I</a:t>
            </a:r>
            <a:endParaRPr lang="ru-RU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6106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U</a:t>
            </a:r>
            <a:endParaRPr lang="ru-RU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6106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J</a:t>
            </a:r>
            <a:endParaRPr lang="ru-RU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772400" y="3810000"/>
            <a:ext cx="7620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TH</a:t>
            </a:r>
            <a:endParaRPr lang="ru-RU" dirty="0"/>
          </a:p>
        </p:txBody>
      </p:sp>
      <p:graphicFrame>
        <p:nvGraphicFramePr>
          <p:cNvPr id="54" name="Таблица 53"/>
          <p:cNvGraphicFramePr>
            <a:graphicFrameLocks noGrp="1"/>
          </p:cNvGraphicFramePr>
          <p:nvPr/>
        </p:nvGraphicFramePr>
        <p:xfrm>
          <a:off x="2743200" y="5638800"/>
          <a:ext cx="6248400" cy="914400"/>
        </p:xfrm>
        <a:graphic>
          <a:graphicData uri="http://schemas.openxmlformats.org/drawingml/2006/table">
            <a:tbl>
              <a:tblPr firstRow="1" bandRow="1">
                <a:solidFill>
                  <a:srgbClr val="F5E3E4"/>
                </a:solidFill>
                <a:tableStyleId>{5C22544A-7EE6-4342-B048-85BDC9FD1C3A}</a:tableStyleId>
              </a:tblPr>
              <a:tblGrid>
                <a:gridCol w="6248400"/>
              </a:tblGrid>
              <a:tr h="914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5" name="Скругленный прямоугольник 54"/>
          <p:cNvSpPr/>
          <p:nvPr/>
        </p:nvSpPr>
        <p:spPr>
          <a:xfrm>
            <a:off x="28956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5814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2672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9530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6388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324600" y="5867400"/>
            <a:ext cx="6096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83820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7086600" y="5867400"/>
            <a:ext cx="6096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77724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ru-RU" dirty="0"/>
          </a:p>
        </p:txBody>
      </p:sp>
      <p:pic>
        <p:nvPicPr>
          <p:cNvPr id="66" name="Picture 2" descr="S:\рисунки\собачки\собачки\dog12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648199"/>
            <a:ext cx="2438400" cy="220980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s11168.vkontakte.ru/u135757335/35690472/x_eccf0415.jpg"/>
          <p:cNvPicPr/>
          <p:nvPr/>
        </p:nvPicPr>
        <p:blipFill>
          <a:blip r:embed="rId2"/>
          <a:srcRect l="5128" t="3642" r="5128" b="3642"/>
          <a:stretch>
            <a:fillRect/>
          </a:stretch>
        </p:blipFill>
        <p:spPr bwMode="auto">
          <a:xfrm>
            <a:off x="152400" y="228600"/>
            <a:ext cx="2667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124200" y="76200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РАСШИФРУЙТЕ  СЛЕДУЮЩИЕ ИЕРОГЛИФЫ</a:t>
            </a:r>
            <a:endParaRPr lang="ru-RU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http://cs10159.vkontakte.ru/u4717639/94483988/x_9d2d87f0.jpg"/>
          <p:cNvPicPr/>
          <p:nvPr/>
        </p:nvPicPr>
        <p:blipFill>
          <a:blip r:embed="rId3"/>
          <a:srcRect t="52080" b="14094"/>
          <a:stretch>
            <a:fillRect/>
          </a:stretch>
        </p:blipFill>
        <p:spPr bwMode="auto">
          <a:xfrm>
            <a:off x="3429000" y="1295400"/>
            <a:ext cx="472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3124200" y="2667000"/>
            <a:ext cx="57912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39624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С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9718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sldjump" tooltip="МОЛОДЕЦ"/>
              </a:rPr>
              <a:t>А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718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МОЛОДЕЦ"/>
              </a:rPr>
              <a:t>К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290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Х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971800" y="38100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U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429000" y="38100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Y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962400" y="38100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Z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72000" y="3810000"/>
            <a:ext cx="6096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CH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629400" y="3810000"/>
            <a:ext cx="7620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SH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562600" y="3810000"/>
            <a:ext cx="685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KH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4290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В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9624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L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4196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М</a:t>
            </a: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4196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D</a:t>
            </a:r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9530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/>
              </a:rPr>
              <a:t>N</a:t>
            </a:r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9530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E</a:t>
            </a: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4102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О</a:t>
            </a:r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4102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F</a:t>
            </a:r>
            <a:endParaRPr lang="ru-RU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9436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Р</a:t>
            </a:r>
            <a:endParaRPr lang="ru-RU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9436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V</a:t>
            </a:r>
            <a:endParaRPr lang="ru-RU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4770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Q</a:t>
            </a:r>
            <a:endParaRPr lang="ru-RU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4770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G</a:t>
            </a:r>
            <a:endParaRPr lang="ru-RU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0104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R</a:t>
            </a:r>
            <a:endParaRPr lang="ru-RU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0104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Н</a:t>
            </a:r>
            <a:endParaRPr lang="ru-RU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5438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S</a:t>
            </a:r>
            <a:endParaRPr lang="ru-RU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5438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H</a:t>
            </a:r>
            <a:endParaRPr lang="ru-RU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0772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6" action="ppaction://hlinksldjump" tooltip="МОЛОДЕЦ"/>
              </a:rPr>
              <a:t>Т</a:t>
            </a:r>
            <a:endParaRPr lang="ru-RU" dirty="0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0772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I</a:t>
            </a:r>
            <a:endParaRPr lang="ru-RU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6106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U</a:t>
            </a:r>
            <a:endParaRPr lang="ru-RU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6106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J</a:t>
            </a:r>
            <a:endParaRPr lang="ru-RU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772400" y="3810000"/>
            <a:ext cx="7620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TH</a:t>
            </a:r>
            <a:endParaRPr lang="ru-RU" dirty="0"/>
          </a:p>
        </p:txBody>
      </p:sp>
      <p:graphicFrame>
        <p:nvGraphicFramePr>
          <p:cNvPr id="54" name="Таблица 53"/>
          <p:cNvGraphicFramePr>
            <a:graphicFrameLocks noGrp="1"/>
          </p:cNvGraphicFramePr>
          <p:nvPr/>
        </p:nvGraphicFramePr>
        <p:xfrm>
          <a:off x="2743200" y="5638800"/>
          <a:ext cx="6248400" cy="914400"/>
        </p:xfrm>
        <a:graphic>
          <a:graphicData uri="http://schemas.openxmlformats.org/drawingml/2006/table">
            <a:tbl>
              <a:tblPr firstRow="1" bandRow="1">
                <a:solidFill>
                  <a:srgbClr val="F5E3E4"/>
                </a:solidFill>
                <a:tableStyleId>{5C22544A-7EE6-4342-B048-85BDC9FD1C3A}</a:tableStyleId>
              </a:tblPr>
              <a:tblGrid>
                <a:gridCol w="6248400"/>
              </a:tblGrid>
              <a:tr h="914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5" name="Скругленный прямоугольник 54"/>
          <p:cNvSpPr/>
          <p:nvPr/>
        </p:nvSpPr>
        <p:spPr>
          <a:xfrm>
            <a:off x="28956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5814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2672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9530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6388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324600" y="5867400"/>
            <a:ext cx="6096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83820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7086600" y="5867400"/>
            <a:ext cx="6096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77724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ru-RU" dirty="0"/>
          </a:p>
        </p:txBody>
      </p:sp>
      <p:pic>
        <p:nvPicPr>
          <p:cNvPr id="66" name="Picture 2" descr="S:\рисунки\собачки\собачки\dog12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648199"/>
            <a:ext cx="2438400" cy="220980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 l="13382" t="30064" r="17029" b="56563"/>
          <a:stretch>
            <a:fillRect/>
          </a:stretch>
        </p:blipFill>
        <p:spPr bwMode="auto">
          <a:xfrm>
            <a:off x="4800600" y="304800"/>
            <a:ext cx="411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0" y="152400"/>
            <a:ext cx="48005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АРИФМЕТИКА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105400" y="1600200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17526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ЗАПИШИ  ЕГИПЕТСКОЕ ЧИСЛО АРАБСКИМИ ЦИФРАМИ</a:t>
            </a:r>
          </a:p>
          <a:p>
            <a:pPr marL="342900" indent="-342900" algn="just">
              <a:buAutoNum type="arabicPeriod"/>
            </a:pPr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 cstate="print"/>
          <a:srcRect l="16058" t="54134" r="17029" b="31602"/>
          <a:stretch>
            <a:fillRect/>
          </a:stretch>
        </p:blipFill>
        <p:spPr bwMode="auto">
          <a:xfrm>
            <a:off x="457200" y="2286000"/>
            <a:ext cx="312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кругленный прямоугольник 11"/>
          <p:cNvSpPr/>
          <p:nvPr/>
        </p:nvSpPr>
        <p:spPr>
          <a:xfrm>
            <a:off x="228600" y="32004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1</a:t>
            </a:r>
            <a:endParaRPr lang="ru-RU" sz="28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52600" y="44958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3</a:t>
            </a:r>
            <a:endParaRPr lang="ru-RU" sz="28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77000" y="38862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8</a:t>
            </a:r>
            <a:endParaRPr lang="ru-RU" sz="28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657600" y="59436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5</a:t>
            </a:r>
            <a:endParaRPr lang="ru-RU" sz="28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819400" y="51054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4</a:t>
            </a:r>
            <a:endParaRPr lang="ru-RU" sz="2800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62600" y="44958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7</a:t>
            </a:r>
            <a:endParaRPr lang="ru-RU" sz="2800" b="1" dirty="0"/>
          </a:p>
        </p:txBody>
      </p:sp>
      <p:sp>
        <p:nvSpPr>
          <p:cNvPr id="20" name="Скругленный прямоугольник 19">
            <a:hlinkClick r:id="rId4" action="ppaction://hlinksldjump" tooltip="МОЛОДЕЦ"/>
          </p:cNvPr>
          <p:cNvSpPr/>
          <p:nvPr/>
        </p:nvSpPr>
        <p:spPr>
          <a:xfrm>
            <a:off x="914400" y="38862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4" action="ppaction://hlinksldjump" tooltip="МОЛОДЕЦ"/>
              </a:rPr>
              <a:t>2</a:t>
            </a:r>
            <a:endParaRPr lang="ru-RU" sz="2800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495800" y="51054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6</a:t>
            </a:r>
            <a:endParaRPr lang="ru-RU" sz="2800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657600" y="39624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0</a:t>
            </a:r>
            <a:endParaRPr lang="ru-RU" sz="2800" b="1" dirty="0"/>
          </a:p>
        </p:txBody>
      </p:sp>
      <p:sp>
        <p:nvSpPr>
          <p:cNvPr id="23" name="Скругленный прямоугольник 22">
            <a:hlinkClick r:id="rId3" action="ppaction://hlinksldjump" tooltip="ПОДУМАЙ ЕЩЕ"/>
          </p:cNvPr>
          <p:cNvSpPr/>
          <p:nvPr/>
        </p:nvSpPr>
        <p:spPr>
          <a:xfrm>
            <a:off x="7086600" y="31242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9</a:t>
            </a:r>
            <a:endParaRPr lang="ru-RU" sz="2800" b="1" dirty="0"/>
          </a:p>
        </p:txBody>
      </p:sp>
      <p:pic>
        <p:nvPicPr>
          <p:cNvPr id="24" name="Picture 2" descr="S:\рисунки\собачки\собачки\dog12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4495800"/>
            <a:ext cx="2438400" cy="220980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 l="13382" t="30064" r="17029" b="56563"/>
          <a:stretch>
            <a:fillRect/>
          </a:stretch>
        </p:blipFill>
        <p:spPr bwMode="auto">
          <a:xfrm>
            <a:off x="4800600" y="304800"/>
            <a:ext cx="411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0" y="152400"/>
            <a:ext cx="48005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АРИФМЕТИКА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105400" y="1600200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17526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ЗАПИШИ  ЕГИПЕТСКОЕ ЧИСЛО АРАБСКИМИ ЦИФРАМИ</a:t>
            </a:r>
          </a:p>
          <a:p>
            <a:pPr marL="342900" indent="-342900" algn="just">
              <a:buAutoNum type="arabicPeriod"/>
            </a:pPr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 cstate="print"/>
          <a:srcRect l="16058" t="54134" r="17029" b="31602"/>
          <a:stretch>
            <a:fillRect/>
          </a:stretch>
        </p:blipFill>
        <p:spPr bwMode="auto">
          <a:xfrm>
            <a:off x="457200" y="2286000"/>
            <a:ext cx="312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кругленный прямоугольник 11"/>
          <p:cNvSpPr/>
          <p:nvPr/>
        </p:nvSpPr>
        <p:spPr>
          <a:xfrm>
            <a:off x="228600" y="32004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1</a:t>
            </a:r>
            <a:endParaRPr lang="ru-RU" sz="28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52600" y="44958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3</a:t>
            </a:r>
            <a:endParaRPr lang="ru-RU" sz="28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77000" y="38862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8</a:t>
            </a:r>
            <a:endParaRPr lang="ru-RU" sz="28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657600" y="59436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4" action="ppaction://hlinksldjump" tooltip="МОЛОДЕЦ"/>
              </a:rPr>
              <a:t>5</a:t>
            </a:r>
            <a:endParaRPr lang="ru-RU" sz="28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819400" y="51054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4</a:t>
            </a:r>
            <a:endParaRPr lang="ru-RU" sz="2800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62600" y="44958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7</a:t>
            </a:r>
            <a:endParaRPr lang="ru-RU" sz="28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14400" y="38862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2</a:t>
            </a:r>
            <a:endParaRPr lang="ru-RU" sz="2800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495800" y="51054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6</a:t>
            </a:r>
            <a:endParaRPr lang="ru-RU" sz="2800" b="1" dirty="0"/>
          </a:p>
        </p:txBody>
      </p:sp>
      <p:sp>
        <p:nvSpPr>
          <p:cNvPr id="22" name="Скругленный прямоугольник 21">
            <a:hlinkClick r:id="rId3" action="ppaction://hlinksldjump" tooltip="ПОДУМАЙ ЕЩЕ"/>
          </p:cNvPr>
          <p:cNvSpPr/>
          <p:nvPr/>
        </p:nvSpPr>
        <p:spPr>
          <a:xfrm>
            <a:off x="3657600" y="39624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0</a:t>
            </a:r>
            <a:endParaRPr lang="ru-RU" sz="2800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086600" y="31242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9</a:t>
            </a:r>
            <a:endParaRPr lang="ru-RU" sz="2800" b="1" dirty="0"/>
          </a:p>
        </p:txBody>
      </p:sp>
      <p:pic>
        <p:nvPicPr>
          <p:cNvPr id="24" name="Picture 2" descr="S:\рисунки\собачки\собачки\dog12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4495800"/>
            <a:ext cx="2438400" cy="2209801"/>
          </a:xfrm>
          <a:prstGeom prst="rect">
            <a:avLst/>
          </a:prstGeom>
          <a:noFill/>
        </p:spPr>
      </p:pic>
      <p:sp>
        <p:nvSpPr>
          <p:cNvPr id="19" name="Овал 18"/>
          <p:cNvSpPr/>
          <p:nvPr/>
        </p:nvSpPr>
        <p:spPr>
          <a:xfrm>
            <a:off x="3733800" y="2286000"/>
            <a:ext cx="914400" cy="685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B0F0"/>
                </a:solidFill>
              </a:rPr>
              <a:t>2</a:t>
            </a:r>
            <a:endParaRPr lang="ru-RU" sz="4000" b="1" dirty="0">
              <a:solidFill>
                <a:srgbClr val="00B0F0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4800600" y="2286000"/>
            <a:ext cx="914400" cy="685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867400" y="2286000"/>
            <a:ext cx="914400" cy="685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7010400" y="2286000"/>
            <a:ext cx="914400" cy="685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52400"/>
            <a:ext cx="9144000" cy="923330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СТРУКТУРА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НАСЕЛЕНИЯ ЕГИПТА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3400" y="2819400"/>
            <a:ext cx="3276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3400" y="2133600"/>
            <a:ext cx="3276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7">
            <a:hlinkClick r:id="rId2" action="ppaction://hlinksldjump" tooltip="УДАЧИ"/>
          </p:cNvPr>
          <p:cNvSpPr/>
          <p:nvPr/>
        </p:nvSpPr>
        <p:spPr>
          <a:xfrm>
            <a:off x="533400" y="3505200"/>
            <a:ext cx="3276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3400" y="4267200"/>
            <a:ext cx="3276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 tooltip="ПОДУМАЙ ЕЩЕ!"/>
              </a:rPr>
              <a:t>РЕМЕСЛЕННИКИ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hlinkClick r:id="rId2" action="ppaction://hlinksldjump" tooltip="ПОДУМАЙ ЕЩЕ!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11629" y="4985657"/>
            <a:ext cx="3276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1371600"/>
            <a:ext cx="8077200" cy="646331"/>
          </a:xfrm>
          <a:prstGeom prst="rect">
            <a:avLst/>
          </a:prstGeom>
          <a:solidFill>
            <a:srgbClr val="00B0F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РАСПОЛОЖИТЕ  ЖИТЕЛЕЙ ЕГИПТА В СООТВЕТСТВИИ С ЗАНИМАЕМЫМ В ОБЩЕСТВЕ ПОЛОЖЕНИЕМ   (НАЖИМАЕМ НА ТЕКСТ)</a:t>
            </a:r>
            <a:endParaRPr lang="ru-RU" b="1" dirty="0"/>
          </a:p>
        </p:txBody>
      </p:sp>
      <p:pic>
        <p:nvPicPr>
          <p:cNvPr id="1026" name="Picture 2" descr="S:\рисунки\собачки\собачки\dog1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4343400"/>
            <a:ext cx="2057400" cy="2143125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1295400" y="2209800"/>
            <a:ext cx="1775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 tooltip="ПОДУМАЙ ЕЩЕ!"/>
              </a:rPr>
              <a:t>ВЕЛЬМОЖИ</a:t>
            </a:r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33600" y="5809060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95400" y="36576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4" action="ppaction://hlinksldjump"/>
              </a:rPr>
              <a:t>ФАРАОН</a:t>
            </a: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95400" y="50292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 tooltip="ПОДУМАЙ ЕЩЕ"/>
              </a:rPr>
              <a:t>ВОИНЫ</a:t>
            </a:r>
            <a:endParaRPr lang="ru-RU" sz="2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66800" y="2895600"/>
            <a:ext cx="229755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 tooltip="ПОДУМАЙ ЕЩЕ!"/>
              </a:rPr>
              <a:t>ЗЕМЛЕДЕЛЬЦЫ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 l="13382" t="30064" r="17029" b="56563"/>
          <a:stretch>
            <a:fillRect/>
          </a:stretch>
        </p:blipFill>
        <p:spPr bwMode="auto">
          <a:xfrm>
            <a:off x="4800600" y="304800"/>
            <a:ext cx="411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0" y="152400"/>
            <a:ext cx="48005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АРИФМЕТИКА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105400" y="1600200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17526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ЗАПИШИ  ЕГИПЕТСКОЕ ЧИСЛО АРАБСКИМИ ЦИФРАМИ</a:t>
            </a:r>
          </a:p>
          <a:p>
            <a:pPr marL="342900" indent="-342900" algn="just">
              <a:buAutoNum type="arabicPeriod"/>
            </a:pPr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 cstate="print"/>
          <a:srcRect l="16058" t="54134" r="17029" b="31602"/>
          <a:stretch>
            <a:fillRect/>
          </a:stretch>
        </p:blipFill>
        <p:spPr bwMode="auto">
          <a:xfrm>
            <a:off x="457200" y="2286000"/>
            <a:ext cx="312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кругленный прямоугольник 11"/>
          <p:cNvSpPr/>
          <p:nvPr/>
        </p:nvSpPr>
        <p:spPr>
          <a:xfrm>
            <a:off x="228600" y="32004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1</a:t>
            </a:r>
            <a:endParaRPr lang="ru-RU" sz="2800" b="1" dirty="0"/>
          </a:p>
        </p:txBody>
      </p:sp>
      <p:sp>
        <p:nvSpPr>
          <p:cNvPr id="13" name="Скругленный прямоугольник 12">
            <a:hlinkClick r:id="rId4" action="ppaction://hlinksldjump" tooltip="МОЛОДЕЦ"/>
          </p:cNvPr>
          <p:cNvSpPr/>
          <p:nvPr/>
        </p:nvSpPr>
        <p:spPr>
          <a:xfrm>
            <a:off x="1752600" y="44958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4" action="ppaction://hlinksldjump" tooltip="ПОДУМАЙ ЕЩЕ"/>
              </a:rPr>
              <a:t>3</a:t>
            </a:r>
            <a:endParaRPr lang="ru-RU" sz="28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77000" y="38862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8</a:t>
            </a:r>
            <a:endParaRPr lang="ru-RU" sz="28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657600" y="59436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5</a:t>
            </a:r>
            <a:endParaRPr lang="ru-RU" sz="28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819400" y="51054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4</a:t>
            </a:r>
            <a:endParaRPr lang="ru-RU" sz="2800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62600" y="44958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7</a:t>
            </a:r>
            <a:endParaRPr lang="ru-RU" sz="28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14400" y="38862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2</a:t>
            </a:r>
            <a:endParaRPr lang="ru-RU" sz="2800" b="1" dirty="0"/>
          </a:p>
        </p:txBody>
      </p:sp>
      <p:sp>
        <p:nvSpPr>
          <p:cNvPr id="21" name="Скругленный прямоугольник 20">
            <a:hlinkClick r:id="rId3" action="ppaction://hlinksldjump" tooltip="ПОДУМАЙ ЕЩЕ"/>
          </p:cNvPr>
          <p:cNvSpPr/>
          <p:nvPr/>
        </p:nvSpPr>
        <p:spPr>
          <a:xfrm>
            <a:off x="4495800" y="51054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6</a:t>
            </a:r>
            <a:endParaRPr lang="ru-RU" sz="2800" b="1" dirty="0"/>
          </a:p>
        </p:txBody>
      </p:sp>
      <p:sp>
        <p:nvSpPr>
          <p:cNvPr id="22" name="Скругленный прямоугольник 21">
            <a:hlinkClick r:id="rId3" action="ppaction://hlinksldjump" tooltip="ПОДУМАЙ ЕЩЕ"/>
          </p:cNvPr>
          <p:cNvSpPr/>
          <p:nvPr/>
        </p:nvSpPr>
        <p:spPr>
          <a:xfrm>
            <a:off x="3657600" y="39624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5" action="ppaction://hlinksldjump" tooltip="ПОДУМАЙ ЕЩЕ"/>
              </a:rPr>
              <a:t>0</a:t>
            </a:r>
            <a:endParaRPr lang="ru-RU" sz="2800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086600" y="31242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9</a:t>
            </a:r>
            <a:endParaRPr lang="ru-RU" sz="2800" b="1" dirty="0"/>
          </a:p>
        </p:txBody>
      </p:sp>
      <p:pic>
        <p:nvPicPr>
          <p:cNvPr id="24" name="Picture 2" descr="S:\рисунки\собачки\собачки\dog12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24600" y="4495800"/>
            <a:ext cx="2438400" cy="2209801"/>
          </a:xfrm>
          <a:prstGeom prst="rect">
            <a:avLst/>
          </a:prstGeom>
          <a:noFill/>
        </p:spPr>
      </p:pic>
      <p:sp>
        <p:nvSpPr>
          <p:cNvPr id="19" name="Овал 18"/>
          <p:cNvSpPr/>
          <p:nvPr/>
        </p:nvSpPr>
        <p:spPr>
          <a:xfrm>
            <a:off x="3733800" y="2286000"/>
            <a:ext cx="914400" cy="685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B0F0"/>
                </a:solidFill>
              </a:rPr>
              <a:t>2</a:t>
            </a:r>
            <a:endParaRPr lang="ru-RU" sz="4000" b="1" dirty="0">
              <a:solidFill>
                <a:srgbClr val="00B0F0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4800600" y="2286000"/>
            <a:ext cx="914400" cy="685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B0F0"/>
                </a:solidFill>
              </a:rPr>
              <a:t>5</a:t>
            </a:r>
            <a:endParaRPr lang="ru-RU" sz="4000" b="1" dirty="0">
              <a:solidFill>
                <a:srgbClr val="00B0F0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5867400" y="2286000"/>
            <a:ext cx="914400" cy="685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7010400" y="2286000"/>
            <a:ext cx="914400" cy="685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 l="13382" t="30064" r="17029" b="56563"/>
          <a:stretch>
            <a:fillRect/>
          </a:stretch>
        </p:blipFill>
        <p:spPr bwMode="auto">
          <a:xfrm>
            <a:off x="4800600" y="304800"/>
            <a:ext cx="411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0" y="152400"/>
            <a:ext cx="48005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АРИФМЕТИКА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105400" y="1600200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17526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ЗАПИШИ  ЕГИПЕТСКОЕ ЧИСЛО АРАБСКИМИ ЦИФРАМИ</a:t>
            </a:r>
          </a:p>
          <a:p>
            <a:pPr marL="342900" indent="-342900" algn="just">
              <a:buAutoNum type="arabicPeriod"/>
            </a:pPr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 cstate="print"/>
          <a:srcRect l="16058" t="54134" r="17029" b="31602"/>
          <a:stretch>
            <a:fillRect/>
          </a:stretch>
        </p:blipFill>
        <p:spPr bwMode="auto">
          <a:xfrm>
            <a:off x="457200" y="2286000"/>
            <a:ext cx="312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кругленный прямоугольник 11"/>
          <p:cNvSpPr/>
          <p:nvPr/>
        </p:nvSpPr>
        <p:spPr>
          <a:xfrm>
            <a:off x="228600" y="32004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1</a:t>
            </a:r>
            <a:endParaRPr lang="ru-RU" sz="28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52600" y="44958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3</a:t>
            </a:r>
            <a:endParaRPr lang="ru-RU" sz="28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77000" y="38862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/>
              </a:rPr>
              <a:t>8</a:t>
            </a:r>
            <a:endParaRPr lang="ru-RU" sz="28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657600" y="59436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/>
              </a:rPr>
              <a:t>5</a:t>
            </a:r>
            <a:endParaRPr lang="ru-RU" sz="2800" b="1" dirty="0"/>
          </a:p>
        </p:txBody>
      </p:sp>
      <p:sp>
        <p:nvSpPr>
          <p:cNvPr id="16" name="Скругленный прямоугольник 15">
            <a:hlinkClick r:id="rId4" action="ppaction://hlinksldjump"/>
          </p:cNvPr>
          <p:cNvSpPr/>
          <p:nvPr/>
        </p:nvSpPr>
        <p:spPr>
          <a:xfrm>
            <a:off x="2819400" y="51054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4</a:t>
            </a:r>
            <a:endParaRPr lang="ru-RU" sz="2800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62600" y="44958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/>
              </a:rPr>
              <a:t>7</a:t>
            </a:r>
            <a:endParaRPr lang="ru-RU" sz="28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14400" y="38862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4" action="ppaction://hlinksldjump" tooltip="МОЛОДЕЦ"/>
              </a:rPr>
              <a:t>2</a:t>
            </a:r>
            <a:endParaRPr lang="ru-RU" sz="2800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495800" y="51054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/>
              </a:rPr>
              <a:t>6</a:t>
            </a:r>
            <a:endParaRPr lang="ru-RU" sz="2800" b="1" dirty="0"/>
          </a:p>
        </p:txBody>
      </p:sp>
      <p:sp>
        <p:nvSpPr>
          <p:cNvPr id="22" name="Скругленный прямоугольник 21">
            <a:hlinkClick r:id="rId5" action="ppaction://hlinksldjump" tooltip="ПОДУМАЙ ЕЩЕ"/>
          </p:cNvPr>
          <p:cNvSpPr/>
          <p:nvPr/>
        </p:nvSpPr>
        <p:spPr>
          <a:xfrm>
            <a:off x="3657600" y="39624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0</a:t>
            </a:r>
            <a:endParaRPr lang="ru-RU" sz="2800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086600" y="31242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/>
              </a:rPr>
              <a:t>9</a:t>
            </a:r>
            <a:endParaRPr lang="ru-RU" sz="2800" b="1" dirty="0"/>
          </a:p>
        </p:txBody>
      </p:sp>
      <p:pic>
        <p:nvPicPr>
          <p:cNvPr id="24" name="Picture 2" descr="S:\рисунки\собачки\собачки\dog12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24600" y="4495800"/>
            <a:ext cx="2438400" cy="2209801"/>
          </a:xfrm>
          <a:prstGeom prst="rect">
            <a:avLst/>
          </a:prstGeom>
          <a:noFill/>
        </p:spPr>
      </p:pic>
      <p:sp>
        <p:nvSpPr>
          <p:cNvPr id="19" name="Овал 18"/>
          <p:cNvSpPr/>
          <p:nvPr/>
        </p:nvSpPr>
        <p:spPr>
          <a:xfrm>
            <a:off x="3733800" y="2286000"/>
            <a:ext cx="914400" cy="685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B0F0"/>
                </a:solidFill>
              </a:rPr>
              <a:t>2</a:t>
            </a:r>
            <a:endParaRPr lang="ru-RU" sz="4000" b="1" dirty="0">
              <a:solidFill>
                <a:srgbClr val="00B0F0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4800600" y="2286000"/>
            <a:ext cx="914400" cy="685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B0F0"/>
                </a:solidFill>
              </a:rPr>
              <a:t>5</a:t>
            </a:r>
            <a:endParaRPr lang="ru-RU" sz="4000" b="1" dirty="0">
              <a:solidFill>
                <a:srgbClr val="00B0F0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5867400" y="2286000"/>
            <a:ext cx="914400" cy="685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B0F0"/>
                </a:solidFill>
              </a:rPr>
              <a:t>3</a:t>
            </a:r>
            <a:endParaRPr lang="ru-RU" sz="4000" b="1" dirty="0">
              <a:solidFill>
                <a:srgbClr val="00B0F0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7010400" y="2286000"/>
            <a:ext cx="914400" cy="685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 l="13382" t="30064" r="17029" b="56563"/>
          <a:stretch>
            <a:fillRect/>
          </a:stretch>
        </p:blipFill>
        <p:spPr bwMode="auto">
          <a:xfrm>
            <a:off x="4800600" y="304800"/>
            <a:ext cx="411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0" y="152400"/>
            <a:ext cx="48005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АРИФМЕТИКА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105400" y="1600200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17526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ЗАПИШИ  ЕГИПЕТСКОЕ ЧИСЛО АРАБСКИМИ ЦИФРАМИ</a:t>
            </a:r>
          </a:p>
          <a:p>
            <a:pPr marL="342900" indent="-342900" algn="just">
              <a:buAutoNum type="arabicPeriod"/>
            </a:pPr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 cstate="print"/>
          <a:srcRect l="16058" t="54134" r="17029" b="31602"/>
          <a:stretch>
            <a:fillRect/>
          </a:stretch>
        </p:blipFill>
        <p:spPr bwMode="auto">
          <a:xfrm>
            <a:off x="457200" y="2286000"/>
            <a:ext cx="312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кругленный прямоугольник 11"/>
          <p:cNvSpPr/>
          <p:nvPr/>
        </p:nvSpPr>
        <p:spPr>
          <a:xfrm>
            <a:off x="228600" y="32004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1</a:t>
            </a:r>
            <a:endParaRPr lang="ru-RU" sz="28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52600" y="44958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3</a:t>
            </a:r>
            <a:endParaRPr lang="ru-RU" sz="28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77000" y="38862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4" action="ppaction://hlinksldjump" tooltip="ПОДУМАЙ ЕЩЕ"/>
              </a:rPr>
              <a:t>8</a:t>
            </a:r>
            <a:endParaRPr lang="ru-RU" sz="28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657600" y="59436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4" action="ppaction://hlinksldjump" tooltip="ПОДУМАЙ ЕЩЕ"/>
              </a:rPr>
              <a:t>5</a:t>
            </a:r>
            <a:endParaRPr lang="ru-RU" sz="28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819400" y="51054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4</a:t>
            </a:r>
            <a:endParaRPr lang="ru-RU" sz="2800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62600" y="44958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4" action="ppaction://hlinksldjump" tooltip="ПОДУМАЙ ЕЩЕ"/>
              </a:rPr>
              <a:t>7</a:t>
            </a:r>
            <a:endParaRPr lang="ru-RU" sz="28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14400" y="38862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2</a:t>
            </a:r>
            <a:endParaRPr lang="ru-RU" sz="2800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495800" y="51054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4" action="ppaction://hlinksldjump" tooltip="ПОДУМАЙ ЕЩЕ"/>
              </a:rPr>
              <a:t>6</a:t>
            </a:r>
            <a:endParaRPr lang="ru-RU" sz="2800" b="1" dirty="0"/>
          </a:p>
        </p:txBody>
      </p:sp>
      <p:sp>
        <p:nvSpPr>
          <p:cNvPr id="22" name="Скругленный прямоугольник 21">
            <a:hlinkClick r:id="rId3" action="ppaction://hlinksldjump" tooltip="ПОДУМАЙ ЕЩЕ"/>
          </p:cNvPr>
          <p:cNvSpPr/>
          <p:nvPr/>
        </p:nvSpPr>
        <p:spPr>
          <a:xfrm>
            <a:off x="3657600" y="39624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3" action="ppaction://hlinksldjump" tooltip="ПОДУМАЙ ЕЩЕ"/>
              </a:rPr>
              <a:t>0</a:t>
            </a:r>
            <a:endParaRPr lang="ru-RU" sz="2800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086600" y="3124200"/>
            <a:ext cx="762000" cy="533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4" action="ppaction://hlinksldjump" tooltip="ПОДУМАЙ ЕЩЕ"/>
              </a:rPr>
              <a:t>9</a:t>
            </a:r>
            <a:endParaRPr lang="ru-RU" sz="2800" b="1" dirty="0"/>
          </a:p>
        </p:txBody>
      </p:sp>
      <p:pic>
        <p:nvPicPr>
          <p:cNvPr id="24" name="Picture 2" descr="S:\рисунки\собачки\собачки\dog12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4495800"/>
            <a:ext cx="2438400" cy="2209801"/>
          </a:xfrm>
          <a:prstGeom prst="rect">
            <a:avLst/>
          </a:prstGeom>
          <a:noFill/>
        </p:spPr>
      </p:pic>
      <p:sp>
        <p:nvSpPr>
          <p:cNvPr id="19" name="Овал 18"/>
          <p:cNvSpPr/>
          <p:nvPr/>
        </p:nvSpPr>
        <p:spPr>
          <a:xfrm>
            <a:off x="3733800" y="2286000"/>
            <a:ext cx="914400" cy="685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B0F0"/>
                </a:solidFill>
              </a:rPr>
              <a:t>2</a:t>
            </a:r>
            <a:endParaRPr lang="ru-RU" sz="4000" b="1" dirty="0">
              <a:solidFill>
                <a:srgbClr val="00B0F0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4800600" y="2286000"/>
            <a:ext cx="914400" cy="685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B0F0"/>
                </a:solidFill>
              </a:rPr>
              <a:t>5</a:t>
            </a:r>
            <a:endParaRPr lang="ru-RU" sz="4000" b="1" dirty="0">
              <a:solidFill>
                <a:srgbClr val="00B0F0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5867400" y="2286000"/>
            <a:ext cx="914400" cy="685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B0F0"/>
                </a:solidFill>
              </a:rPr>
              <a:t>3</a:t>
            </a:r>
            <a:endParaRPr lang="ru-RU" sz="4000" b="1" dirty="0">
              <a:solidFill>
                <a:srgbClr val="00B0F0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7010400" y="2286000"/>
            <a:ext cx="914400" cy="685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B0F0"/>
                </a:solidFill>
              </a:rPr>
              <a:t>2</a:t>
            </a:r>
            <a:endParaRPr lang="ru-RU" sz="4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52400"/>
            <a:ext cx="9144000" cy="923330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СТРУКТУРА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НАСЕЛЕНИЯ ЕГИПТА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3400" y="2819400"/>
            <a:ext cx="3276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 tooltip="ПОДУМАЙ ЕЩЕ!"/>
              </a:rPr>
              <a:t>РЕМЕСЛЕННКИ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3400" y="2133600"/>
            <a:ext cx="3276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3400" y="3581400"/>
            <a:ext cx="3276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 tooltip="ПОДУМАЙ ЕЩЕ!"/>
              </a:rPr>
              <a:t>ЗЕМЛЕДЕЛЬЦЫ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11629" y="4985657"/>
            <a:ext cx="3276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1371600"/>
            <a:ext cx="8077200" cy="646331"/>
          </a:xfrm>
          <a:prstGeom prst="rect">
            <a:avLst/>
          </a:prstGeom>
          <a:solidFill>
            <a:srgbClr val="00B0F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РАСПОЛОЖИТЕ  ЖИТЕЛЕЙ ЕГИПТА В СООТВЕТСТВИИ С ЗАНИМАЕМЫМ В ОБЩЕСТВЕ ПОЛОЖЕНИЕМ   </a:t>
            </a:r>
            <a:endParaRPr lang="ru-RU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48200" y="2133600"/>
            <a:ext cx="3200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S:\рисунки\собачки\собачки\dog1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4343400"/>
            <a:ext cx="2057400" cy="2143125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1676400" y="2209800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 tooltip="ПОДУМАЙ ЕЩЕ!"/>
              </a:rPr>
              <a:t>ВОИНЫ</a:t>
            </a:r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33600" y="5809060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29200" y="22098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Ф А Р А О Н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95400" y="50292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4" action="ppaction://hlinksldjump" tooltip="УДАЧИ!"/>
              </a:rPr>
              <a:t>ВЕЛЬМОЖИ</a:t>
            </a:r>
            <a:endParaRPr lang="ru-RU" sz="2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52400"/>
            <a:ext cx="9144000" cy="923330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СТРУКТУРА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НАСЕЛЕНИЯ ЕГИПТА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3400" y="2819400"/>
            <a:ext cx="3276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 tooltip="ПОДУМАЙ ЕЩЕ!"/>
              </a:rPr>
              <a:t>РЕМЕСЛЕННИКИ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hlinkClick r:id="rId3" action="ppaction://hlinksldjump" tooltip="УДАЧИ!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3400" y="2133600"/>
            <a:ext cx="3276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9600" y="4343400"/>
            <a:ext cx="3276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 tooltip="ПОДУМАЙ ЕЩЕ!"/>
              </a:rPr>
              <a:t>ЗЕМЛЕДЕЛЬЦЫ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hlinkClick r:id="rId3" action="ppaction://hlinksldjump" tooltip="УДАЧИ!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1371600"/>
            <a:ext cx="8077200" cy="646331"/>
          </a:xfrm>
          <a:prstGeom prst="rect">
            <a:avLst/>
          </a:prstGeom>
          <a:solidFill>
            <a:srgbClr val="00B0F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РАСПОЛОЖИТЕ  ЖИТЕЛЕЙ ЕГИПТА В СООТВЕТСТВИИ С ЗАНИМАЕМЫМ В ОБЩЕСТВЕ ПОЛОЖЕНИЕМ   </a:t>
            </a:r>
            <a:endParaRPr lang="ru-RU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343400" y="2133600"/>
            <a:ext cx="3200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343400" y="2895600"/>
            <a:ext cx="3276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ВЕЛЬМОЖИ</a:t>
            </a:r>
            <a:endParaRPr lang="ru-RU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 descr="S:\рисунки\собачки\собачки\dog1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4343400"/>
            <a:ext cx="2057400" cy="2143125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1676400" y="2209800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3" action="ppaction://hlinksldjump" tooltip="УДАЧИ!"/>
              </a:rPr>
              <a:t>ВОИНЫ</a:t>
            </a:r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33600" y="5809060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29200" y="22098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Ф А Р А О Н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52400"/>
            <a:ext cx="9144000" cy="923330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СТРУКТУРА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НАСЕЛЕНИЯ ЕГИПТА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3400" y="2819400"/>
            <a:ext cx="3276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 tooltip="УДАЧИ!"/>
              </a:rPr>
              <a:t>Р Е М Е С Л Е Н Н И К И</a:t>
            </a:r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hlinkClick r:id="rId3" action="ppaction://hlinksldjump" tooltip="УДАЧИ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3400" y="4267200"/>
            <a:ext cx="3276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4" action="ppaction://hlinksldjump" tooltip="ПОДУМАЙ ЕЩЕ!"/>
              </a:rPr>
              <a:t>З Е М Л Е Д Е Л Ь Ц Ы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hlinkClick r:id="rId2" action="ppaction://hlinksldjump" tooltip="УДАЧИ!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1371600"/>
            <a:ext cx="8077200" cy="646331"/>
          </a:xfrm>
          <a:prstGeom prst="rect">
            <a:avLst/>
          </a:prstGeom>
          <a:solidFill>
            <a:srgbClr val="00B0F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РАСПОЛОЖИТЕ  ЖИТЕЛЕЙ ЕГИПТА В СООТВЕТСТВИИ С ЗАНИМАЕМЫМ В ОБЩЕСТВЕ ПОЛОЖЕНИЕМ   </a:t>
            </a:r>
            <a:endParaRPr lang="ru-RU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343400" y="2133600"/>
            <a:ext cx="3200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343400" y="2895600"/>
            <a:ext cx="3276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ВЕЛЬМОЖИ</a:t>
            </a:r>
            <a:endParaRPr lang="ru-RU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 descr="S:\рисунки\собачки\собачки\dog12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91400" y="4343400"/>
            <a:ext cx="2057400" cy="2143125"/>
          </a:xfrm>
          <a:prstGeom prst="rect">
            <a:avLst/>
          </a:prstGeom>
          <a:noFill/>
        </p:spPr>
      </p:pic>
      <p:sp>
        <p:nvSpPr>
          <p:cNvPr id="21" name="Скругленный прямоугольник 20"/>
          <p:cNvSpPr/>
          <p:nvPr/>
        </p:nvSpPr>
        <p:spPr>
          <a:xfrm>
            <a:off x="4343400" y="3505200"/>
            <a:ext cx="3276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486400" y="3581400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ВОИНЫ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133600" y="5809060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29200" y="22098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Ф А Р А О Н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52400"/>
            <a:ext cx="9144000" cy="923330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СТРУКТУРА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НАСЕЛЕНИЯ ЕГИПТА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3400" y="4267200"/>
            <a:ext cx="3276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 action="ppaction://hlinksldjump" tooltip="УДАЧИ!"/>
              </a:rPr>
              <a:t>З Е М Л Е Д Е Л Ь Ц Ы</a:t>
            </a:r>
            <a:endParaRPr lang="ru-RU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hlinkClick r:id="rId3" action="ppaction://hlinksldjump" tooltip="МОЛОДЕЦ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1371600"/>
            <a:ext cx="8077200" cy="646331"/>
          </a:xfrm>
          <a:prstGeom prst="rect">
            <a:avLst/>
          </a:prstGeom>
          <a:solidFill>
            <a:srgbClr val="00B0F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РАСПОЛОЖИТЕ  ЖИТЕЛЕЙ ЕГИПТА В СООТВЕТСТВИИ С ЗАНИМАЕМЫМ В ОБЩЕСТВЕ ПОЛОЖЕНИЕМ   </a:t>
            </a:r>
            <a:endParaRPr lang="ru-RU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343400" y="2133600"/>
            <a:ext cx="3200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343400" y="2895600"/>
            <a:ext cx="3276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Е Л Ь М О Ж И</a:t>
            </a:r>
            <a:endParaRPr lang="ru-RU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343400" y="4191000"/>
            <a:ext cx="3276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 Е М Е С Л Е Н Н И К И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 descr="S:\рисунки\собачки\собачки\dog1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4343400"/>
            <a:ext cx="2057400" cy="2143125"/>
          </a:xfrm>
          <a:prstGeom prst="rect">
            <a:avLst/>
          </a:prstGeom>
          <a:noFill/>
        </p:spPr>
      </p:pic>
      <p:sp>
        <p:nvSpPr>
          <p:cNvPr id="21" name="Скругленный прямоугольник 20"/>
          <p:cNvSpPr/>
          <p:nvPr/>
        </p:nvSpPr>
        <p:spPr>
          <a:xfrm>
            <a:off x="4343400" y="3505200"/>
            <a:ext cx="3276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486400" y="3581400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О И Н Ы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133600" y="5809060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29200" y="22098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Ф А Р А О Н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52400"/>
            <a:ext cx="9144000" cy="923330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СТРУКТУРА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НАСЕЛЕНИЯ ЕГИПТА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1371600"/>
            <a:ext cx="8077200" cy="646331"/>
          </a:xfrm>
          <a:prstGeom prst="rect">
            <a:avLst/>
          </a:prstGeom>
          <a:solidFill>
            <a:srgbClr val="00B0F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РАСПОЛОЖИТЕ  ЖИТЕЛЕЙ ЕГИПТА В СООТВЕТСТВИИ С ЗАНИМАЕМЫМ В ОБЩЕСТВЕ ПОЛОЖЕНИЕМ   </a:t>
            </a:r>
            <a:endParaRPr lang="ru-RU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343400" y="2133600"/>
            <a:ext cx="3200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343400" y="4267200"/>
            <a:ext cx="3276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 Е М Л Е Д Е Л Ь Ц Ы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343400" y="2895600"/>
            <a:ext cx="3276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Е Л Ь М О Ж И</a:t>
            </a:r>
            <a:endParaRPr lang="ru-RU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343400" y="4953000"/>
            <a:ext cx="3276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 Е М Е С Л Е Н Н И К И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 descr="S:\рисунки\собачки\собачки\dog1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905000"/>
            <a:ext cx="2057400" cy="2143125"/>
          </a:xfrm>
          <a:prstGeom prst="rect">
            <a:avLst/>
          </a:prstGeom>
          <a:noFill/>
        </p:spPr>
      </p:pic>
      <p:sp>
        <p:nvSpPr>
          <p:cNvPr id="21" name="Скругленный прямоугольник 20"/>
          <p:cNvSpPr/>
          <p:nvPr/>
        </p:nvSpPr>
        <p:spPr>
          <a:xfrm>
            <a:off x="4343400" y="3505200"/>
            <a:ext cx="3276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486400" y="3581400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О И Н Ы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133600" y="5809060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29200" y="22098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Ф А Р А О Н 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914400" y="4267200"/>
            <a:ext cx="1828800" cy="9906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МОЛОДЕЦ  !!!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s11168.vkontakte.ru/u135757335/35690472/x_eccf0415.jpg"/>
          <p:cNvPicPr/>
          <p:nvPr/>
        </p:nvPicPr>
        <p:blipFill>
          <a:blip r:embed="rId2"/>
          <a:srcRect l="5128" t="3642" r="5128" b="3642"/>
          <a:stretch>
            <a:fillRect/>
          </a:stretch>
        </p:blipFill>
        <p:spPr bwMode="auto">
          <a:xfrm>
            <a:off x="152400" y="228600"/>
            <a:ext cx="2667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124200" y="76200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РАСШИФРУЙТЕ  СЛЕДУЮЩИЕ ИЕРОГЛИФЫ</a:t>
            </a:r>
            <a:endParaRPr lang="ru-RU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http://cs10159.vkontakte.ru/u4717639/94483988/x_9d2d87f0.jpg"/>
          <p:cNvPicPr/>
          <p:nvPr/>
        </p:nvPicPr>
        <p:blipFill>
          <a:blip r:embed="rId3"/>
          <a:srcRect t="52080" b="14094"/>
          <a:stretch>
            <a:fillRect/>
          </a:stretch>
        </p:blipFill>
        <p:spPr bwMode="auto">
          <a:xfrm>
            <a:off x="3429000" y="1295400"/>
            <a:ext cx="472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3124200" y="2667000"/>
            <a:ext cx="57912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39624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С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9718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А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718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sldjump" tooltip="МОЛОДЕЦ"/>
              </a:rPr>
              <a:t>К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290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Х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971800" y="38100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U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429000" y="38100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Y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962400" y="38100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Z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72000" y="3810000"/>
            <a:ext cx="6096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CH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629400" y="3810000"/>
            <a:ext cx="7620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SH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562600" y="3810000"/>
            <a:ext cx="685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KH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4290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В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9624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L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4196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М</a:t>
            </a: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4196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D</a:t>
            </a:r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9530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/>
              </a:rPr>
              <a:t>N</a:t>
            </a:r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9530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6" action="ppaction://hlinksldjump" tooltip="ПОДУМАЙ ЕЩЕ"/>
              </a:rPr>
              <a:t>E</a:t>
            </a: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4102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О</a:t>
            </a:r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4102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F</a:t>
            </a:r>
            <a:endParaRPr lang="ru-RU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9436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Р</a:t>
            </a:r>
            <a:endParaRPr lang="ru-RU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9436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V</a:t>
            </a:r>
            <a:endParaRPr lang="ru-RU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4770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Q</a:t>
            </a:r>
            <a:endParaRPr lang="ru-RU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4770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G</a:t>
            </a:r>
            <a:endParaRPr lang="ru-RU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0104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R</a:t>
            </a:r>
            <a:endParaRPr lang="ru-RU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0104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Н</a:t>
            </a:r>
            <a:endParaRPr lang="ru-RU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5438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S</a:t>
            </a:r>
            <a:endParaRPr lang="ru-RU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5438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H</a:t>
            </a:r>
            <a:endParaRPr lang="ru-RU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0772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Т</a:t>
            </a:r>
            <a:endParaRPr lang="ru-RU" dirty="0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0772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I</a:t>
            </a:r>
            <a:endParaRPr lang="ru-RU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6106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U</a:t>
            </a:r>
            <a:endParaRPr lang="ru-RU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6106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J</a:t>
            </a:r>
            <a:endParaRPr lang="ru-RU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772400" y="3810000"/>
            <a:ext cx="7620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TH</a:t>
            </a:r>
            <a:endParaRPr lang="ru-RU" dirty="0"/>
          </a:p>
        </p:txBody>
      </p:sp>
      <p:graphicFrame>
        <p:nvGraphicFramePr>
          <p:cNvPr id="54" name="Таблица 53"/>
          <p:cNvGraphicFramePr>
            <a:graphicFrameLocks noGrp="1"/>
          </p:cNvGraphicFramePr>
          <p:nvPr/>
        </p:nvGraphicFramePr>
        <p:xfrm>
          <a:off x="2743200" y="5638800"/>
          <a:ext cx="6248400" cy="914400"/>
        </p:xfrm>
        <a:graphic>
          <a:graphicData uri="http://schemas.openxmlformats.org/drawingml/2006/table">
            <a:tbl>
              <a:tblPr firstRow="1" bandRow="1">
                <a:solidFill>
                  <a:srgbClr val="F5E3E4"/>
                </a:solidFill>
                <a:tableStyleId>{5C22544A-7EE6-4342-B048-85BDC9FD1C3A}</a:tableStyleId>
              </a:tblPr>
              <a:tblGrid>
                <a:gridCol w="6248400"/>
              </a:tblGrid>
              <a:tr h="914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5" name="Скругленный прямоугольник 54"/>
          <p:cNvSpPr/>
          <p:nvPr/>
        </p:nvSpPr>
        <p:spPr>
          <a:xfrm>
            <a:off x="28956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5814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2672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9530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6388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324600" y="5867400"/>
            <a:ext cx="6096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83820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7086600" y="5867400"/>
            <a:ext cx="6096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77724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6" name="Picture 2" descr="S:\рисунки\собачки\собачки\dog12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648199"/>
            <a:ext cx="2438400" cy="220980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s11168.vkontakte.ru/u135757335/35690472/x_eccf0415.jpg"/>
          <p:cNvPicPr/>
          <p:nvPr/>
        </p:nvPicPr>
        <p:blipFill>
          <a:blip r:embed="rId2"/>
          <a:srcRect l="5128" t="3642" r="5128" b="3642"/>
          <a:stretch>
            <a:fillRect/>
          </a:stretch>
        </p:blipFill>
        <p:spPr bwMode="auto">
          <a:xfrm>
            <a:off x="152400" y="228600"/>
            <a:ext cx="2667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124200" y="76200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РАСШИФРУЙТЕ  СЛЕДУЮЩИЕ ИЕРОГЛИФЫ</a:t>
            </a:r>
            <a:endParaRPr lang="ru-RU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http://cs10159.vkontakte.ru/u4717639/94483988/x_9d2d87f0.jpg"/>
          <p:cNvPicPr/>
          <p:nvPr/>
        </p:nvPicPr>
        <p:blipFill>
          <a:blip r:embed="rId3"/>
          <a:srcRect t="52080" b="14094"/>
          <a:stretch>
            <a:fillRect/>
          </a:stretch>
        </p:blipFill>
        <p:spPr bwMode="auto">
          <a:xfrm>
            <a:off x="3429000" y="1295400"/>
            <a:ext cx="472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3124200" y="2667000"/>
            <a:ext cx="57912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39624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С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9718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А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718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МОЛОДЕЦ"/>
              </a:rPr>
              <a:t>К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290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Х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971800" y="38100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U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429000" y="38100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Y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962400" y="38100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Z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72000" y="3810000"/>
            <a:ext cx="6096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CH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629400" y="3810000"/>
            <a:ext cx="7620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SH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562600" y="3810000"/>
            <a:ext cx="685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KH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4290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В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9624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5" action="ppaction://hlinksldjump" tooltip="МОЛОДЕЦ"/>
              </a:rPr>
              <a:t>L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4196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М</a:t>
            </a: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4196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D</a:t>
            </a:r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9530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/>
              </a:rPr>
              <a:t>N</a:t>
            </a:r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9530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E</a:t>
            </a: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4102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О</a:t>
            </a:r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4102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F</a:t>
            </a:r>
            <a:endParaRPr lang="ru-RU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9436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Р</a:t>
            </a:r>
            <a:endParaRPr lang="ru-RU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9436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V</a:t>
            </a:r>
            <a:endParaRPr lang="ru-RU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4770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Q</a:t>
            </a:r>
            <a:endParaRPr lang="ru-RU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4770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G</a:t>
            </a:r>
            <a:endParaRPr lang="ru-RU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0104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R</a:t>
            </a:r>
            <a:endParaRPr lang="ru-RU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0104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Н</a:t>
            </a:r>
            <a:endParaRPr lang="ru-RU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5438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S</a:t>
            </a:r>
            <a:endParaRPr lang="ru-RU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5438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H</a:t>
            </a:r>
            <a:endParaRPr lang="ru-RU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0772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 tooltip="ПОДУМАЙ ЕЩЕ"/>
              </a:rPr>
              <a:t>Т</a:t>
            </a:r>
            <a:endParaRPr lang="ru-RU" dirty="0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0772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I</a:t>
            </a:r>
            <a:endParaRPr lang="ru-RU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610600" y="32766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U</a:t>
            </a:r>
            <a:endParaRPr lang="ru-RU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610600" y="2743200"/>
            <a:ext cx="3048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J</a:t>
            </a:r>
            <a:endParaRPr lang="ru-RU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772400" y="3810000"/>
            <a:ext cx="7620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 tooltip="ПОДУМАЙ ЕЩЕ"/>
              </a:rPr>
              <a:t>TH</a:t>
            </a:r>
            <a:endParaRPr lang="ru-RU" dirty="0"/>
          </a:p>
        </p:txBody>
      </p:sp>
      <p:graphicFrame>
        <p:nvGraphicFramePr>
          <p:cNvPr id="54" name="Таблица 53"/>
          <p:cNvGraphicFramePr>
            <a:graphicFrameLocks noGrp="1"/>
          </p:cNvGraphicFramePr>
          <p:nvPr/>
        </p:nvGraphicFramePr>
        <p:xfrm>
          <a:off x="2743200" y="5638800"/>
          <a:ext cx="6248400" cy="914400"/>
        </p:xfrm>
        <a:graphic>
          <a:graphicData uri="http://schemas.openxmlformats.org/drawingml/2006/table">
            <a:tbl>
              <a:tblPr firstRow="1" bandRow="1">
                <a:solidFill>
                  <a:srgbClr val="F5E3E4"/>
                </a:solidFill>
                <a:tableStyleId>{5C22544A-7EE6-4342-B048-85BDC9FD1C3A}</a:tableStyleId>
              </a:tblPr>
              <a:tblGrid>
                <a:gridCol w="6248400"/>
              </a:tblGrid>
              <a:tr h="914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5" name="Скругленный прямоугольник 54"/>
          <p:cNvSpPr/>
          <p:nvPr/>
        </p:nvSpPr>
        <p:spPr>
          <a:xfrm>
            <a:off x="28956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5814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2672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9530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6388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324600" y="5867400"/>
            <a:ext cx="6096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83820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7086600" y="5867400"/>
            <a:ext cx="6096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7772400" y="5867400"/>
            <a:ext cx="533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6" name="Picture 2" descr="S:\рисунки\собачки\собачки\dog12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648199"/>
            <a:ext cx="2438400" cy="220980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616</TotalTime>
  <Words>708</Words>
  <PresentationFormat>Экран (4:3)</PresentationFormat>
  <Paragraphs>481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ve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</dc:title>
  <cp:lastModifiedBy>связной</cp:lastModifiedBy>
  <cp:revision>89</cp:revision>
  <dcterms:modified xsi:type="dcterms:W3CDTF">2012-01-30T07:06:01Z</dcterms:modified>
</cp:coreProperties>
</file>