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81" r:id="rId3"/>
    <p:sldId id="280" r:id="rId4"/>
    <p:sldId id="257" r:id="rId5"/>
    <p:sldId id="277" r:id="rId6"/>
    <p:sldId id="259" r:id="rId7"/>
    <p:sldId id="260" r:id="rId8"/>
    <p:sldId id="268" r:id="rId9"/>
    <p:sldId id="274" r:id="rId10"/>
    <p:sldId id="282" r:id="rId11"/>
    <p:sldId id="261" r:id="rId12"/>
    <p:sldId id="262" r:id="rId13"/>
    <p:sldId id="264" r:id="rId14"/>
    <p:sldId id="266" r:id="rId15"/>
    <p:sldId id="265" r:id="rId16"/>
    <p:sldId id="267" r:id="rId17"/>
    <p:sldId id="278" r:id="rId18"/>
    <p:sldId id="283" r:id="rId19"/>
    <p:sldId id="275" r:id="rId20"/>
    <p:sldId id="269" r:id="rId21"/>
    <p:sldId id="270" r:id="rId22"/>
    <p:sldId id="271" r:id="rId23"/>
    <p:sldId id="272" r:id="rId24"/>
    <p:sldId id="273" r:id="rId25"/>
    <p:sldId id="276" r:id="rId26"/>
  </p:sldIdLst>
  <p:sldSz cx="9144000" cy="6858000" type="screen4x3"/>
  <p:notesSz cx="6858000" cy="9144000"/>
  <p:defaultTextStyle>
    <a:defPPr>
      <a:defRPr lang="ru-RU"/>
    </a:defPPr>
    <a:lvl1pPr marL="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58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4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0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16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02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88" algn="l" defTabSz="91437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120" autoAdjust="0"/>
    <p:restoredTop sz="94660"/>
  </p:normalViewPr>
  <p:slideViewPr>
    <p:cSldViewPr>
      <p:cViewPr>
        <p:scale>
          <a:sx n="59" d="100"/>
          <a:sy n="59" d="100"/>
        </p:scale>
        <p:origin x="-1254" y="-9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2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29"/>
            <a:ext cx="6779110" cy="923330"/>
            <a:chOff x="1172584" y="1381459"/>
            <a:chExt cx="6779110" cy="923329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9"/>
            <a:ext cx="6777318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3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1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6"/>
            <a:ext cx="6779110" cy="923330"/>
            <a:chOff x="1172584" y="1381459"/>
            <a:chExt cx="6779110" cy="923329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2" y="559400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1" y="849855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1" y="2880824"/>
            <a:ext cx="5480155" cy="923330"/>
            <a:chOff x="1815339" y="1381460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4" y="1381460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6"/>
            <a:ext cx="6779110" cy="923330"/>
            <a:chOff x="1172584" y="1381459"/>
            <a:chExt cx="6779110" cy="923329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29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2" y="1204858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1" y="3767317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1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3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0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6"/>
            <a:ext cx="6779110" cy="923330"/>
            <a:chOff x="1172584" y="1381459"/>
            <a:chExt cx="6779110" cy="923329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186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8" indent="0">
              <a:buNone/>
              <a:defRPr sz="1600" b="1"/>
            </a:lvl4pPr>
            <a:lvl5pPr marL="1828744" indent="0">
              <a:buNone/>
              <a:defRPr sz="1600" b="1"/>
            </a:lvl5pPr>
            <a:lvl6pPr marL="2285930" indent="0">
              <a:buNone/>
              <a:defRPr sz="1600" b="1"/>
            </a:lvl6pPr>
            <a:lvl7pPr marL="2743116" indent="0">
              <a:buNone/>
              <a:defRPr sz="1600" b="1"/>
            </a:lvl7pPr>
            <a:lvl8pPr marL="3200302" indent="0">
              <a:buNone/>
              <a:defRPr sz="1600" b="1"/>
            </a:lvl8pPr>
            <a:lvl9pPr marL="365748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6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7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186" indent="0">
              <a:buNone/>
              <a:defRPr sz="2000" b="1"/>
            </a:lvl2pPr>
            <a:lvl3pPr marL="914372" indent="0">
              <a:buNone/>
              <a:defRPr sz="1800" b="1"/>
            </a:lvl3pPr>
            <a:lvl4pPr marL="1371558" indent="0">
              <a:buNone/>
              <a:defRPr sz="1600" b="1"/>
            </a:lvl4pPr>
            <a:lvl5pPr marL="1828744" indent="0">
              <a:buNone/>
              <a:defRPr sz="1600" b="1"/>
            </a:lvl5pPr>
            <a:lvl6pPr marL="2285930" indent="0">
              <a:buNone/>
              <a:defRPr sz="1600" b="1"/>
            </a:lvl6pPr>
            <a:lvl7pPr marL="2743116" indent="0">
              <a:buNone/>
              <a:defRPr sz="1600" b="1"/>
            </a:lvl7pPr>
            <a:lvl8pPr marL="3200302" indent="0">
              <a:buNone/>
              <a:defRPr sz="1600" b="1"/>
            </a:lvl8pPr>
            <a:lvl9pPr marL="3657488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6"/>
            <a:ext cx="6779110" cy="923330"/>
            <a:chOff x="1172584" y="1381459"/>
            <a:chExt cx="6779110" cy="923329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6"/>
            <a:ext cx="6779110" cy="923330"/>
            <a:chOff x="1172584" y="1381459"/>
            <a:chExt cx="6779110" cy="923329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1" y="1678197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4" y="559400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2" y="3603814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186" indent="0">
              <a:buNone/>
              <a:defRPr sz="1200"/>
            </a:lvl2pPr>
            <a:lvl3pPr marL="914372" indent="0">
              <a:buNone/>
              <a:defRPr sz="1000"/>
            </a:lvl3pPr>
            <a:lvl4pPr marL="1371558" indent="0">
              <a:buNone/>
              <a:defRPr sz="900"/>
            </a:lvl4pPr>
            <a:lvl5pPr marL="1828744" indent="0">
              <a:buNone/>
              <a:defRPr sz="900"/>
            </a:lvl5pPr>
            <a:lvl6pPr marL="2285930" indent="0">
              <a:buNone/>
              <a:defRPr sz="900"/>
            </a:lvl6pPr>
            <a:lvl7pPr marL="2743116" indent="0">
              <a:buNone/>
              <a:defRPr sz="900"/>
            </a:lvl7pPr>
            <a:lvl8pPr marL="3200302" indent="0">
              <a:buNone/>
              <a:defRPr sz="900"/>
            </a:lvl8pPr>
            <a:lvl9pPr marL="365748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3" y="4668821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3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186" indent="0">
              <a:buNone/>
              <a:defRPr sz="2800"/>
            </a:lvl2pPr>
            <a:lvl3pPr marL="914372" indent="0">
              <a:buNone/>
              <a:defRPr sz="2400"/>
            </a:lvl3pPr>
            <a:lvl4pPr marL="1371558" indent="0">
              <a:buNone/>
              <a:defRPr sz="2000"/>
            </a:lvl4pPr>
            <a:lvl5pPr marL="1828744" indent="0">
              <a:buNone/>
              <a:defRPr sz="2000"/>
            </a:lvl5pPr>
            <a:lvl6pPr marL="2285930" indent="0">
              <a:buNone/>
              <a:defRPr sz="2000"/>
            </a:lvl6pPr>
            <a:lvl7pPr marL="2743116" indent="0">
              <a:buNone/>
              <a:defRPr sz="2000"/>
            </a:lvl7pPr>
            <a:lvl8pPr marL="3200302" indent="0">
              <a:buNone/>
              <a:defRPr sz="2000"/>
            </a:lvl8pPr>
            <a:lvl9pPr marL="3657488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90" y="5324307"/>
            <a:ext cx="7756264" cy="80486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186" indent="0">
              <a:buNone/>
              <a:defRPr sz="1200"/>
            </a:lvl2pPr>
            <a:lvl3pPr marL="914372" indent="0">
              <a:buNone/>
              <a:defRPr sz="1000"/>
            </a:lvl3pPr>
            <a:lvl4pPr marL="1371558" indent="0">
              <a:buNone/>
              <a:defRPr sz="900"/>
            </a:lvl4pPr>
            <a:lvl5pPr marL="1828744" indent="0">
              <a:buNone/>
              <a:defRPr sz="900"/>
            </a:lvl5pPr>
            <a:lvl6pPr marL="2285930" indent="0">
              <a:buNone/>
              <a:defRPr sz="900"/>
            </a:lvl6pPr>
            <a:lvl7pPr marL="2743116" indent="0">
              <a:buNone/>
              <a:defRPr sz="900"/>
            </a:lvl7pPr>
            <a:lvl8pPr marL="3200302" indent="0">
              <a:buNone/>
              <a:defRPr sz="900"/>
            </a:lvl8pPr>
            <a:lvl9pPr marL="3657488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9" rIns="91437" bIns="45719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3" y="570156"/>
            <a:ext cx="7756263" cy="1054251"/>
          </a:xfrm>
          <a:prstGeom prst="rect">
            <a:avLst/>
          </a:prstGeom>
        </p:spPr>
        <p:txBody>
          <a:bodyPr vert="horz" lIns="91437" tIns="45719" rIns="91437" bIns="45719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9" y="2248350"/>
            <a:ext cx="7745505" cy="3877815"/>
          </a:xfrm>
          <a:prstGeom prst="rect">
            <a:avLst/>
          </a:prstGeom>
        </p:spPr>
        <p:txBody>
          <a:bodyPr vert="horz" lIns="91437" tIns="45719" rIns="91437" bIns="4571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4"/>
            <a:ext cx="2133600" cy="365125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FB4EFA4-4EAD-4BCD-B746-6E5828C47764}" type="datetimeFigureOut">
              <a:rPr lang="ru-RU" smtClean="0"/>
              <a:pPr/>
              <a:t>24.03.2012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4"/>
            <a:ext cx="2895600" cy="365125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4"/>
            <a:ext cx="2133600" cy="365125"/>
          </a:xfrm>
          <a:prstGeom prst="rect">
            <a:avLst/>
          </a:prstGeom>
        </p:spPr>
        <p:txBody>
          <a:bodyPr vert="horz" lIns="91437" tIns="45719" rIns="91437" bIns="45719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3444BCE-460B-4875-828A-364849FAD3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372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48" indent="-365748" algn="l" defTabSz="914372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16" indent="-365748" algn="l" defTabSz="914372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2965" indent="-365748" algn="l" defTabSz="914372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14" indent="-320030" algn="l" defTabSz="914372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744" indent="-320030" algn="l" defTabSz="914372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774" indent="-274311" algn="l" defTabSz="914372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04" indent="-274311" algn="l" defTabSz="914372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835" indent="-274311" algn="l" defTabSz="914372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864" indent="-274311" algn="l" defTabSz="914372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8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44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30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16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02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88" algn="l" defTabSz="9143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8%D0%BC%D0%BF%D0%B5%D1%80%D0%B0%D1%82%D0%BE%D1%80_%D0%A4%D0%B5%D0%BE%D0%B4%D0%BE%D1%81%D0%B8%D0%B9_I" TargetMode="External"/><Relationship Id="rId3" Type="http://schemas.openxmlformats.org/officeDocument/2006/relationships/image" Target="../media/image16.jpeg"/><Relationship Id="rId7" Type="http://schemas.openxmlformats.org/officeDocument/2006/relationships/hyperlink" Target="http://ru.wikipedia.org/wiki/394" TargetMode="External"/><Relationship Id="rId2" Type="http://schemas.openxmlformats.org/officeDocument/2006/relationships/hyperlink" Target="http://ru.wikipedia.org/wiki/%D0%A4%D0%B0%D0%B9%D0%BB:Theodosius-1-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F%D0%B7%D1%8B%D1%87%D0%B5%D1%81%D1%82%D0%B2%D0%BE" TargetMode="External"/><Relationship Id="rId5" Type="http://schemas.openxmlformats.org/officeDocument/2006/relationships/hyperlink" Target="http://ru.wikipedia.org/wiki/%D0%A5%D1%80%D0%B8%D1%81%D1%82%D0%B8%D0%B0%D0%BD%D1%81%D1%82%D0%B2%D0%BE" TargetMode="External"/><Relationship Id="rId4" Type="http://schemas.openxmlformats.org/officeDocument/2006/relationships/hyperlink" Target="http://ru.wikipedia.org/wiki/%D0%94%D1%80%D0%B5%D0%B2%D0%BD%D0%B8%D0%B9_%D0%A0%D0%B8%D0%BC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556795"/>
            <a:ext cx="7731968" cy="1600327"/>
          </a:xfrm>
        </p:spPr>
        <p:txBody>
          <a:bodyPr>
            <a:normAutofit fontScale="90000"/>
          </a:bodyPr>
          <a:lstStyle/>
          <a:p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Олимпийские игры в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ревней </a:t>
            </a:r>
            <a:r>
              <a:rPr lang="ru-RU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</a:t>
            </a:r>
            <a:r>
              <a:rPr lang="ru-RU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реции</a:t>
            </a:r>
            <a:endParaRPr lang="ru-RU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90143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476672"/>
            <a:ext cx="4936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Пять  незабываемых дней</a:t>
            </a:r>
            <a:endParaRPr lang="ru-RU" sz="2800" b="1" dirty="0"/>
          </a:p>
        </p:txBody>
      </p:sp>
      <p:pic>
        <p:nvPicPr>
          <p:cNvPr id="5" name="Рисунок 4" descr="i_068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124744"/>
            <a:ext cx="5832648" cy="5400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80004" y="404664"/>
            <a:ext cx="15456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БЕГ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3074" name="Picture 2" descr="C:\Users\Артём\Desktop\184624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3313" y="1327409"/>
            <a:ext cx="6743700" cy="4937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6496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3746" y="476672"/>
            <a:ext cx="69365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ПРЫЖКИ В ДЛИНУ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098" name="Picture 2" descr="C:\Users\Артём\Desktop\342px-Athlete_jumping_MAR_Palermo_NI21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400002"/>
            <a:ext cx="2987769" cy="522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629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58696" y="-30301"/>
            <a:ext cx="950269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МЕТАНИЕ КОПЬЯ И ДИСКА 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146" name="Picture 2" descr="C:\Users\Артём\Desktop\Grarch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0269" y="1724025"/>
            <a:ext cx="4832925" cy="513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0730" y="1724025"/>
            <a:ext cx="4286250" cy="513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3082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43808" y="188640"/>
            <a:ext cx="3008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БОРЬБА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8194" name="Picture 2" descr="C:\Users\Артём\Desktop\1266175242_image000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8150" y="1790700"/>
            <a:ext cx="6080125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043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913" y="188640"/>
            <a:ext cx="59696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КУЛАЧНЫЙ БОЙ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170" name="Picture 2" descr="C:\Users\Артём\Desktop\NAMA_Akrotiri_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913" y="1111970"/>
            <a:ext cx="5969648" cy="5361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706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8432" y="332656"/>
            <a:ext cx="69813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ГОНКИ КОЛЕСНИЦ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9218" name="Picture 2" descr="C:\Users\Артём\Desktop\scr_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2508" y="1290085"/>
            <a:ext cx="6333181" cy="47498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4" y="6093296"/>
            <a:ext cx="89042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800" b="1" dirty="0" smtClean="0"/>
              <a:t>Самое захватывающие зрелище  Олимпиады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401090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1\Рабочий стол\IMG_687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19"/>
            <a:ext cx="9144000" cy="6146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6165304"/>
            <a:ext cx="7315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      Лавровый венок – главная награда победителю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7976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76672"/>
            <a:ext cx="86409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-в Древней Греции игры проводились 293 раза;</a:t>
            </a:r>
          </a:p>
          <a:p>
            <a:endParaRPr lang="ru-RU" sz="2800" b="1" dirty="0" smtClean="0"/>
          </a:p>
          <a:p>
            <a:endParaRPr lang="ru-RU" sz="2800" b="1" dirty="0" smtClean="0"/>
          </a:p>
        </p:txBody>
      </p:sp>
      <p:pic>
        <p:nvPicPr>
          <p:cNvPr id="41986" name="Picture 2" descr="Флавий Феодосий">
            <a:hlinkClick r:id="rId2" tooltip="Флавий Феодосий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573016"/>
            <a:ext cx="3312368" cy="28803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467544" y="1268760"/>
            <a:ext cx="80648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-</a:t>
            </a:r>
            <a:r>
              <a:rPr lang="ru-RU" sz="2800" b="1" dirty="0" smtClean="0"/>
              <a:t>Олимпийские игры существенно потеряли своё значение с приходом </a:t>
            </a:r>
            <a:r>
              <a:rPr lang="ru-RU" sz="2800" b="1" dirty="0" smtClean="0">
                <a:hlinkClick r:id="rId4" action="ppaction://hlinkfile" tooltip="Древний Рим"/>
              </a:rPr>
              <a:t>римлян</a:t>
            </a:r>
            <a:r>
              <a:rPr lang="ru-RU" sz="2800" b="1" dirty="0" smtClean="0"/>
              <a:t>. После того, как </a:t>
            </a:r>
            <a:r>
              <a:rPr lang="ru-RU" sz="2800" b="1" dirty="0" smtClean="0">
                <a:hlinkClick r:id="rId5" action="ppaction://hlinkfile" tooltip="Христианство"/>
              </a:rPr>
              <a:t>христианство</a:t>
            </a:r>
            <a:r>
              <a:rPr lang="ru-RU" sz="2800" b="1" dirty="0" smtClean="0"/>
              <a:t> стало официальной религией, игры стали рассматриваться как проявление </a:t>
            </a:r>
            <a:r>
              <a:rPr lang="ru-RU" sz="2800" b="1" dirty="0" smtClean="0">
                <a:hlinkClick r:id="rId6" action="ppaction://hlinkfile" tooltip="Язычество"/>
              </a:rPr>
              <a:t>язычества</a:t>
            </a:r>
            <a:r>
              <a:rPr lang="ru-RU" sz="2800" b="1" dirty="0" smtClean="0"/>
              <a:t> и в </a:t>
            </a:r>
            <a:r>
              <a:rPr lang="ru-RU" sz="2800" b="1" dirty="0" smtClean="0">
                <a:hlinkClick r:id="rId7" action="ppaction://hlinkfile" tooltip="394"/>
              </a:rPr>
              <a:t>394</a:t>
            </a:r>
            <a:r>
              <a:rPr lang="ru-RU" sz="2800" b="1" dirty="0" smtClean="0"/>
              <a:t> н. э. они были запрещены </a:t>
            </a:r>
            <a:r>
              <a:rPr lang="ru-RU" sz="2800" b="1" dirty="0" smtClean="0">
                <a:hlinkClick r:id="rId8" action="ppaction://hlinkfile" tooltip="Император Феодосий I"/>
              </a:rPr>
              <a:t>императором Феодосием. </a:t>
            </a:r>
            <a:endParaRPr lang="ru-RU" sz="28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В конце 19 века французский общественный деятель барон Пьер де Кубертен выступил с предложением возобновить Олимпийские игры.</a:t>
            </a:r>
          </a:p>
          <a:p>
            <a:r>
              <a:rPr lang="ru-RU" sz="2800" b="1" dirty="0" smtClean="0"/>
              <a:t> В 1896 в Афинах прошли первые современные Олимпийские игры.</a:t>
            </a:r>
          </a:p>
          <a:p>
            <a:r>
              <a:rPr lang="ru-RU" sz="2800" b="1" dirty="0" smtClean="0"/>
              <a:t>С тех пор каждые 4 года по планете пробегает огонь, зажженный в  Древней Греции. </a:t>
            </a:r>
            <a:endParaRPr lang="ru-RU" sz="2800" b="1" dirty="0"/>
          </a:p>
        </p:txBody>
      </p:sp>
      <p:pic>
        <p:nvPicPr>
          <p:cNvPr id="17410" name="Picture 2" descr="C:\Users\Артём\Desktop\pierre_de_couberti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212976"/>
            <a:ext cx="3593976" cy="364502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7539106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42493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Задачи :</a:t>
            </a:r>
          </a:p>
          <a:p>
            <a:endParaRPr lang="ru-RU" sz="2800" b="1" dirty="0" smtClean="0"/>
          </a:p>
          <a:p>
            <a:pPr>
              <a:buFontTx/>
              <a:buChar char="-"/>
            </a:pPr>
            <a:r>
              <a:rPr lang="ru-RU" sz="2800" b="1" dirty="0" smtClean="0"/>
              <a:t>познакомить учащихся с историей первых Олимпийских игр , спортивными традициями;</a:t>
            </a:r>
          </a:p>
          <a:p>
            <a:pPr>
              <a:buFontTx/>
              <a:buChar char="-"/>
            </a:pPr>
            <a:endParaRPr lang="ru-RU" sz="2800" b="1" dirty="0" smtClean="0"/>
          </a:p>
          <a:p>
            <a:pPr>
              <a:buFontTx/>
              <a:buChar char="-"/>
            </a:pPr>
            <a:r>
              <a:rPr lang="ru-RU" sz="2800" b="1" dirty="0" smtClean="0"/>
              <a:t> сформировать у учащихся  представление о миротворческой роли Олимпийских игр ;</a:t>
            </a:r>
          </a:p>
          <a:p>
            <a:pPr>
              <a:buFontTx/>
              <a:buChar char="-"/>
            </a:pPr>
            <a:endParaRPr lang="ru-RU" sz="2800" b="1" dirty="0" smtClean="0"/>
          </a:p>
          <a:p>
            <a:pPr>
              <a:buFontTx/>
              <a:buChar char="-"/>
            </a:pPr>
            <a:r>
              <a:rPr lang="ru-RU" sz="2800" b="1" dirty="0" smtClean="0"/>
              <a:t>познакомить с историей  Олимпиады -80 в Москве и будущей Олимпиады в Сочи;</a:t>
            </a:r>
            <a:endParaRPr lang="ru-RU" sz="28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77774371"/>
              </p:ext>
            </p:extLst>
          </p:nvPr>
        </p:nvGraphicFramePr>
        <p:xfrm>
          <a:off x="2361468" y="6172200"/>
          <a:ext cx="4637087" cy="685800"/>
        </p:xfrm>
        <a:graphic>
          <a:graphicData uri="http://schemas.openxmlformats.org/presentationml/2006/ole">
            <p:oleObj spid="_x0000_s11276" name="Пакет" showAsIcon="1" r:id="rId3" imgW="4636440" imgH="685800" progId="Package">
              <p:embed/>
            </p:oleObj>
          </a:graphicData>
        </a:graphic>
      </p:graphicFrame>
      <p:pic>
        <p:nvPicPr>
          <p:cNvPr id="11270" name="Picture 6" descr="C:\Users\Артём\Desktop\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424936" cy="527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792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ртём\Desktop\82ce990cfd2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628799"/>
            <a:ext cx="3312368" cy="499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C:\Users\Артём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620" y="1628799"/>
            <a:ext cx="3419308" cy="499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4585" y="-125527"/>
            <a:ext cx="781438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Московская Олимпиада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1980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г.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558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ртём\Desktop\olimp1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29736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71372" y="404664"/>
            <a:ext cx="2198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золото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669557" y="2505670"/>
            <a:ext cx="25783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серебро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29330" y="4581128"/>
            <a:ext cx="22862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бронза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32161" y="1359624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80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33849" y="3657798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69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20174" y="5733256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46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102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ртём\Desktop\d89ed7335af3cbcea3377f8797cddf30_bi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5316" y="0"/>
            <a:ext cx="9159316" cy="5517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5949280"/>
            <a:ext cx="78270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              Период проведения с 7 по 23 февраля 2014 года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859200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27043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Конкурс олимпийских талисманов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Сочи-2014 г.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5362" name="Picture 2" descr="C:\Users\Артём\Desktop\bf3572f75a61e80540ac1856bc8e366c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623" y="1124744"/>
            <a:ext cx="1193800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Артём\Desktop\793f2712004d74ddaf7d2f0ce4fd33d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938" y="1577975"/>
            <a:ext cx="16764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Артём\Desktop\3b600cd23ca476abccabe37f2b8deaa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494" y="4603514"/>
            <a:ext cx="1587501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Артём\Desktop\19b925c722949109a3dd67426cc421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131860"/>
            <a:ext cx="1993900" cy="240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C:\Users\Артём\Desktop\b80ce159dc910d22dd32cbe3f319408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28000" y="705723"/>
            <a:ext cx="1016000" cy="187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C:\Users\Артём\Desktop\4eede6e35d5094ee18b0d94eb61b5d8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9870" y="2585323"/>
            <a:ext cx="2286000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8" descr="C:\Users\Артём\Desktop\ccfb561b21a267e3bff57ae265cc983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2382" y="2255123"/>
            <a:ext cx="1917700" cy="260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9" descr="C:\Users\Артём\Desktop\0a3bc36d2782550e43a241eb1629f8bb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455023"/>
            <a:ext cx="1752600" cy="226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10" descr="C:\Users\Артём\Desktop\e2924ced50c4ade7f946f427dbb0f90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538" y="3906123"/>
            <a:ext cx="11938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1" name="Picture 11" descr="C:\Users\Артём\Desktop\b365f6b6c2b58dda4c9c37ffc7a43f53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7250" y="4082814"/>
            <a:ext cx="1841500" cy="195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72" name="Picture 12" descr="C:\Users\Артём\Desktop\fd3fedcf052cded7b110781cb8a333c8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07990" y="4131860"/>
            <a:ext cx="1955800" cy="201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53235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ртём\Desktop\c3e23dcce736f3e69d22b76c56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3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9567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20688"/>
            <a:ext cx="813690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                           </a:t>
            </a:r>
            <a:r>
              <a:rPr lang="ru-RU" sz="2800" b="1" dirty="0" smtClean="0"/>
              <a:t>План урока</a:t>
            </a:r>
          </a:p>
          <a:p>
            <a:endParaRPr lang="ru-RU" sz="2800" b="1" dirty="0" smtClean="0"/>
          </a:p>
          <a:p>
            <a:pPr marL="457200" indent="-457200">
              <a:buAutoNum type="arabicPeriod"/>
            </a:pPr>
            <a:r>
              <a:rPr lang="ru-RU" sz="2800" b="1" dirty="0" smtClean="0"/>
              <a:t>Древняя Греция – Родина первых Олимпийских игр.</a:t>
            </a:r>
          </a:p>
          <a:p>
            <a:pPr marL="457200" indent="-457200">
              <a:buAutoNum type="arabicPeriod"/>
            </a:pPr>
            <a:endParaRPr lang="ru-RU" sz="2800" b="1" dirty="0" smtClean="0"/>
          </a:p>
          <a:p>
            <a:pPr marL="457200" indent="-457200">
              <a:buAutoNum type="arabicPeriod"/>
            </a:pPr>
            <a:r>
              <a:rPr lang="ru-RU" sz="2800" b="1" dirty="0" smtClean="0"/>
              <a:t>Олимпийские состязания.</a:t>
            </a:r>
          </a:p>
          <a:p>
            <a:pPr marL="457200" indent="-457200">
              <a:buAutoNum type="arabicPeriod"/>
            </a:pPr>
            <a:endParaRPr lang="ru-RU" sz="2800" b="1" dirty="0" smtClean="0"/>
          </a:p>
          <a:p>
            <a:pPr marL="457200" indent="-457200"/>
            <a:r>
              <a:rPr lang="ru-RU" sz="2800" b="1" dirty="0" smtClean="0"/>
              <a:t>3.    Москва и Сочи  -  столицы Олимпиад. </a:t>
            </a:r>
          </a:p>
          <a:p>
            <a:endParaRPr lang="ru-RU" sz="2400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ртём\Desktop\big_838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11" y="0"/>
            <a:ext cx="91331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07104" y="332656"/>
            <a:ext cx="59025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Олимпия- родина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Олимпийских игр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1022230" y="4511206"/>
            <a:ext cx="111612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 </a:t>
            </a:r>
            <a:r>
              <a:rPr lang="en-US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766</a:t>
            </a:r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г. до н.э. прошли первые Олимпийские игры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02261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1\Рабочий стол\GRECIYa_AFINY2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6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6264755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37275" y="332656"/>
            <a:ext cx="5041054" cy="923328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Периодичность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67958" y="1628800"/>
            <a:ext cx="3792699" cy="923328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</a:bodyPr>
          <a:lstStyle/>
          <a:p>
            <a:pPr algn="ctr"/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 в 4 года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33949" y="2364540"/>
            <a:ext cx="5920975" cy="923328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Место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проведения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8428" y="3287868"/>
            <a:ext cx="9011756" cy="1754324"/>
          </a:xfrm>
          <a:prstGeom prst="rect">
            <a:avLst/>
          </a:prstGeom>
          <a:noFill/>
        </p:spPr>
        <p:txBody>
          <a:bodyPr wrap="square" lIns="91437" tIns="45719" rIns="91437" bIns="45719">
            <a:spAutoFit/>
          </a:bodyPr>
          <a:lstStyle/>
          <a:p>
            <a:pPr algn="ctr"/>
            <a:r>
              <a:rPr lang="ru-RU" sz="5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Олимпия – южная Греция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9330" y="5042192"/>
            <a:ext cx="2445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Сейчас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710876" y="5799330"/>
            <a:ext cx="125373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 решению МОК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2837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06299" y="27856"/>
            <a:ext cx="3298589" cy="923328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197057" y="956574"/>
            <a:ext cx="9505056" cy="461663"/>
          </a:xfrm>
          <a:prstGeom prst="rect">
            <a:avLst/>
          </a:prstGeom>
          <a:noFill/>
        </p:spPr>
        <p:txBody>
          <a:bodyPr wrap="square" lIns="91437" tIns="45719" rIns="91437" bIns="45719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1.Прекращались войны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94196" y="1456328"/>
            <a:ext cx="4289117" cy="830995"/>
          </a:xfrm>
          <a:prstGeom prst="rect">
            <a:avLst/>
          </a:prstGeom>
          <a:noFill/>
        </p:spPr>
        <p:txBody>
          <a:bodyPr wrap="none" lIns="91437" tIns="45719" rIns="91437" bIns="45719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2.Участвовали только </a:t>
            </a:r>
          </a:p>
          <a:p>
            <a:pPr algn="ctr"/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Греки-мужчины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540568" y="2317245"/>
            <a:ext cx="10435666" cy="830995"/>
          </a:xfrm>
          <a:prstGeom prst="rect">
            <a:avLst/>
          </a:prstGeom>
          <a:noFill/>
        </p:spPr>
        <p:txBody>
          <a:bodyPr wrap="square" lIns="91437" tIns="45719" rIns="91437" bIns="45719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3.ПОБЕДИТЕЛИ НАГРАЖДАЛИСЬ </a:t>
            </a:r>
          </a:p>
          <a:p>
            <a:pPr algn="ctr"/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ОЛИВКОВЫМ ВЕНКОМ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9326" y="3429000"/>
            <a:ext cx="2445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Сейчас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43253" y="4221088"/>
            <a:ext cx="43910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 соблюдаются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519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ртём\Desktop\cc156fddceb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295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92387"/>
            <a:ext cx="8352928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Бег,прыжки,метание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диска, метание копья и борьба – все вместе назывались пятиборьем.</a:t>
            </a:r>
          </a:p>
          <a:p>
            <a:r>
              <a:rPr lang="ru-RU" sz="32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  Пятиборье начиналось с бега. Дистанция бега равнялась одному стадию – 191  метр (отсюда- наше слово «стадион»).</a:t>
            </a:r>
          </a:p>
          <a:p>
            <a:r>
              <a:rPr lang="ru-RU" dirty="0"/>
              <a:t> </a:t>
            </a:r>
            <a:r>
              <a:rPr lang="ru-RU" dirty="0" smtClean="0"/>
              <a:t>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-29181" y="5368822"/>
            <a:ext cx="676875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Первый стадион в Древней Греции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012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2536" y="-1"/>
            <a:ext cx="9641160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Атлет – спортсмен, занимающийся легкой атлетикой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06924" y="1772816"/>
            <a:ext cx="9369534" cy="19082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Стадион – спортивное сооружение с трибунами для зрителей и площадками для состязаний</a:t>
            </a:r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112005" y="4353835"/>
            <a:ext cx="956587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Ипподром- специально оборудованный участок для конных скачек и бегов</a:t>
            </a:r>
            <a:endParaRPr lang="ru-RU" sz="32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57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269</TotalTime>
  <Words>317</Words>
  <Application>Microsoft Office PowerPoint</Application>
  <PresentationFormat>On-screen Show (4:3)</PresentationFormat>
  <Paragraphs>64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Твердый переплет</vt:lpstr>
      <vt:lpstr>Пакет</vt:lpstr>
      <vt:lpstr>Олимпийские игры в Древней Греции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Олимпийские игры в древности</dc:title>
  <dc:creator>Артём</dc:creator>
  <cp:lastModifiedBy>Virtual PC</cp:lastModifiedBy>
  <cp:revision>30</cp:revision>
  <dcterms:created xsi:type="dcterms:W3CDTF">2011-02-18T14:30:31Z</dcterms:created>
  <dcterms:modified xsi:type="dcterms:W3CDTF">2012-03-24T19:04:29Z</dcterms:modified>
</cp:coreProperties>
</file>