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2" r:id="rId7"/>
    <p:sldId id="271" r:id="rId8"/>
    <p:sldId id="269" r:id="rId9"/>
    <p:sldId id="270" r:id="rId10"/>
    <p:sldId id="268" r:id="rId11"/>
    <p:sldId id="26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092" autoAdjust="0"/>
  </p:normalViewPr>
  <p:slideViewPr>
    <p:cSldViewPr>
      <p:cViewPr>
        <p:scale>
          <a:sx n="33" d="100"/>
          <a:sy n="33" d="100"/>
        </p:scale>
        <p:origin x="-1560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hnh.ru/food/1275370982454" TargetMode="External"/><Relationship Id="rId5" Type="http://schemas.openxmlformats.org/officeDocument/2006/relationships/hyperlink" Target="http://www.hnh.ru/food/" TargetMode="External"/><Relationship Id="rId4" Type="http://schemas.openxmlformats.org/officeDocument/2006/relationships/hyperlink" Target="http://www.hnh.r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09" y="1263892"/>
            <a:ext cx="1885950" cy="2381250"/>
          </a:xfrm>
          <a:prstGeom prst="ellips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522" y="4293096"/>
            <a:ext cx="2381250" cy="2000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950298"/>
            <a:ext cx="3184647" cy="23884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459" y="1390464"/>
            <a:ext cx="3006237" cy="22546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323528" y="620688"/>
            <a:ext cx="841038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441871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ПОЭТАПНОЕ ВЫПОЛНЕНИЕ КОЗУЛИ</a:t>
            </a:r>
            <a:endParaRPr lang="ru-RU" sz="5400" b="1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669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" y="86290"/>
            <a:ext cx="9157455" cy="502948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158700" rIns="9144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Ингредиенты для </a:t>
            </a:r>
            <a:r>
              <a:rPr kumimoji="0" lang="ru-RU" b="1" i="0" u="sng" strike="noStrike" cap="none" normalizeH="0" baseline="0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козульного</a:t>
            </a:r>
            <a:r>
              <a:rPr kumimoji="0" lang="ru-RU" b="1" i="0" u="sng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теста: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i="0" u="none" strike="noStrike" cap="none" normalizeH="0" baseline="0" dirty="0" smtClean="0">
                <a:ln>
                  <a:solidFill>
                    <a:schemeClr val="tx1"/>
                  </a:solidFill>
                </a:ln>
                <a:effectLst/>
                <a:latin typeface="Times New Roman" pitchFamily="18" charset="0"/>
                <a:cs typeface="Times New Roman" pitchFamily="18" charset="0"/>
              </a:rPr>
              <a:t>1 стакан мёда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i="0" u="none" strike="noStrike" cap="none" normalizeH="0" baseline="0" dirty="0" smtClean="0">
                <a:ln>
                  <a:solidFill>
                    <a:schemeClr val="tx1"/>
                  </a:solidFill>
                </a:ln>
                <a:effectLst/>
                <a:latin typeface="Times New Roman" pitchFamily="18" charset="0"/>
                <a:cs typeface="Times New Roman" pitchFamily="18" charset="0"/>
              </a:rPr>
              <a:t>2 стакана сахара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i="0" u="none" strike="noStrike" cap="none" normalizeH="0" baseline="0" dirty="0" smtClean="0">
                <a:ln>
                  <a:solidFill>
                    <a:schemeClr val="tx1"/>
                  </a:solidFill>
                </a:ln>
                <a:effectLst/>
                <a:latin typeface="Times New Roman" pitchFamily="18" charset="0"/>
                <a:cs typeface="Times New Roman" pitchFamily="18" charset="0"/>
              </a:rPr>
              <a:t>2 стакана воды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i="0" u="none" strike="noStrike" cap="none" normalizeH="0" baseline="0" dirty="0" smtClean="0">
                <a:ln>
                  <a:solidFill>
                    <a:schemeClr val="tx1"/>
                  </a:solidFill>
                </a:ln>
                <a:effectLst/>
                <a:latin typeface="Times New Roman" pitchFamily="18" charset="0"/>
                <a:cs typeface="Times New Roman" pitchFamily="18" charset="0"/>
              </a:rPr>
              <a:t>100 г сливочного масла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i="0" u="none" strike="noStrike" cap="none" normalizeH="0" baseline="0" dirty="0" smtClean="0">
                <a:ln>
                  <a:solidFill>
                    <a:schemeClr val="tx1"/>
                  </a:solidFill>
                </a:ln>
                <a:effectLst/>
                <a:latin typeface="Times New Roman" pitchFamily="18" charset="0"/>
                <a:cs typeface="Times New Roman" pitchFamily="18" charset="0"/>
              </a:rPr>
              <a:t>1 г корицы и гвоздики (я стараюсь брать только верхние "шарики" гвоздики, а черешок оставляю для маринадов)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i="0" u="none" strike="noStrike" cap="none" normalizeH="0" baseline="0" dirty="0" smtClean="0">
                <a:ln>
                  <a:solidFill>
                    <a:schemeClr val="tx1"/>
                  </a:solidFill>
                </a:ln>
                <a:effectLst/>
                <a:latin typeface="Times New Roman" pitchFamily="18" charset="0"/>
                <a:cs typeface="Times New Roman" pitchFamily="18" charset="0"/>
              </a:rPr>
              <a:t>1 кг муки (ржаной или пшеничной грубого помола)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Способ приготовления пряников-</a:t>
            </a:r>
            <a:r>
              <a:rPr kumimoji="0" lang="ru-RU" i="0" u="none" strike="noStrike" cap="none" normalizeH="0" baseline="0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козуль</a:t>
            </a:r>
            <a:r>
              <a:rPr kumimoji="0" lang="ru-RU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solidFill>
                    <a:schemeClr val="tx1"/>
                  </a:solidFill>
                </a:ln>
                <a:effectLst/>
                <a:latin typeface="Times New Roman" pitchFamily="18" charset="0"/>
                <a:cs typeface="Times New Roman" pitchFamily="18" charset="0"/>
              </a:rPr>
              <a:t>Смешать мёд, сахар и воду. Кипятить их "до бурой окраски"</a:t>
            </a:r>
            <a:endParaRPr kumimoji="0" lang="ru-RU" i="0" u="none" strike="noStrike" cap="none" normalizeH="0" baseline="0" dirty="0" smtClean="0">
              <a:ln>
                <a:solidFill>
                  <a:schemeClr val="tx1"/>
                </a:solidFill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solidFill>
                    <a:schemeClr val="tx1"/>
                  </a:solidFill>
                </a:ln>
                <a:effectLst/>
                <a:latin typeface="Times New Roman" pitchFamily="18" charset="0"/>
                <a:cs typeface="Times New Roman" pitchFamily="18" charset="0"/>
              </a:rPr>
              <a:t>Когда смесь остынет до 70 градусов, положить сливочное масло, корицу и гвоздику.</a:t>
            </a:r>
            <a:endParaRPr kumimoji="0" lang="ru-RU" i="0" u="none" strike="noStrike" cap="none" normalizeH="0" baseline="0" dirty="0" smtClean="0">
              <a:ln>
                <a:solidFill>
                  <a:schemeClr val="tx1"/>
                </a:solidFill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solidFill>
                    <a:schemeClr val="tx1"/>
                  </a:solidFill>
                </a:ln>
                <a:effectLst/>
                <a:latin typeface="Times New Roman" pitchFamily="18" charset="0"/>
                <a:cs typeface="Times New Roman" pitchFamily="18" charset="0"/>
              </a:rPr>
              <a:t>Туда же замешать муку. На 1 час вынести на холод.</a:t>
            </a:r>
            <a:endParaRPr kumimoji="0" lang="ru-RU" i="0" u="none" strike="noStrike" cap="none" normalizeH="0" baseline="0" dirty="0" smtClean="0">
              <a:ln>
                <a:solidFill>
                  <a:schemeClr val="tx1"/>
                </a:solidFill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solidFill>
                    <a:schemeClr val="tx1"/>
                  </a:solidFill>
                </a:ln>
                <a:effectLst/>
                <a:latin typeface="Times New Roman" pitchFamily="18" charset="0"/>
                <a:cs typeface="Times New Roman" pitchFamily="18" charset="0"/>
              </a:rPr>
              <a:t>После этого тесто становится вроде пластилина. Из него катают жгуты и складывают из них различные фигурки. Всё это выкладывают на противень. Выпекать при 210-220 градусах в течение 10 минут, чтобы зарумянились.</a:t>
            </a:r>
            <a:endParaRPr kumimoji="0" lang="ru-RU" i="0" u="none" strike="noStrike" cap="none" normalizeH="0" baseline="0" dirty="0" smtClean="0">
              <a:ln>
                <a:solidFill>
                  <a:schemeClr val="tx1"/>
                </a:solidFill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solidFill>
                    <a:schemeClr val="tx1"/>
                  </a:solidFill>
                </a:ln>
                <a:effectLst/>
                <a:latin typeface="Times New Roman" pitchFamily="18" charset="0"/>
                <a:cs typeface="Times New Roman" pitchFamily="18" charset="0"/>
              </a:rPr>
              <a:t>Печенье, пока тёплое - довольно мягкое, при остывании твердеет. А через день - два снова становится мягче.</a:t>
            </a:r>
            <a:endParaRPr kumimoji="0" lang="ru-RU" i="0" u="none" strike="noStrike" cap="none" normalizeH="0" baseline="0" dirty="0" smtClean="0">
              <a:ln>
                <a:solidFill>
                  <a:schemeClr val="tx1"/>
                </a:solidFill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://www.hnh.ru/file/0001/250/0001_3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841996"/>
            <a:ext cx="238125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hnh.ru/file/0001/0001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5637333"/>
            <a:ext cx="3771900" cy="4095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val="254036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9" y="332656"/>
            <a:ext cx="8568951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В старину остывшие козули разрисовывали "красками": белый цвет - взбитый белок с сахаром, зеленый - в белый капелька зеленки, розовый - капелька малинового варенья, а желтый - желток с сахаром.</a:t>
            </a:r>
          </a:p>
          <a:p>
            <a:pPr algn="just"/>
            <a:r>
              <a:rPr lang="ru-RU" sz="2000" b="1" u="sng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Можно использовать естественные красители:</a:t>
            </a:r>
          </a:p>
          <a:p>
            <a:pPr algn="just"/>
            <a:r>
              <a:rPr lang="ru-RU" sz="2000" b="1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белая краска: сахарная пудра, молоко, сметана;</a:t>
            </a:r>
          </a:p>
          <a:p>
            <a:pPr algn="just"/>
            <a:r>
              <a:rPr lang="ru-RU" sz="2000" b="1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жёлтая: лимонную цедру смешать с морковным соком и маслом, обжарить в течение 3 - 5 минут до размягчения и процедить через марлю;</a:t>
            </a:r>
          </a:p>
          <a:p>
            <a:pPr algn="just"/>
            <a:r>
              <a:rPr lang="ru-RU" sz="2000" b="1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зеленая: сок от отжимки шпината;</a:t>
            </a:r>
          </a:p>
          <a:p>
            <a:pPr algn="just"/>
            <a:r>
              <a:rPr lang="ru-RU" sz="2000" b="1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красная и розовая: сок малины, клубники, брусники, смородины, вишни, граната, отварной свеклы;</a:t>
            </a:r>
          </a:p>
          <a:p>
            <a:pPr algn="just"/>
            <a:r>
              <a:rPr lang="ru-RU" sz="2000" b="1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оранжевая: сок апельсиновый и мандариновый;</a:t>
            </a:r>
          </a:p>
          <a:p>
            <a:pPr algn="just"/>
            <a:r>
              <a:rPr lang="ru-RU" sz="2000" b="1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коричневая: порошок какао.</a:t>
            </a:r>
          </a:p>
          <a:p>
            <a:pPr algn="just"/>
            <a:r>
              <a:rPr lang="ru-RU" sz="2000" b="1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Глазурь:</a:t>
            </a:r>
          </a:p>
          <a:p>
            <a:pPr algn="just"/>
            <a:r>
              <a:rPr lang="ru-RU" sz="2000" b="1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Испеченные фигурки украсить разноцветной глазурью. Делается она так. Белки двух яиц круто взбить с 5 столовыми ложками сахарной пудры и разлить по чашкам. Их должно быть столько, сколько цветов вы будете использовать. Годится пищевой краситель, но можно использовать и сок клюквы, </a:t>
            </a:r>
            <a:r>
              <a:rPr lang="ru-RU" sz="2000" b="1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брусники, моркови.</a:t>
            </a:r>
            <a:r>
              <a:rPr lang="ru-RU" sz="1200" b="1" dirty="0" smtClean="0">
                <a:ln>
                  <a:solidFill>
                    <a:schemeClr val="tx1"/>
                  </a:solidFill>
                </a:ln>
              </a:rPr>
              <a:t>, </a:t>
            </a:r>
            <a:r>
              <a:rPr lang="ru-RU" sz="1200" b="1" dirty="0">
                <a:ln>
                  <a:solidFill>
                    <a:schemeClr val="tx1"/>
                  </a:solidFill>
                </a:ln>
              </a:rPr>
              <a:t> </a:t>
            </a:r>
            <a:br>
              <a:rPr lang="ru-RU" sz="1200" b="1" dirty="0">
                <a:ln>
                  <a:solidFill>
                    <a:schemeClr val="tx1"/>
                  </a:solidFill>
                </a:ln>
              </a:rPr>
            </a:br>
            <a:endParaRPr lang="ru-RU" sz="1200" b="1" dirty="0">
              <a:ln>
                <a:solidFill>
                  <a:schemeClr val="tx1"/>
                </a:solidFill>
              </a:ln>
            </a:endParaRPr>
          </a:p>
          <a:p>
            <a:pPr algn="just"/>
            <a:r>
              <a:rPr lang="ru-RU" sz="1400" dirty="0">
                <a:ln>
                  <a:solidFill>
                    <a:schemeClr val="tx1"/>
                  </a:solidFill>
                </a:ln>
              </a:rPr>
              <a:t/>
            </a:r>
            <a:br>
              <a:rPr lang="ru-RU" sz="1400" dirty="0">
                <a:ln>
                  <a:solidFill>
                    <a:schemeClr val="tx1"/>
                  </a:solidFill>
                </a:ln>
              </a:rPr>
            </a:br>
            <a:r>
              <a:rPr lang="ru-RU" sz="1400" dirty="0" smtClean="0">
                <a:ln>
                  <a:solidFill>
                    <a:schemeClr val="tx1"/>
                  </a:solidFill>
                </a:ln>
              </a:rPr>
              <a:t> </a:t>
            </a:r>
            <a:endParaRPr lang="ru-RU" sz="1400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309320"/>
            <a:ext cx="37719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1177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 rot="10800000" flipV="1">
            <a:off x="3347864" y="170111"/>
            <a:ext cx="5641276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ru-RU" sz="3600" b="1" i="0" u="none" strike="noStrike" cap="none" normalizeH="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3600" b="1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А что это такое?</a:t>
            </a:r>
            <a:r>
              <a:rPr kumimoji="0" lang="ru-RU" sz="3600" b="1" i="0" u="none" strike="noStrike" cap="none" normalizeH="0" baseline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effectLst/>
                <a:latin typeface="Times New Roman" pitchFamily="18" charset="0"/>
                <a:cs typeface="Times New Roman" pitchFamily="18" charset="0"/>
              </a:rPr>
              <a:t>Фигурки - олени, коньки, бычки, коровки, козлики, птички, тюлени, – изготовленные из ржаного теста, – имеют общее значение, общее название – «козули».  </a:t>
            </a:r>
            <a:r>
              <a:rPr kumimoji="0" lang="ru-RU" sz="216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216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effectLst/>
                <a:latin typeface="Times New Roman" pitchFamily="18" charset="0"/>
                <a:cs typeface="Times New Roman" pitchFamily="18" charset="0"/>
              </a:rPr>
            </a:br>
            <a:endParaRPr kumimoji="0" lang="ru-RU" sz="2400" b="1" i="0" u="none" strike="noStrike" cap="none" normalizeH="0" baseline="0" dirty="0" smtClean="0">
              <a:ln>
                <a:solidFill>
                  <a:schemeClr val="tx1"/>
                </a:solidFill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http://www.hnh.ru/file/0001/250/0001_3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382" y="2996953"/>
            <a:ext cx="2352675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2876550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2609677"/>
            <a:ext cx="604867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Козули</a:t>
            </a:r>
            <a:r>
              <a:rPr lang="ru-RU" sz="2400" b="1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- изготовленные из теста, украшенные и запечённые фигурки козочек, оленей или других животных. Название козули образовано от слова коза. Коза являлась символом достатка в доме, а изготовление </a:t>
            </a:r>
            <a:r>
              <a:rPr lang="ru-RU" sz="2400" b="1" dirty="0" err="1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козуль</a:t>
            </a:r>
            <a:r>
              <a:rPr lang="ru-RU" sz="2400" b="1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символизировало благополучие 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семьи. Изготовлялись и дарились козули в Рождественские праздники.</a:t>
            </a:r>
          </a:p>
          <a:p>
            <a:pPr algn="just"/>
            <a:r>
              <a:rPr lang="en-US" sz="2400" u="sng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hlinkClick r:id="rId4"/>
              </a:rPr>
              <a:t>hnh.ru</a:t>
            </a:r>
            <a:r>
              <a:rPr lang="en-US" sz="240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›</a:t>
            </a:r>
            <a:r>
              <a:rPr lang="ru-RU" sz="240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hlinkClick r:id="rId5"/>
              </a:rPr>
              <a:t>Здоровое питание</a:t>
            </a:r>
            <a:r>
              <a:rPr lang="ru-RU" sz="240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›</a:t>
            </a:r>
            <a:r>
              <a:rPr lang="ru-RU" sz="240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hlinkClick r:id="rId6"/>
              </a:rPr>
              <a:t>Рецепты </a:t>
            </a:r>
            <a:r>
              <a:rPr lang="ru-RU" sz="2400" b="1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hlinkClick r:id="rId6"/>
              </a:rPr>
              <a:t>козуль</a:t>
            </a:r>
            <a:endParaRPr lang="ru-RU" sz="2400" b="1" dirty="0" smtClean="0">
              <a:ln>
                <a:solidFill>
                  <a:srgbClr val="C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96980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2268" y="404664"/>
            <a:ext cx="80831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 ЭТАП – подготовка теста</a:t>
            </a:r>
            <a:endParaRPr lang="ru-RU" sz="5400" b="1" cap="none" spc="50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60" y="1340220"/>
            <a:ext cx="2302624" cy="25087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006" y="1354329"/>
            <a:ext cx="2958249" cy="22186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1" y="1327993"/>
            <a:ext cx="2424464" cy="25409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60" y="4417974"/>
            <a:ext cx="2630016" cy="22396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267" y="4528273"/>
            <a:ext cx="2928177" cy="219613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521" y="4553628"/>
            <a:ext cx="2449144" cy="210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0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5821" y="188640"/>
            <a:ext cx="6863930" cy="144655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 </a:t>
            </a: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ЭТАП – 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формирование и </a:t>
            </a:r>
          </a:p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выпекание фигурок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488" y="1736812"/>
            <a:ext cx="2735960" cy="205197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34" y="1916831"/>
            <a:ext cx="2495935" cy="18719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304252"/>
            <a:ext cx="2718048" cy="20385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362" y="4304251"/>
            <a:ext cx="2693030" cy="201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07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1131" y="476672"/>
            <a:ext cx="900286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3 этап –      подготовка   				глазури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572775"/>
            <a:ext cx="3021696" cy="20144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230998"/>
            <a:ext cx="3093147" cy="20620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715" y="2236796"/>
            <a:ext cx="3084450" cy="20563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643023"/>
            <a:ext cx="3055193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94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75373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5 </a:t>
            </a:r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этап –    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роспись      козули   </a:t>
            </a:r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	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глазурью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844824"/>
            <a:ext cx="3293382" cy="21955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19752"/>
            <a:ext cx="3657626" cy="21206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337" y="4015462"/>
            <a:ext cx="4140460" cy="25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36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5007"/>
            <a:ext cx="49902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НАШИ  РАБОТЫ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493" y="216975"/>
            <a:ext cx="3491880" cy="23279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563" y="2701299"/>
            <a:ext cx="2951820" cy="19678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" y="836854"/>
            <a:ext cx="3348159" cy="22321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563" y="4871526"/>
            <a:ext cx="2846810" cy="19864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227" y="2620315"/>
            <a:ext cx="3194772" cy="21298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782" y="4795074"/>
            <a:ext cx="2897447" cy="21007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9885" y="3685239"/>
            <a:ext cx="2888688" cy="27948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4036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023" y="332657"/>
            <a:ext cx="3748650" cy="24991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3748650" cy="24991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467364"/>
            <a:ext cx="3800020" cy="26259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023" y="3467364"/>
            <a:ext cx="3748650" cy="2625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36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35" y="260648"/>
            <a:ext cx="3342439" cy="22282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072" y="2737048"/>
            <a:ext cx="2211000" cy="147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83" y="4235794"/>
            <a:ext cx="2709072" cy="18060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306" y="4211048"/>
            <a:ext cx="2931384" cy="195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116" y="274657"/>
            <a:ext cx="3083768" cy="20558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4036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1277</TotalTime>
  <Words>437</Words>
  <Application>Microsoft Office PowerPoint</Application>
  <PresentationFormat>Экран (4:3)</PresentationFormat>
  <Paragraphs>34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НАТАША</dc:creator>
  <cp:lastModifiedBy>НАТАША</cp:lastModifiedBy>
  <cp:revision>17</cp:revision>
  <dcterms:created xsi:type="dcterms:W3CDTF">2012-01-05T10:53:23Z</dcterms:created>
  <dcterms:modified xsi:type="dcterms:W3CDTF">2012-01-20T09:46:03Z</dcterms:modified>
</cp:coreProperties>
</file>