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3" r:id="rId3"/>
    <p:sldId id="257" r:id="rId4"/>
    <p:sldId id="270" r:id="rId5"/>
    <p:sldId id="258" r:id="rId6"/>
    <p:sldId id="271" r:id="rId7"/>
    <p:sldId id="259" r:id="rId8"/>
    <p:sldId id="273" r:id="rId9"/>
    <p:sldId id="261" r:id="rId10"/>
    <p:sldId id="274" r:id="rId11"/>
    <p:sldId id="262" r:id="rId12"/>
    <p:sldId id="276" r:id="rId13"/>
    <p:sldId id="263" r:id="rId14"/>
    <p:sldId id="277" r:id="rId15"/>
    <p:sldId id="264" r:id="rId16"/>
    <p:sldId id="278" r:id="rId17"/>
    <p:sldId id="265" r:id="rId18"/>
    <p:sldId id="279" r:id="rId19"/>
    <p:sldId id="266" r:id="rId20"/>
    <p:sldId id="280" r:id="rId21"/>
    <p:sldId id="267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3B0B6-9EA9-4F42-80DE-959C8C5C96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8F32-EE1E-4A70-9B48-36F3DD758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3B0B6-9EA9-4F42-80DE-959C8C5C96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8F32-EE1E-4A70-9B48-36F3DD758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3B0B6-9EA9-4F42-80DE-959C8C5C96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8F32-EE1E-4A70-9B48-36F3DD758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3B0B6-9EA9-4F42-80DE-959C8C5C96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8F32-EE1E-4A70-9B48-36F3DD758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3B0B6-9EA9-4F42-80DE-959C8C5C96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8F32-EE1E-4A70-9B48-36F3DD758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3B0B6-9EA9-4F42-80DE-959C8C5C96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8F32-EE1E-4A70-9B48-36F3DD758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3B0B6-9EA9-4F42-80DE-959C8C5C96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8F32-EE1E-4A70-9B48-36F3DD758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3B0B6-9EA9-4F42-80DE-959C8C5C96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8F32-EE1E-4A70-9B48-36F3DD758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3B0B6-9EA9-4F42-80DE-959C8C5C96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8F32-EE1E-4A70-9B48-36F3DD758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3B0B6-9EA9-4F42-80DE-959C8C5C96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8F32-EE1E-4A70-9B48-36F3DD758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3B0B6-9EA9-4F42-80DE-959C8C5C96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8F32-EE1E-4A70-9B48-36F3DD758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3E3B0B6-9EA9-4F42-80DE-959C8C5C962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5A8F32-EE1E-4A70-9B48-36F3DD758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2%D1%81%D0%B5%D0%BC%D0%B8%D1%80%D0%BD%D0%BE%D0%B5_%D0%BD%D0%B0%D1%81%D0%BB%D0%B5%D0%B4%D0%B8%D0%B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pfund.ru/world-heritage/criteria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nhpfund.ru/world-heritage/criteria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nhpfund.ru/world-heritage/criteria.html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nhpfund.ru/world-heritage/criteria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nhpfund.ru/world-heritage/criteri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nhpfund.ru/world-heritage/criteria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pfund.ru/world-heritage/criteria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nhpfund.ru/world-heritage/criteri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nhpfund.ru/world-heritage/criteri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nhpfund.ru/world-heritage/criteri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908720"/>
            <a:ext cx="7406640" cy="5040560"/>
          </a:xfrm>
        </p:spPr>
        <p:txBody>
          <a:bodyPr>
            <a:normAutofit fontScale="62500" lnSpcReduction="20000"/>
          </a:bodyPr>
          <a:lstStyle/>
          <a:p>
            <a:r>
              <a:rPr lang="ru-RU" sz="4500" dirty="0" smtClean="0"/>
              <a:t>Из 24 объектов Всемирного наследия в России: 15 культурных объектов, 9 природных объектов. 6 культурных объектов признаны шедеврами человеческого созидательного гения (</a:t>
            </a:r>
            <a:r>
              <a:rPr lang="ru-RU" sz="4500" dirty="0" smtClean="0">
                <a:hlinkClick r:id="rId2" tooltip="Всемирное наследие"/>
              </a:rPr>
              <a:t>критерий</a:t>
            </a:r>
            <a:r>
              <a:rPr lang="ru-RU" sz="4500" dirty="0" smtClean="0"/>
              <a:t> I) и 4 объекта — природными феноменами исключительной красоты и эстетической важности (критерий VII). Три объекта являются трансграничными, то есть расположены на территории нескольких государств.</a:t>
            </a:r>
          </a:p>
          <a:p>
            <a:r>
              <a:rPr lang="ru-RU" sz="4500" dirty="0" smtClean="0"/>
              <a:t>Всего в полном списке </a:t>
            </a:r>
            <a:r>
              <a:rPr lang="ru-RU" sz="4500" dirty="0" smtClean="0">
                <a:hlinkClick r:id="rId2" tooltip="Всемирное наследие"/>
              </a:rPr>
              <a:t>Всемирного наследия</a:t>
            </a:r>
            <a:r>
              <a:rPr lang="ru-RU" sz="4500" dirty="0" smtClean="0"/>
              <a:t> на 2010 год числится 911 объектов, то есть доля объектов России в мире — 2,6 %.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Documents\флешка Надя\птицы\Озера Горного Алтая Телецкое озеро.files\telezk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3429000"/>
            <a:ext cx="3840427" cy="2880320"/>
          </a:xfrm>
          <a:prstGeom prst="rect">
            <a:avLst/>
          </a:prstGeom>
          <a:noFill/>
        </p:spPr>
      </p:pic>
      <p:pic>
        <p:nvPicPr>
          <p:cNvPr id="5" name="Рисунок 4" descr="altai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56992"/>
            <a:ext cx="3840427" cy="2880320"/>
          </a:xfrm>
          <a:prstGeom prst="rect">
            <a:avLst/>
          </a:prstGeom>
        </p:spPr>
      </p:pic>
      <p:pic>
        <p:nvPicPr>
          <p:cNvPr id="6" name="Рисунок 5" descr="altai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32656"/>
            <a:ext cx="3706282" cy="2779711"/>
          </a:xfrm>
          <a:prstGeom prst="rect">
            <a:avLst/>
          </a:prstGeom>
        </p:spPr>
      </p:pic>
      <p:pic>
        <p:nvPicPr>
          <p:cNvPr id="7" name="Рисунок 6" descr="altai_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32656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Кавказ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Статус территорий, составляющих объект:</a:t>
            </a:r>
            <a:r>
              <a:rPr lang="ru-RU" dirty="0" smtClean="0"/>
              <a:t> государственный биосферный заповедник, природный парк, памятник природы</a:t>
            </a:r>
            <a:br>
              <a:rPr lang="ru-RU" dirty="0" smtClean="0"/>
            </a:br>
            <a:r>
              <a:rPr lang="ru-RU" b="1" dirty="0" smtClean="0"/>
              <a:t>Площадь:</a:t>
            </a:r>
            <a:r>
              <a:rPr lang="ru-RU" dirty="0" smtClean="0"/>
              <a:t> 0,3 </a:t>
            </a:r>
            <a:r>
              <a:rPr lang="ru-RU" dirty="0" err="1" smtClean="0"/>
              <a:t>млн</a:t>
            </a:r>
            <a:r>
              <a:rPr lang="ru-RU" dirty="0" smtClean="0"/>
              <a:t> га</a:t>
            </a:r>
            <a:br>
              <a:rPr lang="ru-RU" dirty="0" smtClean="0"/>
            </a:br>
            <a:r>
              <a:rPr lang="ru-RU" b="1" dirty="0" smtClean="0"/>
              <a:t>Состояние:</a:t>
            </a:r>
            <a:r>
              <a:rPr lang="ru-RU" dirty="0" smtClean="0"/>
              <a:t> включен в Список всемирного наследия в 1999 г.</a:t>
            </a:r>
            <a:br>
              <a:rPr lang="ru-RU" dirty="0" smtClean="0"/>
            </a:br>
            <a:r>
              <a:rPr lang="ru-RU" b="1" dirty="0" smtClean="0">
                <a:hlinkClick r:id="rId2"/>
              </a:rPr>
              <a:t>Критерии</a:t>
            </a:r>
            <a:r>
              <a:rPr lang="ru-RU" b="1" dirty="0" smtClean="0"/>
              <a:t>:</a:t>
            </a:r>
            <a:r>
              <a:rPr lang="ru-RU" dirty="0" smtClean="0"/>
              <a:t> (</a:t>
            </a:r>
            <a:r>
              <a:rPr lang="ru-RU" dirty="0" err="1" smtClean="0"/>
              <a:t>ix</a:t>
            </a:r>
            <a:r>
              <a:rPr lang="ru-RU" dirty="0" smtClean="0"/>
              <a:t>) (</a:t>
            </a:r>
            <a:r>
              <a:rPr lang="ru-RU" dirty="0" err="1" smtClean="0"/>
              <a:t>x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b="1" dirty="0" smtClean="0"/>
              <a:t>Организации, принимавшие участие в подготовке номинации:</a:t>
            </a:r>
            <a:r>
              <a:rPr lang="ru-RU" dirty="0" smtClean="0"/>
              <a:t> NABU, Институт географии РАН, Дрезденский технический университет, рабочая группа "Северный Кавказ", Гринпис России, Кавказский заповедник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ucasus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3" y="3501008"/>
            <a:ext cx="3648405" cy="2736304"/>
          </a:xfrm>
        </p:spPr>
      </p:pic>
      <p:pic>
        <p:nvPicPr>
          <p:cNvPr id="5" name="Рисунок 4" descr="caucasus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501008"/>
            <a:ext cx="3624403" cy="2718302"/>
          </a:xfrm>
          <a:prstGeom prst="rect">
            <a:avLst/>
          </a:prstGeom>
        </p:spPr>
      </p:pic>
      <p:pic>
        <p:nvPicPr>
          <p:cNvPr id="6" name="Рисунок 5" descr="caucasus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04664"/>
            <a:ext cx="3686539" cy="2764904"/>
          </a:xfrm>
          <a:prstGeom prst="rect">
            <a:avLst/>
          </a:prstGeom>
        </p:spPr>
      </p:pic>
      <p:pic>
        <p:nvPicPr>
          <p:cNvPr id="7" name="Рисунок 6" descr="caucasus_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04664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Куршская  коса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447800"/>
            <a:ext cx="5441808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b="1" dirty="0" smtClean="0"/>
              <a:t>Статус территорий, составляющих объект:</a:t>
            </a:r>
            <a:r>
              <a:rPr lang="ru-RU" dirty="0" smtClean="0"/>
              <a:t> национальный парк</a:t>
            </a:r>
            <a:br>
              <a:rPr lang="ru-RU" dirty="0" smtClean="0"/>
            </a:br>
            <a:r>
              <a:rPr lang="ru-RU" b="1" dirty="0" smtClean="0"/>
              <a:t>Площадь:</a:t>
            </a:r>
            <a:r>
              <a:rPr lang="ru-RU" dirty="0" smtClean="0"/>
              <a:t> 31 200 га</a:t>
            </a:r>
            <a:br>
              <a:rPr lang="ru-RU" dirty="0" smtClean="0"/>
            </a:br>
            <a:r>
              <a:rPr lang="ru-RU" b="1" dirty="0" smtClean="0"/>
              <a:t>Состояние:</a:t>
            </a:r>
            <a:r>
              <a:rPr lang="ru-RU" dirty="0" smtClean="0"/>
              <a:t> включен в Список всемирного наследия в 2000 г. </a:t>
            </a:r>
            <a:br>
              <a:rPr lang="ru-RU" dirty="0" smtClean="0"/>
            </a:br>
            <a:r>
              <a:rPr lang="ru-RU" b="1" dirty="0" smtClean="0">
                <a:hlinkClick r:id="rId2"/>
              </a:rPr>
              <a:t>Критерии:</a:t>
            </a:r>
            <a:r>
              <a:rPr lang="ru-RU" dirty="0" smtClean="0"/>
              <a:t> (</a:t>
            </a:r>
            <a:r>
              <a:rPr lang="ru-RU" dirty="0" err="1" smtClean="0"/>
              <a:t>v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b="1" dirty="0" smtClean="0"/>
              <a:t>Организации, принимавшие участие в подготовке номинации:</a:t>
            </a:r>
            <a:r>
              <a:rPr lang="ru-RU" dirty="0" smtClean="0"/>
              <a:t> Институт географии РАН, Фонд "Охрана природного наследия", Министерство окружающей среды Литвы, Центр культурного наследия Литвы, Гринпис России, Дрезденский технический университет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uronian-sp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345638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uronian_spit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17032"/>
            <a:ext cx="3456384" cy="2592288"/>
          </a:xfrm>
          <a:prstGeom prst="rect">
            <a:avLst/>
          </a:prstGeom>
        </p:spPr>
      </p:pic>
      <p:pic>
        <p:nvPicPr>
          <p:cNvPr id="6" name="Рисунок 5" descr="curonian_spit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717032"/>
            <a:ext cx="3552395" cy="2664296"/>
          </a:xfrm>
          <a:prstGeom prst="rect">
            <a:avLst/>
          </a:prstGeom>
        </p:spPr>
      </p:pic>
      <p:pic>
        <p:nvPicPr>
          <p:cNvPr id="4" name="Содержимое 3" descr="curonian_spit_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20072" y="476672"/>
            <a:ext cx="3456384" cy="2592288"/>
          </a:xfrm>
        </p:spPr>
      </p:pic>
      <p:pic>
        <p:nvPicPr>
          <p:cNvPr id="5" name="Рисунок 4" descr="curonian_spit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40668"/>
            <a:ext cx="3528392" cy="264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08862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Сихотэ</a:t>
            </a:r>
            <a:r>
              <a:rPr lang="ru-RU" dirty="0" smtClean="0"/>
              <a:t> - </a:t>
            </a:r>
            <a:r>
              <a:rPr lang="ru-RU" dirty="0" err="1" smtClean="0"/>
              <a:t>Алинь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716016" y="1850064"/>
            <a:ext cx="4123184" cy="4243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b="1" dirty="0" smtClean="0"/>
              <a:t>    Статус территорий, составляющих объект:</a:t>
            </a:r>
            <a:r>
              <a:rPr lang="ru-RU" sz="3200" dirty="0" smtClean="0"/>
              <a:t> государственный биосферный заповедник, заказник</a:t>
            </a:r>
            <a:br>
              <a:rPr lang="ru-RU" sz="3200" dirty="0" smtClean="0"/>
            </a:br>
            <a:r>
              <a:rPr lang="ru-RU" sz="3200" b="1" dirty="0" smtClean="0"/>
              <a:t>Площадь:</a:t>
            </a:r>
            <a:r>
              <a:rPr lang="ru-RU" sz="3200" dirty="0" smtClean="0"/>
              <a:t> 1,55 </a:t>
            </a:r>
            <a:r>
              <a:rPr lang="ru-RU" sz="3200" dirty="0" err="1" smtClean="0"/>
              <a:t>млн</a:t>
            </a:r>
            <a:r>
              <a:rPr lang="ru-RU" sz="3200" dirty="0" smtClean="0"/>
              <a:t> га</a:t>
            </a:r>
            <a:br>
              <a:rPr lang="ru-RU" sz="3200" dirty="0" smtClean="0"/>
            </a:br>
            <a:r>
              <a:rPr lang="ru-RU" sz="3200" b="1" dirty="0" smtClean="0"/>
              <a:t>Состояние:</a:t>
            </a:r>
            <a:r>
              <a:rPr lang="ru-RU" sz="3200" dirty="0" smtClean="0"/>
              <a:t> включен в Список Всемирного природного наследия в 2001 г.</a:t>
            </a:r>
            <a:br>
              <a:rPr lang="ru-RU" sz="3200" dirty="0" smtClean="0"/>
            </a:br>
            <a:r>
              <a:rPr lang="ru-RU" sz="3200" b="1" dirty="0" smtClean="0">
                <a:hlinkClick r:id="rId2"/>
              </a:rPr>
              <a:t>Критерии</a:t>
            </a:r>
            <a:r>
              <a:rPr lang="ru-RU" sz="3200" b="1" dirty="0" smtClean="0"/>
              <a:t>:</a:t>
            </a:r>
            <a:r>
              <a:rPr lang="ru-RU" sz="3200" dirty="0" smtClean="0"/>
              <a:t> (</a:t>
            </a:r>
            <a:r>
              <a:rPr lang="ru-RU" sz="3200" dirty="0" err="1" smtClean="0"/>
              <a:t>x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4" name="Рисунок 3" descr="central-sikhote-a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416888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khote-alin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3739753" cy="2804815"/>
          </a:xfrm>
        </p:spPr>
      </p:pic>
      <p:pic>
        <p:nvPicPr>
          <p:cNvPr id="5" name="Рисунок 4" descr="sikhote-alin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742922"/>
            <a:ext cx="3672408" cy="2754307"/>
          </a:xfrm>
          <a:prstGeom prst="rect">
            <a:avLst/>
          </a:prstGeom>
        </p:spPr>
      </p:pic>
      <p:pic>
        <p:nvPicPr>
          <p:cNvPr id="6" name="Рисунок 5" descr="sikhote-alin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620688"/>
            <a:ext cx="3648405" cy="2736304"/>
          </a:xfrm>
          <a:prstGeom prst="rect">
            <a:avLst/>
          </a:prstGeom>
        </p:spPr>
      </p:pic>
      <p:pic>
        <p:nvPicPr>
          <p:cNvPr id="7" name="Рисунок 6" descr="sikhote-alin_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717032"/>
            <a:ext cx="3607379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Убсунурская</a:t>
            </a:r>
            <a:r>
              <a:rPr lang="ru-RU" dirty="0" smtClean="0"/>
              <a:t> котловина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447800"/>
            <a:ext cx="4649720" cy="48006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 smtClean="0"/>
              <a:t>Статус территорий, составляющих объект:</a:t>
            </a:r>
            <a:r>
              <a:rPr lang="ru-RU" dirty="0" smtClean="0"/>
              <a:t> государственный биосферный природный заповедник</a:t>
            </a:r>
          </a:p>
          <a:p>
            <a:pPr lvl="0"/>
            <a:r>
              <a:rPr lang="ru-RU" b="1" dirty="0" smtClean="0"/>
              <a:t>Площадь:</a:t>
            </a:r>
            <a:r>
              <a:rPr lang="ru-RU" dirty="0" smtClean="0"/>
              <a:t> 0,883 </a:t>
            </a:r>
            <a:r>
              <a:rPr lang="ru-RU" dirty="0" err="1" smtClean="0"/>
              <a:t>млн</a:t>
            </a:r>
            <a:r>
              <a:rPr lang="ru-RU" dirty="0" smtClean="0"/>
              <a:t> га</a:t>
            </a:r>
          </a:p>
          <a:p>
            <a:pPr lvl="0"/>
            <a:r>
              <a:rPr lang="ru-RU" b="1" dirty="0" smtClean="0"/>
              <a:t>Состояние:</a:t>
            </a:r>
            <a:r>
              <a:rPr lang="ru-RU" dirty="0" smtClean="0"/>
              <a:t> включен в Список всемирного наследия в 2003 г.</a:t>
            </a:r>
          </a:p>
          <a:p>
            <a:pPr lvl="0"/>
            <a:r>
              <a:rPr lang="ru-RU" b="1" u="sng" dirty="0" smtClean="0">
                <a:hlinkClick r:id="rId2"/>
              </a:rPr>
              <a:t>Критерии</a:t>
            </a:r>
            <a:r>
              <a:rPr lang="ru-RU" b="1" dirty="0" smtClean="0"/>
              <a:t>:</a:t>
            </a:r>
            <a:r>
              <a:rPr lang="ru-RU" dirty="0" smtClean="0"/>
              <a:t> (</a:t>
            </a:r>
            <a:r>
              <a:rPr lang="ru-RU" dirty="0" err="1" smtClean="0"/>
              <a:t>ix</a:t>
            </a:r>
            <a:r>
              <a:rPr lang="ru-RU" dirty="0" smtClean="0"/>
              <a:t>) (</a:t>
            </a:r>
            <a:r>
              <a:rPr lang="ru-RU" dirty="0" err="1" smtClean="0"/>
              <a:t>x</a:t>
            </a:r>
            <a:r>
              <a:rPr lang="ru-RU" dirty="0" smtClean="0"/>
              <a:t>)</a:t>
            </a:r>
          </a:p>
          <a:p>
            <a:pPr lvl="0"/>
            <a:r>
              <a:rPr lang="ru-RU" b="1" dirty="0" smtClean="0"/>
              <a:t>Организации, принимавшие участие в подготовке номинации:</a:t>
            </a:r>
            <a:r>
              <a:rPr lang="ru-RU" dirty="0" smtClean="0"/>
              <a:t> Гринпис России, Международная академия охраны природы (о. </a:t>
            </a:r>
            <a:r>
              <a:rPr lang="ru-RU" dirty="0" err="1" smtClean="0"/>
              <a:t>Вильм</a:t>
            </a:r>
            <a:r>
              <a:rPr lang="ru-RU" dirty="0" smtClean="0"/>
              <a:t>, Германия), Фонд "Охрана природного наследия", </a:t>
            </a:r>
            <a:r>
              <a:rPr lang="ru-RU" dirty="0" err="1" smtClean="0"/>
              <a:t>Убсунурский</a:t>
            </a:r>
            <a:r>
              <a:rPr lang="ru-RU" dirty="0" smtClean="0"/>
              <a:t> международный центр биосферных исследований, Институт геологии Монгольской академии наук, Институт географии РАН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uvs-nuur-bas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432048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vs_nuur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3" y="3140968"/>
            <a:ext cx="3264362" cy="2448272"/>
          </a:xfrm>
          <a:prstGeom prst="rect">
            <a:avLst/>
          </a:prstGeom>
        </p:spPr>
      </p:pic>
      <p:pic>
        <p:nvPicPr>
          <p:cNvPr id="6" name="Рисунок 5" descr="uvs_nuur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5" y="487270"/>
            <a:ext cx="3154221" cy="2365666"/>
          </a:xfrm>
          <a:prstGeom prst="rect">
            <a:avLst/>
          </a:prstGeom>
        </p:spPr>
      </p:pic>
      <p:pic>
        <p:nvPicPr>
          <p:cNvPr id="7" name="Рисунок 6" descr="uvs_nuur_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548680"/>
            <a:ext cx="3168352" cy="2376264"/>
          </a:xfrm>
          <a:prstGeom prst="rect">
            <a:avLst/>
          </a:prstGeom>
        </p:spPr>
      </p:pic>
      <p:pic>
        <p:nvPicPr>
          <p:cNvPr id="8" name="Рисунок 7" descr="uvs_nuur_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212976"/>
            <a:ext cx="31683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 Врангеля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47800"/>
            <a:ext cx="5760640" cy="31333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Статус территорий, составляющих объект:</a:t>
            </a:r>
            <a:r>
              <a:rPr lang="ru-RU" dirty="0" smtClean="0"/>
              <a:t> государственный природный заповедник</a:t>
            </a:r>
          </a:p>
          <a:p>
            <a:r>
              <a:rPr lang="ru-RU" b="1" dirty="0" smtClean="0"/>
              <a:t>Площадь:</a:t>
            </a:r>
            <a:r>
              <a:rPr lang="ru-RU" dirty="0" smtClean="0"/>
              <a:t> 2,226 </a:t>
            </a:r>
            <a:r>
              <a:rPr lang="ru-RU" dirty="0" err="1" smtClean="0"/>
              <a:t>млн</a:t>
            </a:r>
            <a:r>
              <a:rPr lang="ru-RU" dirty="0" smtClean="0"/>
              <a:t> га</a:t>
            </a:r>
          </a:p>
          <a:p>
            <a:r>
              <a:rPr lang="ru-RU" b="1" dirty="0" smtClean="0"/>
              <a:t>Состояние:</a:t>
            </a:r>
            <a:r>
              <a:rPr lang="ru-RU" dirty="0" smtClean="0"/>
              <a:t> включен в Список всемирного наследия в 2004 г.</a:t>
            </a:r>
          </a:p>
          <a:p>
            <a:r>
              <a:rPr lang="ru-RU" b="1" dirty="0" smtClean="0">
                <a:hlinkClick r:id="rId2"/>
              </a:rPr>
              <a:t>Критерии</a:t>
            </a:r>
            <a:r>
              <a:rPr lang="ru-RU" b="1" dirty="0" smtClean="0"/>
              <a:t>:</a:t>
            </a:r>
            <a:r>
              <a:rPr lang="ru-RU" dirty="0" smtClean="0"/>
              <a:t> (</a:t>
            </a:r>
            <a:r>
              <a:rPr lang="ru-RU" dirty="0" err="1" smtClean="0"/>
              <a:t>ix</a:t>
            </a:r>
            <a:r>
              <a:rPr lang="ru-RU" dirty="0" smtClean="0"/>
              <a:t>) (</a:t>
            </a:r>
            <a:r>
              <a:rPr lang="ru-RU" dirty="0" err="1" smtClean="0"/>
              <a:t>x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4" name="Рисунок 3" descr="wrangel-is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77072"/>
            <a:ext cx="4091946" cy="245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b="1" dirty="0" smtClean="0"/>
              <a:t>I.</a:t>
            </a:r>
            <a:r>
              <a:rPr lang="ru-RU" dirty="0" smtClean="0"/>
              <a:t> Объект представляет собой шедевр человеческого созидательного гения.</a:t>
            </a:r>
          </a:p>
          <a:p>
            <a:pPr lvl="0"/>
            <a:r>
              <a:rPr lang="ru-RU" b="1" dirty="0" smtClean="0"/>
              <a:t>II.</a:t>
            </a:r>
            <a:r>
              <a:rPr lang="ru-RU" dirty="0" smtClean="0"/>
              <a:t> Объект свидетельствует о значительном взаимовлиянии человеческих ценностей в данный период времени или в определённом культурном пространстве, в архитектуре или в технологиях, в монументальном искусстве, в планировке городов или создании ландшафтов.</a:t>
            </a:r>
          </a:p>
          <a:p>
            <a:pPr lvl="0"/>
            <a:r>
              <a:rPr lang="ru-RU" b="1" dirty="0" smtClean="0"/>
              <a:t>III.</a:t>
            </a:r>
            <a:r>
              <a:rPr lang="ru-RU" dirty="0" smtClean="0"/>
              <a:t> Объект является уникальным или по крайней мере исключительным для культурной традиции или цивилизации, которая существует до сих пор или уже исчезла.</a:t>
            </a:r>
          </a:p>
          <a:p>
            <a:pPr lvl="0"/>
            <a:r>
              <a:rPr lang="ru-RU" b="1" dirty="0" smtClean="0"/>
              <a:t>IV.</a:t>
            </a:r>
            <a:r>
              <a:rPr lang="ru-RU" dirty="0" smtClean="0"/>
              <a:t> Объект является выдающимся примером конструкции, архитектурного или технологического ансамбля или ландшафта, которые иллюстрируют значимый период человеческой истории.</a:t>
            </a:r>
          </a:p>
          <a:p>
            <a:pPr lvl="0"/>
            <a:r>
              <a:rPr lang="ru-RU" b="1" dirty="0" smtClean="0"/>
              <a:t>V.</a:t>
            </a:r>
            <a:r>
              <a:rPr lang="ru-RU" dirty="0" smtClean="0"/>
              <a:t> Объект является выдающимся примером человеческого традиционного сооружения, с традиционным использованием земли или моря, являясь образцом культуры (или культур) или человеческого взаимодействия с окружающей средой, особенно если она становится уязвимой из-за сильного влияния необратимых изменений.</a:t>
            </a:r>
          </a:p>
          <a:p>
            <a:pPr lvl="0"/>
            <a:r>
              <a:rPr lang="ru-RU" b="1" dirty="0" smtClean="0"/>
              <a:t>VI.</a:t>
            </a:r>
            <a:r>
              <a:rPr lang="ru-RU" dirty="0" smtClean="0"/>
              <a:t> Объект напрямую или вещественно связан с событиями или существующими традициями, с идеями, верованиями, с художественными или литературными произведениями и имеет исключительную мировую важность. (По мнению комитета ЮНЕСКО этот критерий предпочтительно использовать вместе с каким-либо ещё критерием или критериями).</a:t>
            </a:r>
          </a:p>
          <a:p>
            <a:pPr lvl="0"/>
            <a:r>
              <a:rPr lang="ru-RU" b="1" dirty="0" smtClean="0"/>
              <a:t>Природные </a:t>
            </a:r>
            <a:r>
              <a:rPr lang="ru-RU" b="1" dirty="0" smtClean="0"/>
              <a:t>критерии</a:t>
            </a:r>
            <a:endParaRPr lang="ru-RU" dirty="0" smtClean="0"/>
          </a:p>
          <a:p>
            <a:pPr lvl="0"/>
            <a:r>
              <a:rPr lang="ru-RU" b="1" dirty="0" smtClean="0"/>
              <a:t>VII.</a:t>
            </a:r>
            <a:r>
              <a:rPr lang="ru-RU" dirty="0" smtClean="0"/>
              <a:t> Объект представляет собой природный феномен или пространство исключительной природной красоты и эстетической важности.</a:t>
            </a:r>
          </a:p>
          <a:p>
            <a:pPr lvl="0"/>
            <a:r>
              <a:rPr lang="ru-RU" b="1" dirty="0" smtClean="0"/>
              <a:t>VIII.</a:t>
            </a:r>
            <a:r>
              <a:rPr lang="ru-RU" dirty="0" smtClean="0"/>
              <a:t> Объект является выдающимся образцом главных этапов истории земли, в том числе памятником прошлого, символом происходящих геологических процессов в развитии рельефа или символом </a:t>
            </a:r>
            <a:r>
              <a:rPr lang="ru-RU" dirty="0" err="1" smtClean="0"/>
              <a:t>геоморфических</a:t>
            </a:r>
            <a:r>
              <a:rPr lang="ru-RU" dirty="0" smtClean="0"/>
              <a:t> или физиографических особенностей.</a:t>
            </a:r>
          </a:p>
          <a:p>
            <a:pPr lvl="0"/>
            <a:r>
              <a:rPr lang="ru-RU" b="1" dirty="0" smtClean="0"/>
              <a:t>IX.</a:t>
            </a:r>
            <a:r>
              <a:rPr lang="ru-RU" dirty="0" smtClean="0"/>
              <a:t> Объект является выдающимся образцом происходящих экологических или биологических процессов в эволюции и развитии земных, пресноводных, береговых и морских экосистем и растительных и животных сообществ.</a:t>
            </a:r>
          </a:p>
          <a:p>
            <a:pPr lvl="0"/>
            <a:r>
              <a:rPr lang="ru-RU" b="1" dirty="0" smtClean="0"/>
              <a:t>X.</a:t>
            </a:r>
            <a:r>
              <a:rPr lang="ru-RU" dirty="0" smtClean="0"/>
              <a:t> Объект включает в себя наиболее важную или значительную естественную среду обитания для сохранения в ней биологического многообразия, в том числе исчезающих видов исключительной мировой ценности с точки зрения науки и охраны.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rangel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8640"/>
            <a:ext cx="2808312" cy="2106234"/>
          </a:xfrm>
        </p:spPr>
      </p:pic>
      <p:pic>
        <p:nvPicPr>
          <p:cNvPr id="5" name="Рисунок 4" descr="wrangel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348880"/>
            <a:ext cx="2808312" cy="2106234"/>
          </a:xfrm>
          <a:prstGeom prst="rect">
            <a:avLst/>
          </a:prstGeom>
        </p:spPr>
      </p:pic>
      <p:pic>
        <p:nvPicPr>
          <p:cNvPr id="6" name="Рисунок 5" descr="wrangel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204864"/>
            <a:ext cx="3096344" cy="2322258"/>
          </a:xfrm>
          <a:prstGeom prst="rect">
            <a:avLst/>
          </a:prstGeom>
        </p:spPr>
      </p:pic>
      <p:pic>
        <p:nvPicPr>
          <p:cNvPr id="7" name="Рисунок 6" descr="wrangel_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509119"/>
            <a:ext cx="3096344" cy="2372677"/>
          </a:xfrm>
          <a:prstGeom prst="rect">
            <a:avLst/>
          </a:prstGeom>
        </p:spPr>
      </p:pic>
      <p:pic>
        <p:nvPicPr>
          <p:cNvPr id="8" name="Рисунок 7" descr="wrangel_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653136"/>
            <a:ext cx="2880320" cy="2160240"/>
          </a:xfrm>
          <a:prstGeom prst="rect">
            <a:avLst/>
          </a:prstGeom>
        </p:spPr>
      </p:pic>
      <p:pic>
        <p:nvPicPr>
          <p:cNvPr id="9" name="Рисунок 8" descr="wrangel_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80628"/>
            <a:ext cx="288032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Плато </a:t>
            </a:r>
            <a:r>
              <a:rPr lang="ru-RU" dirty="0" err="1" smtClean="0"/>
              <a:t>Путорана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47800"/>
            <a:ext cx="4361688" cy="50055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Статус территорий, составляющих объект:</a:t>
            </a:r>
            <a:r>
              <a:rPr lang="ru-RU" dirty="0" smtClean="0"/>
              <a:t> государственный природный заповедник</a:t>
            </a:r>
          </a:p>
          <a:p>
            <a:r>
              <a:rPr lang="ru-RU" b="1" dirty="0" smtClean="0"/>
              <a:t>Площадь:</a:t>
            </a:r>
            <a:r>
              <a:rPr lang="ru-RU" dirty="0" smtClean="0"/>
              <a:t> 1,887 </a:t>
            </a:r>
            <a:r>
              <a:rPr lang="ru-RU" dirty="0" err="1" smtClean="0"/>
              <a:t>млн</a:t>
            </a:r>
            <a:r>
              <a:rPr lang="ru-RU" dirty="0" smtClean="0"/>
              <a:t> га</a:t>
            </a:r>
          </a:p>
          <a:p>
            <a:r>
              <a:rPr lang="ru-RU" b="1" dirty="0" smtClean="0"/>
              <a:t>Состояние:</a:t>
            </a:r>
            <a:r>
              <a:rPr lang="ru-RU" dirty="0" smtClean="0"/>
              <a:t> включен в Список всемирного наследия в 2010 г.</a:t>
            </a:r>
          </a:p>
          <a:p>
            <a:r>
              <a:rPr lang="ru-RU" b="1" dirty="0" smtClean="0">
                <a:hlinkClick r:id="rId2"/>
              </a:rPr>
              <a:t>Критерии</a:t>
            </a:r>
            <a:r>
              <a:rPr lang="ru-RU" b="1" dirty="0" smtClean="0"/>
              <a:t>:</a:t>
            </a:r>
            <a:r>
              <a:rPr lang="ru-RU" dirty="0" smtClean="0"/>
              <a:t> (</a:t>
            </a:r>
            <a:r>
              <a:rPr lang="ru-RU" dirty="0" err="1" smtClean="0"/>
              <a:t>vii</a:t>
            </a:r>
            <a:r>
              <a:rPr lang="ru-RU" dirty="0" smtClean="0"/>
              <a:t>) (</a:t>
            </a:r>
            <a:r>
              <a:rPr lang="ru-RU" dirty="0" err="1" smtClean="0"/>
              <a:t>ix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4" name="Рисунок 3" descr="putorana-plate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4187699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utorana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501008"/>
            <a:ext cx="3552396" cy="2664296"/>
          </a:xfrm>
          <a:prstGeom prst="rect">
            <a:avLst/>
          </a:prstGeom>
        </p:spPr>
      </p:pic>
      <p:pic>
        <p:nvPicPr>
          <p:cNvPr id="4" name="Содержимое 3" descr="putorana_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332656"/>
            <a:ext cx="3674502" cy="2751283"/>
          </a:xfrm>
        </p:spPr>
      </p:pic>
      <p:pic>
        <p:nvPicPr>
          <p:cNvPr id="5" name="Рисунок 4" descr="putorana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32656"/>
            <a:ext cx="3648407" cy="2736304"/>
          </a:xfrm>
          <a:prstGeom prst="rect">
            <a:avLst/>
          </a:prstGeom>
        </p:spPr>
      </p:pic>
      <p:pic>
        <p:nvPicPr>
          <p:cNvPr id="6" name="Рисунок 5" descr="putorana_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501008"/>
            <a:ext cx="3672408" cy="2754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7704" y="6206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97635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Байкал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1340768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Статус территорий, составляющих объект:</a:t>
            </a:r>
            <a:r>
              <a:rPr lang="ru-RU" sz="2400" dirty="0" smtClean="0"/>
              <a:t> государственный биосферный заповедник, государственный природный заповедник, национальный парк, заказник</a:t>
            </a:r>
            <a:br>
              <a:rPr lang="ru-RU" sz="2400" dirty="0" smtClean="0"/>
            </a:br>
            <a:r>
              <a:rPr lang="ru-RU" sz="2400" b="1" dirty="0" smtClean="0"/>
              <a:t>Площадь:</a:t>
            </a:r>
            <a:r>
              <a:rPr lang="ru-RU" sz="2400" dirty="0" smtClean="0"/>
              <a:t> 8,8 </a:t>
            </a:r>
            <a:r>
              <a:rPr lang="ru-RU" sz="2400" dirty="0" err="1" smtClean="0"/>
              <a:t>млн</a:t>
            </a:r>
            <a:r>
              <a:rPr lang="ru-RU" sz="2400" dirty="0" smtClean="0"/>
              <a:t> га</a:t>
            </a:r>
            <a:br>
              <a:rPr lang="ru-RU" sz="2400" dirty="0" smtClean="0"/>
            </a:br>
            <a:r>
              <a:rPr lang="ru-RU" sz="2400" b="1" dirty="0" smtClean="0"/>
              <a:t>Состояние:</a:t>
            </a:r>
            <a:r>
              <a:rPr lang="ru-RU" sz="2400" dirty="0" smtClean="0"/>
              <a:t> включен в Список всемирного наследия в 1996 г.</a:t>
            </a:r>
            <a:br>
              <a:rPr lang="ru-RU" sz="2400" dirty="0" smtClean="0"/>
            </a:br>
            <a:r>
              <a:rPr lang="ru-RU" sz="2400" b="1" dirty="0" smtClean="0">
                <a:hlinkClick r:id="rId3"/>
              </a:rPr>
              <a:t>Критерии</a:t>
            </a:r>
            <a:r>
              <a:rPr lang="ru-RU" sz="2400" b="1" dirty="0" smtClean="0"/>
              <a:t>:</a:t>
            </a:r>
            <a:r>
              <a:rPr lang="ru-RU" sz="2400" dirty="0" smtClean="0"/>
              <a:t> (</a:t>
            </a:r>
            <a:r>
              <a:rPr lang="ru-RU" sz="2400" dirty="0" err="1" smtClean="0"/>
              <a:t>vii</a:t>
            </a:r>
            <a:r>
              <a:rPr lang="ru-RU" sz="2400" dirty="0" smtClean="0"/>
              <a:t>) (</a:t>
            </a:r>
            <a:r>
              <a:rPr lang="ru-RU" sz="2400" dirty="0" err="1" smtClean="0"/>
              <a:t>viii</a:t>
            </a:r>
            <a:r>
              <a:rPr lang="ru-RU" sz="2400" dirty="0" smtClean="0"/>
              <a:t>) (</a:t>
            </a:r>
            <a:r>
              <a:rPr lang="ru-RU" sz="2400" dirty="0" err="1" smtClean="0"/>
              <a:t>ix</a:t>
            </a:r>
            <a:r>
              <a:rPr lang="ru-RU" sz="2400" dirty="0" smtClean="0"/>
              <a:t>) (</a:t>
            </a:r>
            <a:r>
              <a:rPr lang="ru-RU" sz="2400" dirty="0" err="1" smtClean="0"/>
              <a:t>x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ikal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3501008"/>
            <a:ext cx="3456384" cy="2592288"/>
          </a:xfrm>
        </p:spPr>
      </p:pic>
      <p:pic>
        <p:nvPicPr>
          <p:cNvPr id="1026" name="Picture 2" descr="C:\Users\Надежда\Downloads\baikal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3473963" cy="2605472"/>
          </a:xfrm>
          <a:prstGeom prst="rect">
            <a:avLst/>
          </a:prstGeom>
          <a:noFill/>
        </p:spPr>
      </p:pic>
      <p:pic>
        <p:nvPicPr>
          <p:cNvPr id="1027" name="Picture 3" descr="C:\Users\Надежда\Downloads\baikal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96652"/>
            <a:ext cx="3384376" cy="2538282"/>
          </a:xfrm>
          <a:prstGeom prst="rect">
            <a:avLst/>
          </a:prstGeom>
          <a:noFill/>
        </p:spPr>
      </p:pic>
      <p:pic>
        <p:nvPicPr>
          <p:cNvPr id="1028" name="Picture 4" descr="C:\Users\Надежда\Downloads\baikal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501008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Девственные леса Коми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635896" y="1447800"/>
            <a:ext cx="5297792" cy="4800600"/>
          </a:xfrm>
        </p:spPr>
        <p:txBody>
          <a:bodyPr>
            <a:normAutofit fontScale="97500" lnSpcReduction="10000"/>
          </a:bodyPr>
          <a:lstStyle/>
          <a:p>
            <a:pPr>
              <a:buNone/>
            </a:pPr>
            <a:r>
              <a:rPr lang="ru-RU" b="1" dirty="0" smtClean="0"/>
              <a:t>    Статус территорий, составляющих объект:</a:t>
            </a:r>
            <a:r>
              <a:rPr lang="ru-RU" dirty="0" smtClean="0"/>
              <a:t> государственный биосферный заповедник, национальный парк</a:t>
            </a:r>
            <a:br>
              <a:rPr lang="ru-RU" dirty="0" smtClean="0"/>
            </a:br>
            <a:r>
              <a:rPr lang="ru-RU" b="1" dirty="0" smtClean="0"/>
              <a:t>Площадь:</a:t>
            </a:r>
            <a:r>
              <a:rPr lang="ru-RU" dirty="0" smtClean="0"/>
              <a:t> 3,28 </a:t>
            </a:r>
            <a:r>
              <a:rPr lang="ru-RU" dirty="0" err="1" smtClean="0"/>
              <a:t>млн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Состояние:</a:t>
            </a:r>
            <a:r>
              <a:rPr lang="ru-RU" dirty="0" smtClean="0"/>
              <a:t> включен в Список всемирного наследия в 1995 г.</a:t>
            </a:r>
            <a:br>
              <a:rPr lang="ru-RU" dirty="0" smtClean="0"/>
            </a:br>
            <a:r>
              <a:rPr lang="ru-RU" b="1" dirty="0" smtClean="0">
                <a:hlinkClick r:id="rId2"/>
              </a:rPr>
              <a:t>Критерии</a:t>
            </a:r>
            <a:r>
              <a:rPr lang="ru-RU" b="1" dirty="0" smtClean="0"/>
              <a:t>:</a:t>
            </a:r>
            <a:r>
              <a:rPr lang="ru-RU" dirty="0" smtClean="0"/>
              <a:t> (</a:t>
            </a:r>
            <a:r>
              <a:rPr lang="ru-RU" dirty="0" err="1" smtClean="0"/>
              <a:t>vii</a:t>
            </a:r>
            <a:r>
              <a:rPr lang="ru-RU" dirty="0" smtClean="0"/>
              <a:t>) (</a:t>
            </a:r>
            <a:r>
              <a:rPr lang="ru-RU" dirty="0" err="1" smtClean="0"/>
              <a:t>ix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virgin-komi-fores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2569965" cy="519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mi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6043" y="188640"/>
            <a:ext cx="3360373" cy="2520280"/>
          </a:xfrm>
        </p:spPr>
      </p:pic>
      <p:pic>
        <p:nvPicPr>
          <p:cNvPr id="5" name="Рисунок 4" descr="komi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88640"/>
            <a:ext cx="3360374" cy="2520280"/>
          </a:xfrm>
          <a:prstGeom prst="rect">
            <a:avLst/>
          </a:prstGeom>
        </p:spPr>
      </p:pic>
      <p:pic>
        <p:nvPicPr>
          <p:cNvPr id="6" name="Рисунок 5" descr="komi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5" y="3501008"/>
            <a:ext cx="3360373" cy="2520280"/>
          </a:xfrm>
          <a:prstGeom prst="rect">
            <a:avLst/>
          </a:prstGeom>
        </p:spPr>
      </p:pic>
      <p:pic>
        <p:nvPicPr>
          <p:cNvPr id="7" name="Рисунок 6" descr="komi_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501008"/>
            <a:ext cx="3360373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Вулканы Камчатки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447800"/>
            <a:ext cx="4145664" cy="507754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Статус территорий, составляющих объект:</a:t>
            </a:r>
            <a:r>
              <a:rPr lang="ru-RU" dirty="0" smtClean="0"/>
              <a:t> государственный биосферный заповедник, природный парк, заказник</a:t>
            </a:r>
          </a:p>
          <a:p>
            <a:r>
              <a:rPr lang="ru-RU" b="1" dirty="0" smtClean="0"/>
              <a:t>Площадь:</a:t>
            </a:r>
            <a:r>
              <a:rPr lang="ru-RU" dirty="0" smtClean="0"/>
              <a:t> 3,7 </a:t>
            </a:r>
            <a:r>
              <a:rPr lang="ru-RU" dirty="0" err="1" smtClean="0"/>
              <a:t>млн</a:t>
            </a:r>
            <a:r>
              <a:rPr lang="ru-RU" dirty="0" smtClean="0"/>
              <a:t> га</a:t>
            </a:r>
          </a:p>
          <a:p>
            <a:r>
              <a:rPr lang="ru-RU" b="1" dirty="0" smtClean="0"/>
              <a:t>Состояние:</a:t>
            </a:r>
            <a:r>
              <a:rPr lang="ru-RU" dirty="0" smtClean="0"/>
              <a:t> включен в Список всемирного наследия в 1996 г. Расширен в 2001 г.</a:t>
            </a:r>
          </a:p>
          <a:p>
            <a:r>
              <a:rPr lang="ru-RU" b="1" dirty="0" smtClean="0">
                <a:hlinkClick r:id="rId2"/>
              </a:rPr>
              <a:t>Критерии</a:t>
            </a:r>
            <a:r>
              <a:rPr lang="ru-RU" b="1" dirty="0" smtClean="0"/>
              <a:t>:</a:t>
            </a:r>
            <a:r>
              <a:rPr lang="ru-RU" dirty="0" smtClean="0"/>
              <a:t> (</a:t>
            </a:r>
            <a:r>
              <a:rPr lang="ru-RU" dirty="0" err="1" smtClean="0"/>
              <a:t>vii</a:t>
            </a:r>
            <a:r>
              <a:rPr lang="ru-RU" dirty="0" smtClean="0"/>
              <a:t>) (</a:t>
            </a:r>
            <a:r>
              <a:rPr lang="ru-RU" dirty="0" err="1" smtClean="0"/>
              <a:t>viii</a:t>
            </a:r>
            <a:r>
              <a:rPr lang="ru-RU" dirty="0" smtClean="0"/>
              <a:t>) (</a:t>
            </a:r>
            <a:r>
              <a:rPr lang="ru-RU" dirty="0" err="1" smtClean="0"/>
              <a:t>ix</a:t>
            </a:r>
            <a:r>
              <a:rPr lang="ru-RU" dirty="0" smtClean="0"/>
              <a:t>) (</a:t>
            </a:r>
            <a:r>
              <a:rPr lang="ru-RU" dirty="0" err="1" smtClean="0"/>
              <a:t>x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Организации, принимавшие участие в подготовке номинации:</a:t>
            </a:r>
            <a:r>
              <a:rPr lang="ru-RU" dirty="0" smtClean="0"/>
              <a:t> Гринпис России, NABU, "Зеленые Камчатки"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3819424" cy="502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amchatka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980728"/>
            <a:ext cx="4812027" cy="36090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828192" cy="507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Золотые горы Алтая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47800"/>
            <a:ext cx="4937752" cy="4800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Статус территорий, составляющих объект:</a:t>
            </a:r>
            <a:r>
              <a:rPr lang="ru-RU" dirty="0" smtClean="0"/>
              <a:t> государственный биосферный природный заповедник, природный парк</a:t>
            </a:r>
          </a:p>
          <a:p>
            <a:r>
              <a:rPr lang="ru-RU" b="1" dirty="0" smtClean="0"/>
              <a:t>Площадь:</a:t>
            </a:r>
            <a:r>
              <a:rPr lang="ru-RU" dirty="0" smtClean="0"/>
              <a:t> 1,51 </a:t>
            </a:r>
            <a:r>
              <a:rPr lang="ru-RU" dirty="0" err="1" smtClean="0"/>
              <a:t>млн</a:t>
            </a:r>
            <a:r>
              <a:rPr lang="ru-RU" dirty="0" smtClean="0"/>
              <a:t> га</a:t>
            </a:r>
          </a:p>
          <a:p>
            <a:r>
              <a:rPr lang="ru-RU" b="1" dirty="0" smtClean="0"/>
              <a:t>Состояние:</a:t>
            </a:r>
            <a:r>
              <a:rPr lang="ru-RU" dirty="0" smtClean="0"/>
              <a:t> включен в Список всемирного наследия в 1998 г.</a:t>
            </a:r>
          </a:p>
          <a:p>
            <a:r>
              <a:rPr lang="ru-RU" b="1" dirty="0" smtClean="0">
                <a:hlinkClick r:id="rId2"/>
              </a:rPr>
              <a:t>Критерии</a:t>
            </a:r>
            <a:r>
              <a:rPr lang="ru-RU" b="1" dirty="0" smtClean="0"/>
              <a:t>:</a:t>
            </a:r>
            <a:r>
              <a:rPr lang="ru-RU" dirty="0" smtClean="0"/>
              <a:t> (</a:t>
            </a:r>
            <a:r>
              <a:rPr lang="ru-RU" dirty="0" err="1" smtClean="0"/>
              <a:t>x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4" name="Содержимое 3" descr="golden-mountains-of-alt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1412776"/>
            <a:ext cx="4392488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268</TotalTime>
  <Words>474</Words>
  <Application>Microsoft Office PowerPoint</Application>
  <PresentationFormat>Экран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Слайд 2</vt:lpstr>
      <vt:lpstr>Байкал</vt:lpstr>
      <vt:lpstr>Слайд 4</vt:lpstr>
      <vt:lpstr>Девственные леса Коми</vt:lpstr>
      <vt:lpstr>Слайд 6</vt:lpstr>
      <vt:lpstr>Вулканы Камчатки</vt:lpstr>
      <vt:lpstr>Слайд 8</vt:lpstr>
      <vt:lpstr>Золотые горы Алтая</vt:lpstr>
      <vt:lpstr>Слайд 10</vt:lpstr>
      <vt:lpstr>Кавказ </vt:lpstr>
      <vt:lpstr>Слайд 12</vt:lpstr>
      <vt:lpstr>Куршская  коса</vt:lpstr>
      <vt:lpstr>Слайд 14</vt:lpstr>
      <vt:lpstr>Сихотэ - Алинь</vt:lpstr>
      <vt:lpstr>Слайд 16</vt:lpstr>
      <vt:lpstr>Убсунурская котловина</vt:lpstr>
      <vt:lpstr>Слайд 18</vt:lpstr>
      <vt:lpstr>Остров Врангеля</vt:lpstr>
      <vt:lpstr>Слайд 20</vt:lpstr>
      <vt:lpstr>Плато Путорана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18</cp:revision>
  <dcterms:created xsi:type="dcterms:W3CDTF">2011-03-20T16:50:29Z</dcterms:created>
  <dcterms:modified xsi:type="dcterms:W3CDTF">2012-01-30T18:18:05Z</dcterms:modified>
</cp:coreProperties>
</file>