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62" r:id="rId5"/>
    <p:sldId id="261" r:id="rId6"/>
    <p:sldId id="274" r:id="rId7"/>
    <p:sldId id="263" r:id="rId8"/>
    <p:sldId id="268" r:id="rId9"/>
    <p:sldId id="264" r:id="rId10"/>
    <p:sldId id="270" r:id="rId11"/>
    <p:sldId id="271" r:id="rId12"/>
    <p:sldId id="272" r:id="rId13"/>
    <p:sldId id="273" r:id="rId14"/>
    <p:sldId id="276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D4E12-52FD-4538-B930-2BFF1860C3BC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4F571-EA67-486F-9C49-605F0B224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F571-EA67-486F-9C49-605F0B22473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12E86-6ECD-424C-99BB-2ABE50AE36C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6F3DC-2C87-4267-B095-88D250E54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5C0000"/>
                </a:solidFill>
                <a:latin typeface="Monotype Corsiva" pitchFamily="66" charset="0"/>
              </a:rPr>
              <a:t>Путешествие  </a:t>
            </a:r>
            <a:r>
              <a:rPr lang="ru-RU" sz="6000" b="1" dirty="0">
                <a:solidFill>
                  <a:srgbClr val="5C0000"/>
                </a:solidFill>
                <a:latin typeface="Monotype Corsiva" pitchFamily="66" charset="0"/>
              </a:rPr>
              <a:t>по странам Древнего Востока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5C0000"/>
                </a:solidFill>
                <a:latin typeface="Monotype Corsiva" pitchFamily="66" charset="0"/>
              </a:rPr>
              <a:t>История: обобщение темы </a:t>
            </a:r>
          </a:p>
          <a:p>
            <a:pPr lvl="0"/>
            <a:r>
              <a:rPr lang="ru-RU" dirty="0" smtClean="0">
                <a:solidFill>
                  <a:srgbClr val="5C0000"/>
                </a:solidFill>
                <a:latin typeface="Monotype Corsiva" pitchFamily="66" charset="0"/>
              </a:rPr>
              <a:t>«Древний </a:t>
            </a:r>
            <a:r>
              <a:rPr lang="ru-RU" dirty="0">
                <a:solidFill>
                  <a:srgbClr val="5C0000"/>
                </a:solidFill>
                <a:latin typeface="Monotype Corsiva" pitchFamily="66" charset="0"/>
              </a:rPr>
              <a:t>Восток»</a:t>
            </a:r>
          </a:p>
          <a:p>
            <a:r>
              <a:rPr lang="ru-RU" dirty="0">
                <a:solidFill>
                  <a:srgbClr val="5C0000"/>
                </a:solidFill>
                <a:latin typeface="Monotype Corsiva" pitchFamily="66" charset="0"/>
              </a:rPr>
              <a:t>Информатика и ИКТ: </a:t>
            </a:r>
            <a:r>
              <a:rPr lang="ru-RU" dirty="0" smtClean="0">
                <a:solidFill>
                  <a:srgbClr val="5C0000"/>
                </a:solidFill>
                <a:latin typeface="Monotype Corsiva" pitchFamily="66" charset="0"/>
              </a:rPr>
              <a:t>информация, кодирование информации </a:t>
            </a:r>
            <a:endParaRPr lang="ru-RU" dirty="0">
              <a:solidFill>
                <a:srgbClr val="5C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Урок _ ист и инф\иероглифы_ С РУС БУКВАМИ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6686" y="285728"/>
            <a:ext cx="8581594" cy="637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Урок _ ист и инф\иероглифы_ С РУС БУКВАМИ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31305" y="357166"/>
            <a:ext cx="4712695" cy="3500462"/>
          </a:xfrm>
          <a:prstGeom prst="rect">
            <a:avLst/>
          </a:prstGeom>
          <a:noFill/>
        </p:spPr>
      </p:pic>
      <p:pic>
        <p:nvPicPr>
          <p:cNvPr id="3" name="Содержимое 3" descr="папирус с кодом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7166"/>
            <a:ext cx="4642283" cy="6072230"/>
          </a:xfrm>
          <a:prstGeom prst="rect">
            <a:avLst/>
          </a:prstGeom>
        </p:spPr>
      </p:pic>
      <p:pic>
        <p:nvPicPr>
          <p:cNvPr id="2" name="Picture 2" descr="D:\Урок _ ист и инф\циФРЫ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929066"/>
            <a:ext cx="428628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0400" b="1" dirty="0" smtClean="0">
                <a:solidFill>
                  <a:srgbClr val="5C0000"/>
                </a:solidFill>
                <a:latin typeface="Monotype Corsiva" pitchFamily="66" charset="0"/>
              </a:rPr>
              <a:t>80 лет    </a:t>
            </a:r>
          </a:p>
          <a:p>
            <a:pPr algn="ctr">
              <a:buNone/>
            </a:pPr>
            <a:r>
              <a:rPr lang="ru-RU" sz="6500" b="1" dirty="0" smtClean="0">
                <a:solidFill>
                  <a:srgbClr val="5C0000"/>
                </a:solidFill>
                <a:latin typeface="Monotype Corsiva" pitchFamily="66" charset="0"/>
              </a:rPr>
              <a:t>Ямало-Ненецкому</a:t>
            </a:r>
          </a:p>
          <a:p>
            <a:pPr algn="ctr">
              <a:buNone/>
            </a:pPr>
            <a:r>
              <a:rPr lang="ru-RU" sz="6500" b="1" dirty="0" smtClean="0">
                <a:solidFill>
                  <a:srgbClr val="5C0000"/>
                </a:solidFill>
                <a:latin typeface="Monotype Corsiva" pitchFamily="66" charset="0"/>
              </a:rPr>
              <a:t>автономному округу</a:t>
            </a:r>
            <a:endParaRPr lang="ru-RU" sz="6500" b="1" dirty="0">
              <a:solidFill>
                <a:srgbClr val="5C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5C0000"/>
                </a:solidFill>
                <a:latin typeface="Monotype Corsiva" pitchFamily="66" charset="0"/>
              </a:rPr>
              <a:t>Кроссворд </a:t>
            </a:r>
            <a:endParaRPr lang="ru-RU" sz="6000" b="1" dirty="0">
              <a:solidFill>
                <a:srgbClr val="5C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1428736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42873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142873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142873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142873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286380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86446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286512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86116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286644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85918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85984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786050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6116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86314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286248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86380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86446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786578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286644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286116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786050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86314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286248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786446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286512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786578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286644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786050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285984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286116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786314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286248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86380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286248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785918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285984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286116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2071678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786182" y="2714620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786182" y="3357562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786182" y="4000504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786182" y="4643446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786182" y="5286388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4786314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5C0000"/>
                </a:solidFill>
                <a:latin typeface="Monotype Corsiva" pitchFamily="66" charset="0"/>
              </a:rPr>
              <a:t>Кроссворд </a:t>
            </a:r>
            <a:endParaRPr lang="ru-RU" sz="6000" b="1" dirty="0">
              <a:solidFill>
                <a:srgbClr val="5C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1428736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42873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142873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142873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142873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286380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86446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286512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86116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286644" y="207167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85918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85984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786050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6116" y="2714620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86314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286248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86380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86446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786578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286644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286116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786050" y="3357562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86314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286248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786446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286512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786578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286644" y="4000504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786050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285984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286116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786314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286248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86380" y="4643446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286248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785918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86050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285984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286116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2071678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786182" y="2714620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786182" y="3357562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786182" y="4000504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786182" y="4643446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786182" y="5286388"/>
            <a:ext cx="500066" cy="64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4786314" y="5286388"/>
            <a:ext cx="500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5C0000"/>
                </a:solidFill>
                <a:latin typeface="Monotype Corsiva" pitchFamily="66" charset="0"/>
              </a:rPr>
              <a:t>Рефлексия </a:t>
            </a:r>
            <a:endParaRPr lang="ru-RU" sz="6000" b="1" dirty="0">
              <a:solidFill>
                <a:srgbClr val="5C0000"/>
              </a:solidFill>
              <a:latin typeface="Monotype Corsiva" pitchFamily="66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428596" y="1000108"/>
            <a:ext cx="1643074" cy="14287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6786578" y="1000108"/>
            <a:ext cx="1643074" cy="142876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3571868" y="1214422"/>
            <a:ext cx="1643074" cy="1428760"/>
          </a:xfrm>
          <a:prstGeom prst="smileyFace">
            <a:avLst>
              <a:gd name="adj" fmla="val 1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221457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5000" b="1" dirty="0" smtClean="0">
                <a:solidFill>
                  <a:srgbClr val="5C0000"/>
                </a:solidFill>
                <a:latin typeface="Monotype Corsiva" pitchFamily="66" charset="0"/>
              </a:rPr>
              <a:t>И 100  </a:t>
            </a:r>
            <a:r>
              <a:rPr lang="ru-RU" sz="25000" b="1" baseline="30000" dirty="0" smtClean="0">
                <a:solidFill>
                  <a:srgbClr val="5C0000"/>
                </a:solidFill>
                <a:latin typeface="Monotype Corsiva" pitchFamily="66" charset="0"/>
              </a:rPr>
              <a:t>,</a:t>
            </a:r>
            <a:r>
              <a:rPr lang="ru-RU" sz="15000" b="1" dirty="0" smtClean="0">
                <a:solidFill>
                  <a:srgbClr val="5C0000"/>
                </a:solidFill>
                <a:latin typeface="Monotype Corsiva" pitchFamily="66" charset="0"/>
              </a:rPr>
              <a:t>3 я</a:t>
            </a:r>
            <a:endParaRPr lang="ru-RU" sz="9600" b="1" dirty="0">
              <a:solidFill>
                <a:srgbClr val="5C0000"/>
              </a:solidFill>
              <a:latin typeface="Monotype Corsiva" pitchFamily="66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42910" y="4429132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>
              <a:spcBef>
                <a:spcPct val="20000"/>
              </a:spcBef>
            </a:pPr>
            <a:r>
              <a:rPr lang="ru-RU" sz="15000" b="1" dirty="0" smtClean="0">
                <a:solidFill>
                  <a:srgbClr val="5C0000"/>
                </a:solidFill>
                <a:latin typeface="Monotype Corsiva" pitchFamily="66" charset="0"/>
              </a:rPr>
              <a:t>письменности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42910" y="214311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</a:pPr>
            <a:r>
              <a:rPr lang="ru-RU" sz="15000" b="1" dirty="0" smtClean="0">
                <a:solidFill>
                  <a:srgbClr val="5C0000"/>
                </a:solidFill>
                <a:latin typeface="Monotype Corsiva" pitchFamily="66" charset="0"/>
              </a:rPr>
              <a:t>История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5C0000"/>
                </a:solidFill>
                <a:latin typeface="Monotype Corsiva" pitchFamily="66" charset="0"/>
              </a:rPr>
              <a:t>Страны Древнего Востока</a:t>
            </a:r>
            <a:endParaRPr lang="ru-RU" sz="6000" b="1" dirty="0">
              <a:solidFill>
                <a:srgbClr val="5C000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4004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5C0000"/>
                </a:solidFill>
                <a:latin typeface="Monotype Corsiva" pitchFamily="66" charset="0"/>
              </a:rPr>
              <a:t>Древний Египет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5C0000"/>
                </a:solidFill>
                <a:latin typeface="Monotype Corsiva" pitchFamily="66" charset="0"/>
              </a:rPr>
              <a:t>			Междуречье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5C0000"/>
                </a:solidFill>
                <a:latin typeface="Monotype Corsiva" pitchFamily="66" charset="0"/>
              </a:rPr>
              <a:t>			 		Финикия </a:t>
            </a:r>
          </a:p>
          <a:p>
            <a:endParaRPr lang="ru-RU" sz="8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5C0000"/>
                </a:solidFill>
                <a:latin typeface="Monotype Corsiva" pitchFamily="66" charset="0"/>
              </a:rPr>
              <a:t>Темы проектов</a:t>
            </a:r>
            <a:endParaRPr lang="ru-RU" sz="6000" b="1" dirty="0">
              <a:solidFill>
                <a:srgbClr val="5C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4300" b="1" i="1" dirty="0">
                <a:solidFill>
                  <a:srgbClr val="5C0000"/>
                </a:solidFill>
                <a:latin typeface="Monotype Corsiva" pitchFamily="66" charset="0"/>
              </a:rPr>
              <a:t>«</a:t>
            </a:r>
            <a:r>
              <a:rPr lang="ru-RU" sz="5800" b="1" i="1" dirty="0">
                <a:solidFill>
                  <a:srgbClr val="5C0000"/>
                </a:solidFill>
                <a:latin typeface="Monotype Corsiva" pitchFamily="66" charset="0"/>
              </a:rPr>
              <a:t>Древний Египет</a:t>
            </a:r>
            <a:r>
              <a:rPr lang="ru-RU" sz="5800" b="1" i="1" dirty="0" smtClean="0">
                <a:solidFill>
                  <a:srgbClr val="5C0000"/>
                </a:solidFill>
                <a:latin typeface="Monotype Corsiva" pitchFamily="66" charset="0"/>
              </a:rPr>
              <a:t>», </a:t>
            </a:r>
            <a:r>
              <a:rPr lang="ru-RU" sz="5800" b="1" i="1" dirty="0">
                <a:solidFill>
                  <a:srgbClr val="5C0000"/>
                </a:solidFill>
                <a:latin typeface="Monotype Corsiva" pitchFamily="66" charset="0"/>
              </a:rPr>
              <a:t>«</a:t>
            </a:r>
            <a:r>
              <a:rPr lang="ru-RU" sz="5800" b="1" i="1" dirty="0" err="1">
                <a:solidFill>
                  <a:srgbClr val="5C0000"/>
                </a:solidFill>
                <a:latin typeface="Monotype Corsiva" pitchFamily="66" charset="0"/>
              </a:rPr>
              <a:t>Двуречье</a:t>
            </a:r>
            <a:r>
              <a:rPr lang="ru-RU" sz="5800" b="1" i="1" dirty="0" smtClean="0">
                <a:solidFill>
                  <a:srgbClr val="5C0000"/>
                </a:solidFill>
                <a:latin typeface="Monotype Corsiva" pitchFamily="66" charset="0"/>
              </a:rPr>
              <a:t>», </a:t>
            </a:r>
            <a:r>
              <a:rPr lang="ru-RU" sz="5800" b="1" i="1" dirty="0">
                <a:solidFill>
                  <a:srgbClr val="5C0000"/>
                </a:solidFill>
                <a:latin typeface="Monotype Corsiva" pitchFamily="66" charset="0"/>
              </a:rPr>
              <a:t>«Финикийская держава»</a:t>
            </a:r>
            <a:endParaRPr lang="ru-RU" sz="5800" dirty="0" smtClean="0">
              <a:solidFill>
                <a:srgbClr val="5C0000"/>
              </a:solidFill>
              <a:latin typeface="Monotype Corsiva" pitchFamily="66" charset="0"/>
            </a:endParaRP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месторасположение стран</a:t>
            </a: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природные условия страны</a:t>
            </a: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главные  особенности каждой страны</a:t>
            </a: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письменность в этих странах </a:t>
            </a: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носители информации</a:t>
            </a:r>
          </a:p>
          <a:p>
            <a:endParaRPr lang="ru-RU" dirty="0">
              <a:solidFill>
                <a:srgbClr val="5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8259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5C0000"/>
                </a:solidFill>
                <a:latin typeface="Monotype Corsiva" pitchFamily="66" charset="0"/>
              </a:rPr>
              <a:t>Правила  работы в группах</a:t>
            </a:r>
            <a:r>
              <a:rPr lang="ru-RU" sz="6000" dirty="0" smtClean="0">
                <a:latin typeface="Monotype Corsiva" pitchFamily="66" charset="0"/>
              </a:rPr>
              <a:t/>
            </a:r>
            <a:br>
              <a:rPr lang="ru-RU" sz="6000" dirty="0" smtClean="0">
                <a:latin typeface="Monotype Corsiva" pitchFamily="66" charset="0"/>
              </a:rPr>
            </a:b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300" b="1" dirty="0" smtClean="0">
                <a:solidFill>
                  <a:srgbClr val="5C0000"/>
                </a:solidFill>
                <a:latin typeface="Monotype Corsiva" pitchFamily="66" charset="0"/>
              </a:rPr>
              <a:t>Работать </a:t>
            </a:r>
            <a:r>
              <a:rPr lang="ru-RU" sz="3300" b="1" dirty="0">
                <a:solidFill>
                  <a:srgbClr val="5C0000"/>
                </a:solidFill>
                <a:latin typeface="Monotype Corsiva" pitchFamily="66" charset="0"/>
              </a:rPr>
              <a:t>в группах очень просто, </a:t>
            </a:r>
          </a:p>
          <a:p>
            <a:pPr algn="ctr">
              <a:buNone/>
            </a:pPr>
            <a:r>
              <a:rPr lang="ru-RU" sz="3300" b="1" dirty="0">
                <a:solidFill>
                  <a:srgbClr val="5C0000"/>
                </a:solidFill>
                <a:latin typeface="Monotype Corsiva" pitchFamily="66" charset="0"/>
              </a:rPr>
              <a:t>Умей пять правил соблюдать:</a:t>
            </a:r>
          </a:p>
          <a:p>
            <a:pPr lvl="0">
              <a:buNone/>
            </a:pPr>
            <a:r>
              <a:rPr lang="ru-RU" sz="3300" i="1" dirty="0">
                <a:solidFill>
                  <a:srgbClr val="5C0000"/>
                </a:solidFill>
                <a:latin typeface="Monotype Corsiva" pitchFamily="66" charset="0"/>
              </a:rPr>
              <a:t>во-первых: </a:t>
            </a:r>
            <a:r>
              <a:rPr lang="ru-RU" sz="3300" dirty="0" smtClean="0">
                <a:solidFill>
                  <a:srgbClr val="5C0000"/>
                </a:solidFill>
                <a:latin typeface="Monotype Corsiva" pitchFamily="66" charset="0"/>
              </a:rPr>
              <a:t>  не </a:t>
            </a: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перебивать, когда рассказывает друг, </a:t>
            </a:r>
            <a:r>
              <a:rPr lang="ru-RU" sz="3300" dirty="0" smtClean="0">
                <a:solidFill>
                  <a:srgbClr val="5C0000"/>
                </a:solidFill>
                <a:latin typeface="Monotype Corsiva" pitchFamily="66" charset="0"/>
              </a:rPr>
              <a:t>              		быть </a:t>
            </a: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тишина должна вокруг.</a:t>
            </a:r>
          </a:p>
          <a:p>
            <a:pPr lvl="0">
              <a:buNone/>
            </a:pPr>
            <a:r>
              <a:rPr lang="ru-RU" sz="3300" i="1" dirty="0">
                <a:solidFill>
                  <a:srgbClr val="5C0000"/>
                </a:solidFill>
                <a:latin typeface="Monotype Corsiva" pitchFamily="66" charset="0"/>
              </a:rPr>
              <a:t>второе: </a:t>
            </a:r>
            <a:r>
              <a:rPr lang="ru-RU" sz="3300" i="1" dirty="0" smtClean="0">
                <a:solidFill>
                  <a:srgbClr val="5C0000"/>
                </a:solidFill>
                <a:latin typeface="Monotype Corsiva" pitchFamily="66" charset="0"/>
              </a:rPr>
              <a:t>       </a:t>
            </a:r>
            <a:r>
              <a:rPr lang="ru-RU" sz="3300" dirty="0" smtClean="0">
                <a:solidFill>
                  <a:srgbClr val="5C0000"/>
                </a:solidFill>
                <a:latin typeface="Monotype Corsiva" pitchFamily="66" charset="0"/>
              </a:rPr>
              <a:t>громко </a:t>
            </a: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не кричи, а аргументы приводи.</a:t>
            </a:r>
          </a:p>
          <a:p>
            <a:pPr lvl="0">
              <a:buNone/>
            </a:pPr>
            <a:r>
              <a:rPr lang="ru-RU" sz="3300" i="1" dirty="0">
                <a:solidFill>
                  <a:srgbClr val="5C0000"/>
                </a:solidFill>
                <a:latin typeface="Monotype Corsiva" pitchFamily="66" charset="0"/>
              </a:rPr>
              <a:t>и третье </a:t>
            </a:r>
            <a:r>
              <a:rPr lang="ru-RU" sz="3300" i="1" dirty="0" smtClean="0">
                <a:solidFill>
                  <a:srgbClr val="5C0000"/>
                </a:solidFill>
                <a:latin typeface="Monotype Corsiva" pitchFamily="66" charset="0"/>
              </a:rPr>
              <a:t>   </a:t>
            </a:r>
            <a:r>
              <a:rPr lang="ru-RU" sz="3300" dirty="0" smtClean="0">
                <a:solidFill>
                  <a:srgbClr val="5C0000"/>
                </a:solidFill>
                <a:latin typeface="Monotype Corsiva" pitchFamily="66" charset="0"/>
              </a:rPr>
              <a:t>правило </a:t>
            </a: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просто:</a:t>
            </a:r>
          </a:p>
          <a:p>
            <a:pPr>
              <a:buNone/>
            </a:pP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Решите, что для вас важно.</a:t>
            </a:r>
          </a:p>
          <a:p>
            <a:pPr lvl="0">
              <a:buNone/>
            </a:pPr>
            <a:r>
              <a:rPr lang="ru-RU" sz="3300" i="1" dirty="0">
                <a:solidFill>
                  <a:srgbClr val="5C0000"/>
                </a:solidFill>
                <a:latin typeface="Monotype Corsiva" pitchFamily="66" charset="0"/>
              </a:rPr>
              <a:t>в – четвертых</a:t>
            </a: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: </a:t>
            </a:r>
            <a:r>
              <a:rPr lang="ru-RU" sz="3300" dirty="0" smtClean="0">
                <a:solidFill>
                  <a:srgbClr val="5C0000"/>
                </a:solidFill>
                <a:latin typeface="Monotype Corsiva" pitchFamily="66" charset="0"/>
              </a:rPr>
              <a:t>   мало </a:t>
            </a: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устно знать, необходимо </a:t>
            </a:r>
            <a:r>
              <a:rPr lang="ru-RU" sz="3300" dirty="0" smtClean="0">
                <a:solidFill>
                  <a:srgbClr val="5C0000"/>
                </a:solidFill>
                <a:latin typeface="Monotype Corsiva" pitchFamily="66" charset="0"/>
              </a:rPr>
              <a:t> 			записать</a:t>
            </a: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.</a:t>
            </a:r>
          </a:p>
          <a:p>
            <a:pPr lvl="0">
              <a:buNone/>
            </a:pPr>
            <a:r>
              <a:rPr lang="ru-RU" sz="3300" i="1" dirty="0">
                <a:solidFill>
                  <a:srgbClr val="5C0000"/>
                </a:solidFill>
                <a:latin typeface="Monotype Corsiva" pitchFamily="66" charset="0"/>
              </a:rPr>
              <a:t>а в пятых: </a:t>
            </a:r>
            <a:r>
              <a:rPr lang="ru-RU" sz="3300" i="1" dirty="0" smtClean="0">
                <a:solidFill>
                  <a:srgbClr val="5C0000"/>
                </a:solidFill>
                <a:latin typeface="Monotype Corsiva" pitchFamily="66" charset="0"/>
              </a:rPr>
              <a:t> </a:t>
            </a:r>
            <a:r>
              <a:rPr lang="ru-RU" sz="3300" dirty="0" smtClean="0">
                <a:solidFill>
                  <a:srgbClr val="5C0000"/>
                </a:solidFill>
                <a:latin typeface="Monotype Corsiva" pitchFamily="66" charset="0"/>
              </a:rPr>
              <a:t>подведи </a:t>
            </a: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итог, подумай, что ты сделать </a:t>
            </a:r>
            <a:r>
              <a:rPr lang="ru-RU" sz="3300" dirty="0" smtClean="0">
                <a:solidFill>
                  <a:srgbClr val="5C0000"/>
                </a:solidFill>
                <a:latin typeface="Monotype Corsiva" pitchFamily="66" charset="0"/>
              </a:rPr>
              <a:t>		смог</a:t>
            </a:r>
            <a:r>
              <a:rPr lang="ru-RU" sz="3300" dirty="0">
                <a:solidFill>
                  <a:srgbClr val="5C0000"/>
                </a:solidFill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5C0000"/>
                </a:solidFill>
                <a:latin typeface="Monotype Corsiva" pitchFamily="66" charset="0"/>
              </a:rPr>
              <a:t>Темы проектов</a:t>
            </a:r>
            <a:endParaRPr lang="ru-RU" sz="6000" b="1" dirty="0">
              <a:solidFill>
                <a:srgbClr val="5C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4300" b="1" i="1" dirty="0">
                <a:solidFill>
                  <a:srgbClr val="5C0000"/>
                </a:solidFill>
                <a:latin typeface="Monotype Corsiva" pitchFamily="66" charset="0"/>
              </a:rPr>
              <a:t>«</a:t>
            </a:r>
            <a:r>
              <a:rPr lang="ru-RU" sz="5800" b="1" i="1" dirty="0">
                <a:solidFill>
                  <a:srgbClr val="5C0000"/>
                </a:solidFill>
                <a:latin typeface="Monotype Corsiva" pitchFamily="66" charset="0"/>
              </a:rPr>
              <a:t>Древний Египет</a:t>
            </a:r>
            <a:r>
              <a:rPr lang="ru-RU" sz="5800" b="1" i="1" dirty="0" smtClean="0">
                <a:solidFill>
                  <a:srgbClr val="5C0000"/>
                </a:solidFill>
                <a:latin typeface="Monotype Corsiva" pitchFamily="66" charset="0"/>
              </a:rPr>
              <a:t>», </a:t>
            </a:r>
            <a:r>
              <a:rPr lang="ru-RU" sz="5800" b="1" i="1" dirty="0">
                <a:solidFill>
                  <a:srgbClr val="5C0000"/>
                </a:solidFill>
                <a:latin typeface="Monotype Corsiva" pitchFamily="66" charset="0"/>
              </a:rPr>
              <a:t>«</a:t>
            </a:r>
            <a:r>
              <a:rPr lang="ru-RU" sz="5800" b="1" i="1" dirty="0" err="1">
                <a:solidFill>
                  <a:srgbClr val="5C0000"/>
                </a:solidFill>
                <a:latin typeface="Monotype Corsiva" pitchFamily="66" charset="0"/>
              </a:rPr>
              <a:t>Двуречье</a:t>
            </a:r>
            <a:r>
              <a:rPr lang="ru-RU" sz="5800" b="1" i="1" dirty="0" smtClean="0">
                <a:solidFill>
                  <a:srgbClr val="5C0000"/>
                </a:solidFill>
                <a:latin typeface="Monotype Corsiva" pitchFamily="66" charset="0"/>
              </a:rPr>
              <a:t>», </a:t>
            </a:r>
            <a:r>
              <a:rPr lang="ru-RU" sz="5800" b="1" i="1" dirty="0">
                <a:solidFill>
                  <a:srgbClr val="5C0000"/>
                </a:solidFill>
                <a:latin typeface="Monotype Corsiva" pitchFamily="66" charset="0"/>
              </a:rPr>
              <a:t>«Финикийская держава»</a:t>
            </a:r>
            <a:endParaRPr lang="ru-RU" sz="5800" dirty="0" smtClean="0">
              <a:solidFill>
                <a:srgbClr val="5C0000"/>
              </a:solidFill>
              <a:latin typeface="Monotype Corsiva" pitchFamily="66" charset="0"/>
            </a:endParaRP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месторасположение стран</a:t>
            </a: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природные условия страны</a:t>
            </a: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главные  особенности каждой страны</a:t>
            </a: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письменность в этих странах </a:t>
            </a:r>
          </a:p>
          <a:p>
            <a:pPr lvl="0"/>
            <a:r>
              <a:rPr lang="ru-RU" sz="4300" dirty="0" smtClean="0">
                <a:solidFill>
                  <a:srgbClr val="5C0000"/>
                </a:solidFill>
                <a:latin typeface="Monotype Corsiva" pitchFamily="66" charset="0"/>
              </a:rPr>
              <a:t>носители информации</a:t>
            </a:r>
          </a:p>
          <a:p>
            <a:endParaRPr lang="ru-RU" dirty="0">
              <a:solidFill>
                <a:srgbClr val="5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5C0000"/>
                </a:solidFill>
                <a:latin typeface="Monotype Corsiva" pitchFamily="66" charset="0"/>
              </a:rPr>
              <a:t>Папирус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D:\Урок _ ист и инф\папирус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4"/>
            <a:ext cx="5232024" cy="3786214"/>
          </a:xfrm>
          <a:prstGeom prst="rect">
            <a:avLst/>
          </a:prstGeom>
          <a:noFill/>
        </p:spPr>
      </p:pic>
      <p:pic>
        <p:nvPicPr>
          <p:cNvPr id="1027" name="Picture 3" descr="D:\Урок _ ист и инф\папирус3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643050"/>
            <a:ext cx="3286125" cy="461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пирус с кодом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5918" y="285728"/>
            <a:ext cx="4860743" cy="6357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mpollio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14290"/>
            <a:ext cx="3782618" cy="457203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5072074"/>
            <a:ext cx="850112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5C0000"/>
                </a:solidFill>
                <a:latin typeface="Monotype Corsiva" pitchFamily="66" charset="0"/>
              </a:rPr>
              <a:t>Разгадать тайну египетских иероглифов удалось  французскому ученому  </a:t>
            </a:r>
            <a:r>
              <a:rPr lang="ru-RU" sz="3600" b="1" dirty="0">
                <a:solidFill>
                  <a:srgbClr val="5C0000"/>
                </a:solidFill>
                <a:latin typeface="Monotype Corsiva" pitchFamily="66" charset="0"/>
              </a:rPr>
              <a:t>Шампольону </a:t>
            </a:r>
            <a:r>
              <a:rPr lang="ru-RU" sz="3600" b="1" dirty="0" smtClean="0">
                <a:solidFill>
                  <a:srgbClr val="5C0000"/>
                </a:solidFill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rgbClr val="5C0000"/>
                </a:solidFill>
                <a:latin typeface="Monotype Corsiva" pitchFamily="66" charset="0"/>
              </a:rPr>
              <a:t>в </a:t>
            </a:r>
            <a:r>
              <a:rPr lang="en-US" sz="3600" dirty="0">
                <a:solidFill>
                  <a:srgbClr val="5C0000"/>
                </a:solidFill>
                <a:latin typeface="Monotype Corsiva" pitchFamily="66" charset="0"/>
              </a:rPr>
              <a:t>XIX </a:t>
            </a:r>
            <a:r>
              <a:rPr lang="ru-RU" sz="3600" dirty="0">
                <a:solidFill>
                  <a:srgbClr val="5C0000"/>
                </a:solidFill>
                <a:latin typeface="Monotype Corsiva" pitchFamily="66" charset="0"/>
              </a:rPr>
              <a:t>веке.</a:t>
            </a:r>
          </a:p>
        </p:txBody>
      </p:sp>
      <p:pic>
        <p:nvPicPr>
          <p:cNvPr id="5" name="Рисунок 4" descr="H:\Урок _ ист и инф\Новая папка\иероглифы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14290"/>
            <a:ext cx="450059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165</Words>
  <Application>Microsoft Office PowerPoint</Application>
  <PresentationFormat>Экран (4:3)</PresentationFormat>
  <Paragraphs>73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Путешествие  по странам Древнего Востока</vt:lpstr>
      <vt:lpstr>Слайд 2</vt:lpstr>
      <vt:lpstr>Страны Древнего Востока</vt:lpstr>
      <vt:lpstr>Темы проектов</vt:lpstr>
      <vt:lpstr>Правила  работы в группах </vt:lpstr>
      <vt:lpstr>Темы проектов</vt:lpstr>
      <vt:lpstr>Папирус </vt:lpstr>
      <vt:lpstr>Слайд 8</vt:lpstr>
      <vt:lpstr>Слайд 9</vt:lpstr>
      <vt:lpstr>Слайд 10</vt:lpstr>
      <vt:lpstr>Слайд 11</vt:lpstr>
      <vt:lpstr>Слайд 12</vt:lpstr>
      <vt:lpstr>Кроссворд </vt:lpstr>
      <vt:lpstr>Кроссворд </vt:lpstr>
      <vt:lpstr>Рефлексия </vt:lpstr>
    </vt:vector>
  </TitlesOfParts>
  <Company>МОУ СОШ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Письменность</dc:title>
  <dc:creator>Фаиль</dc:creator>
  <cp:lastModifiedBy>Фаиль</cp:lastModifiedBy>
  <cp:revision>39</cp:revision>
  <dcterms:created xsi:type="dcterms:W3CDTF">2010-11-30T14:48:07Z</dcterms:created>
  <dcterms:modified xsi:type="dcterms:W3CDTF">2010-12-07T17:09:47Z</dcterms:modified>
</cp:coreProperties>
</file>