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7E542A"/>
    <a:srgbClr val="0033CC"/>
    <a:srgbClr val="006600"/>
    <a:srgbClr val="FF0066"/>
    <a:srgbClr val="FF9966"/>
    <a:srgbClr val="6600CC"/>
    <a:srgbClr val="FFD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4" autoAdjust="0"/>
    <p:restoredTop sz="94692" autoAdjust="0"/>
  </p:normalViewPr>
  <p:slideViewPr>
    <p:cSldViewPr>
      <p:cViewPr varScale="1">
        <p:scale>
          <a:sx n="71" d="100"/>
          <a:sy n="71" d="100"/>
        </p:scale>
        <p:origin x="-11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C295A6-DCFD-4F4B-BBD2-2D59C87A3B46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2FC00F-225D-401F-A5F2-DC4BA4333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7411-AE8E-48DA-BFA7-F06A738F598E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97ABF-C929-45BF-A3CE-3BA6E73A0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09024-B3A9-4C0A-8498-5A40E8D4FF56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9A6B9-B49A-4484-A09E-8E129B410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5D4EF-3F44-4E53-B888-F26791962746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D378-AE0F-4F05-8AC5-B60178DAB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ED565-A1B7-4B8E-BBC6-441C3CE1E23B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0D22-AF97-4D24-A962-8140A222B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57D0-DD1A-4EED-8CA3-7FCA28C0A1A2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0CCB-417C-4FE2-AB2D-BA3564B13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9C19-6968-4DFC-9017-35073721B315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C250-F0D6-4C3D-BE16-91E603CB6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E43BE-4F7D-4545-858E-5041A0A619C5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753C-F459-435F-95A5-5F45956E3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5B8B-6A29-4960-B81D-F6F6D041630F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6C2E3-2B3D-4F3E-A90B-DC1A5FDAF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BA4E-1840-4F0D-B14C-430C3339629D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B1AA-13DE-418C-9453-B0DBB67DF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A3AE-F0B7-44B4-B80D-D7DDB4D2F0E0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3C49-32C4-4973-8B70-210AF5253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818B-CB97-4663-BB90-BA6266746E0C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E5EB4-DB56-4C0C-9364-AC8F2B8CA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0A422E-A389-47FF-91E6-7C308C362875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C46A0-E3F0-4247-9872-51C30BB8F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96" r:id="rId9"/>
    <p:sldLayoutId id="2147483687" r:id="rId10"/>
    <p:sldLayoutId id="214748368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1438" y="1357313"/>
            <a:ext cx="9144001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7138"/>
            <a:ext cx="7851648" cy="127159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0099"/>
                </a:solidFill>
                <a:effectLst/>
                <a:latin typeface="Cambria" pitchFamily="18" charset="0"/>
              </a:rPr>
              <a:t>МБОУ «</a:t>
            </a:r>
            <a:r>
              <a:rPr lang="ru-RU" sz="4400" dirty="0" err="1" smtClean="0">
                <a:solidFill>
                  <a:srgbClr val="000099"/>
                </a:solidFill>
                <a:effectLst/>
                <a:latin typeface="Cambria" pitchFamily="18" charset="0"/>
              </a:rPr>
              <a:t>Илькинская</a:t>
            </a:r>
            <a:r>
              <a:rPr lang="ru-RU" sz="4400" dirty="0" smtClean="0">
                <a:solidFill>
                  <a:srgbClr val="000099"/>
                </a:solidFill>
                <a:effectLst/>
                <a:latin typeface="Cambria" pitchFamily="18" charset="0"/>
              </a:rPr>
              <a:t> средняя общеобразовательная школа»</a:t>
            </a:r>
            <a:endParaRPr lang="ru-RU" sz="4400" dirty="0">
              <a:solidFill>
                <a:srgbClr val="000099"/>
              </a:solidFill>
              <a:effectLst/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14500"/>
            <a:ext cx="7854950" cy="1752600"/>
          </a:xfrm>
        </p:spPr>
        <p:txBody>
          <a:bodyPr>
            <a:noAutofit/>
          </a:bodyPr>
          <a:lstStyle/>
          <a:p>
            <a:pPr marR="0" algn="ctr">
              <a:spcBef>
                <a:spcPct val="0"/>
              </a:spcBef>
            </a:pPr>
            <a:endParaRPr lang="ru-RU" sz="5000" b="1" smtClean="0">
              <a:solidFill>
                <a:srgbClr val="660066"/>
              </a:solidFill>
              <a:latin typeface="Cambria" pitchFamily="18" charset="0"/>
            </a:endParaRPr>
          </a:p>
          <a:p>
            <a:pPr marR="0" algn="ctr">
              <a:spcBef>
                <a:spcPct val="0"/>
              </a:spcBef>
            </a:pPr>
            <a:r>
              <a:rPr lang="ru-RU" sz="5000" b="1" smtClean="0">
                <a:solidFill>
                  <a:srgbClr val="660066"/>
                </a:solidFill>
                <a:latin typeface="Cambria" pitchFamily="18" charset="0"/>
              </a:rPr>
              <a:t>УРОК </a:t>
            </a:r>
          </a:p>
          <a:p>
            <a:pPr marR="0" algn="ctr">
              <a:spcBef>
                <a:spcPct val="0"/>
              </a:spcBef>
            </a:pPr>
            <a:r>
              <a:rPr lang="ru-RU" sz="5000" b="1" smtClean="0">
                <a:solidFill>
                  <a:srgbClr val="660066"/>
                </a:solidFill>
                <a:latin typeface="Cambria" pitchFamily="18" charset="0"/>
              </a:rPr>
              <a:t>РУССКОГО ЯЗЫКА</a:t>
            </a:r>
            <a:endParaRPr lang="ru-RU" sz="800" b="1" smtClean="0">
              <a:latin typeface="Cambria" pitchFamily="18" charset="0"/>
            </a:endParaRPr>
          </a:p>
          <a:p>
            <a:pPr marR="0" algn="ctr">
              <a:spcBef>
                <a:spcPct val="0"/>
              </a:spcBef>
            </a:pPr>
            <a:r>
              <a:rPr lang="ru-RU" sz="2400" b="1" smtClean="0">
                <a:solidFill>
                  <a:srgbClr val="660066"/>
                </a:solidFill>
                <a:latin typeface="Cambria" pitchFamily="18" charset="0"/>
              </a:rPr>
              <a:t>3 КЛАСС</a:t>
            </a:r>
          </a:p>
          <a:p>
            <a:pPr marR="0" algn="ctr">
              <a:spcBef>
                <a:spcPct val="0"/>
              </a:spcBef>
            </a:pPr>
            <a:r>
              <a:rPr lang="ru-RU" sz="2400" b="1" smtClean="0">
                <a:solidFill>
                  <a:srgbClr val="660066"/>
                </a:solidFill>
                <a:latin typeface="Cambria" pitchFamily="18" charset="0"/>
              </a:rPr>
              <a:t>УМК «Школа России» В.П.Канакина </a:t>
            </a:r>
          </a:p>
          <a:p>
            <a:pPr marR="0" algn="ctr">
              <a:spcBef>
                <a:spcPct val="0"/>
              </a:spcBef>
            </a:pPr>
            <a:r>
              <a:rPr lang="ru-RU" sz="2400" b="1" smtClean="0">
                <a:solidFill>
                  <a:srgbClr val="660066"/>
                </a:solidFill>
                <a:latin typeface="Cambria" pitchFamily="18" charset="0"/>
              </a:rPr>
              <a:t>«Русский язык»</a:t>
            </a:r>
            <a:endParaRPr lang="ru-RU" sz="800" b="1" smtClean="0">
              <a:latin typeface="Cambria" pitchFamily="18" charset="0"/>
            </a:endParaRPr>
          </a:p>
          <a:p>
            <a:pPr marR="0" algn="ctr"/>
            <a:r>
              <a:rPr lang="ru-RU" sz="2400" b="1" smtClean="0">
                <a:solidFill>
                  <a:srgbClr val="000099"/>
                </a:solidFill>
                <a:latin typeface="Cambria" pitchFamily="18" charset="0"/>
              </a:rPr>
              <a:t>Учитель: Сергеева Людмила Геннадьевна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9144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13" y="785813"/>
            <a:ext cx="3000375" cy="438943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b="1" spc="250" dirty="0" smtClean="0">
                <a:solidFill>
                  <a:srgbClr val="800000"/>
                </a:solidFill>
                <a:latin typeface="Cambria" pitchFamily="18" charset="0"/>
              </a:rPr>
              <a:t>-</a:t>
            </a:r>
            <a:r>
              <a:rPr lang="ru-RU" sz="4400" b="1" spc="250" dirty="0" err="1" smtClean="0">
                <a:solidFill>
                  <a:srgbClr val="800000"/>
                </a:solidFill>
                <a:latin typeface="Cambria" pitchFamily="18" charset="0"/>
              </a:rPr>
              <a:t>здн</a:t>
            </a:r>
            <a:r>
              <a:rPr lang="ru-RU" sz="4400" b="1" spc="250" dirty="0" smtClean="0">
                <a:solidFill>
                  <a:srgbClr val="800000"/>
                </a:solidFill>
                <a:latin typeface="Cambria" pitchFamily="18" charset="0"/>
              </a:rPr>
              <a:t>-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b="1" spc="250" dirty="0" smtClean="0">
                <a:solidFill>
                  <a:srgbClr val="800000"/>
                </a:solidFill>
                <a:latin typeface="Cambria" pitchFamily="18" charset="0"/>
              </a:rPr>
              <a:t>-</a:t>
            </a:r>
            <a:r>
              <a:rPr lang="ru-RU" sz="4400" b="1" spc="250" dirty="0" err="1" smtClean="0">
                <a:solidFill>
                  <a:srgbClr val="800000"/>
                </a:solidFill>
                <a:latin typeface="Cambria" pitchFamily="18" charset="0"/>
              </a:rPr>
              <a:t>стл</a:t>
            </a:r>
            <a:r>
              <a:rPr lang="ru-RU" sz="4400" b="1" spc="250" dirty="0" smtClean="0">
                <a:solidFill>
                  <a:srgbClr val="800000"/>
                </a:solidFill>
                <a:latin typeface="Cambria" pitchFamily="18" charset="0"/>
              </a:rPr>
              <a:t>-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b="1" spc="250" dirty="0" smtClean="0">
                <a:solidFill>
                  <a:srgbClr val="800000"/>
                </a:solidFill>
                <a:latin typeface="Cambria" pitchFamily="18" charset="0"/>
              </a:rPr>
              <a:t>-</a:t>
            </a:r>
            <a:r>
              <a:rPr lang="ru-RU" sz="4400" b="1" spc="250" dirty="0" err="1" smtClean="0">
                <a:solidFill>
                  <a:srgbClr val="800000"/>
                </a:solidFill>
                <a:latin typeface="Cambria" pitchFamily="18" charset="0"/>
              </a:rPr>
              <a:t>стн</a:t>
            </a:r>
            <a:r>
              <a:rPr lang="ru-RU" sz="4400" b="1" spc="250" dirty="0" smtClean="0">
                <a:solidFill>
                  <a:srgbClr val="800000"/>
                </a:solidFill>
                <a:latin typeface="Cambria" pitchFamily="18" charset="0"/>
              </a:rPr>
              <a:t>-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b="1" spc="250" dirty="0" smtClean="0">
                <a:solidFill>
                  <a:srgbClr val="800000"/>
                </a:solidFill>
                <a:latin typeface="Cambria" pitchFamily="18" charset="0"/>
              </a:rPr>
              <a:t>-</a:t>
            </a:r>
            <a:r>
              <a:rPr lang="ru-RU" sz="4400" b="1" spc="250" dirty="0" err="1" smtClean="0">
                <a:solidFill>
                  <a:srgbClr val="800000"/>
                </a:solidFill>
                <a:latin typeface="Cambria" pitchFamily="18" charset="0"/>
              </a:rPr>
              <a:t>лнц</a:t>
            </a:r>
            <a:r>
              <a:rPr lang="ru-RU" sz="4400" b="1" spc="250" dirty="0" smtClean="0">
                <a:solidFill>
                  <a:srgbClr val="800000"/>
                </a:solidFill>
                <a:latin typeface="Cambria" pitchFamily="18" charset="0"/>
              </a:rPr>
              <a:t>-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b="1" spc="250" dirty="0" smtClean="0">
                <a:solidFill>
                  <a:srgbClr val="800000"/>
                </a:solidFill>
                <a:latin typeface="Cambria" pitchFamily="18" charset="0"/>
              </a:rPr>
              <a:t>-</a:t>
            </a:r>
            <a:r>
              <a:rPr lang="ru-RU" sz="4400" b="1" spc="250" dirty="0" err="1" smtClean="0">
                <a:solidFill>
                  <a:srgbClr val="800000"/>
                </a:solidFill>
                <a:latin typeface="Cambria" pitchFamily="18" charset="0"/>
              </a:rPr>
              <a:t>рдц</a:t>
            </a:r>
            <a:r>
              <a:rPr lang="ru-RU" sz="4400" b="1" spc="250" dirty="0" smtClean="0">
                <a:solidFill>
                  <a:srgbClr val="800000"/>
                </a:solidFill>
                <a:latin typeface="Cambria" pitchFamily="18" charset="0"/>
              </a:rPr>
              <a:t>-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b="1" spc="250" dirty="0" smtClean="0">
                <a:solidFill>
                  <a:srgbClr val="800000"/>
                </a:solidFill>
                <a:latin typeface="Cambria" pitchFamily="18" charset="0"/>
              </a:rPr>
              <a:t>-</a:t>
            </a:r>
            <a:r>
              <a:rPr lang="ru-RU" sz="4400" b="1" spc="250" dirty="0" err="1" smtClean="0">
                <a:solidFill>
                  <a:srgbClr val="800000"/>
                </a:solidFill>
                <a:latin typeface="Cambria" pitchFamily="18" charset="0"/>
              </a:rPr>
              <a:t>вств</a:t>
            </a:r>
            <a:r>
              <a:rPr lang="ru-RU" sz="4400" b="1" spc="250" dirty="0" smtClean="0">
                <a:solidFill>
                  <a:srgbClr val="800000"/>
                </a:solidFill>
                <a:latin typeface="Cambria" pitchFamily="18" charset="0"/>
              </a:rPr>
              <a:t>-</a:t>
            </a:r>
            <a:endParaRPr lang="ru-RU" sz="4400" b="1" spc="250" dirty="0">
              <a:solidFill>
                <a:srgbClr val="80000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1714500"/>
            <a:ext cx="17335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598488" y="142875"/>
            <a:ext cx="1030128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500313"/>
            <a:ext cx="6286500" cy="3286125"/>
          </a:xfrm>
        </p:spPr>
        <p:txBody>
          <a:bodyPr>
            <a:normAutofit fontScale="90000"/>
          </a:bodyPr>
          <a:lstStyle/>
          <a:p>
            <a:pPr marL="44450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  <a:t>Грустный – грустить</a:t>
            </a:r>
            <a:b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  <a:t>Звёздный – звезда</a:t>
            </a:r>
            <a:b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Cambria" pitchFamily="18" charset="0"/>
              </a:rPr>
              <a:t>Радостный - радость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785813" y="-285750"/>
            <a:ext cx="10731501" cy="7143750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86313" y="1000125"/>
          <a:ext cx="2357437" cy="1785938"/>
        </p:xfrm>
        <a:graphic>
          <a:graphicData uri="http://schemas.openxmlformats.org/drawingml/2006/table">
            <a:tbl>
              <a:tblPr/>
              <a:tblGrid>
                <a:gridCol w="560998"/>
                <a:gridCol w="598819"/>
                <a:gridCol w="598819"/>
                <a:gridCol w="598819"/>
              </a:tblGrid>
              <a:tr h="595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Calibri"/>
                          <a:cs typeface="Times New Roman"/>
                        </a:rPr>
                        <a:t>л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mbria"/>
                          <a:ea typeface="Calibri"/>
                          <a:cs typeface="Times New Roman"/>
                        </a:rPr>
                        <a:t>н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mbria"/>
                          <a:ea typeface="Calibri"/>
                          <a:cs typeface="Times New Roman"/>
                        </a:rPr>
                        <a:t>ц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mbria"/>
                          <a:ea typeface="Calibri"/>
                          <a:cs typeface="Times New Roman"/>
                        </a:rPr>
                        <a:t>а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Calibri"/>
                          <a:cs typeface="Times New Roman"/>
                        </a:rPr>
                        <a:t>е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Calibri"/>
                          <a:cs typeface="Times New Roman"/>
                        </a:rPr>
                        <a:t>м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mbria"/>
                          <a:ea typeface="Calibri"/>
                          <a:cs typeface="Times New Roman"/>
                        </a:rPr>
                        <a:t>о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mbria"/>
                          <a:ea typeface="Calibri"/>
                          <a:cs typeface="Times New Roman"/>
                        </a:rPr>
                        <a:t>ц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mbria"/>
                          <a:ea typeface="Calibri"/>
                          <a:cs typeface="Times New Roman"/>
                        </a:rPr>
                        <a:t>с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Cambria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Calibri"/>
                          <a:cs typeface="Times New Roman"/>
                        </a:rPr>
                        <a:t>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25" y="1000125"/>
          <a:ext cx="2354263" cy="1714500"/>
        </p:xfrm>
        <a:graphic>
          <a:graphicData uri="http://schemas.openxmlformats.org/drawingml/2006/table">
            <a:tbl>
              <a:tblPr/>
              <a:tblGrid>
                <a:gridCol w="560089"/>
                <a:gridCol w="597848"/>
                <a:gridCol w="597848"/>
                <a:gridCol w="597848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Calibri"/>
                          <a:cs typeface="Times New Roman"/>
                        </a:rPr>
                        <a:t>ч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mbria"/>
                          <a:ea typeface="Calibri"/>
                          <a:cs typeface="Times New Roman"/>
                        </a:rPr>
                        <a:t>н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mbria"/>
                          <a:ea typeface="Calibri"/>
                          <a:cs typeface="Times New Roman"/>
                        </a:rPr>
                        <a:t>е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mbria"/>
                          <a:ea typeface="Calibri"/>
                          <a:cs typeface="Times New Roman"/>
                        </a:rPr>
                        <a:t>у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Cambria"/>
                          <a:ea typeface="Calibri"/>
                          <a:cs typeface="Times New Roman"/>
                        </a:rPr>
                        <a:t>х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mbria"/>
                          <a:ea typeface="Calibri"/>
                          <a:cs typeface="Times New Roman"/>
                        </a:rPr>
                        <a:t>о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Calibri"/>
                          <a:cs typeface="Times New Roman"/>
                        </a:rPr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mbria"/>
                          <a:ea typeface="Calibri"/>
                          <a:cs typeface="Times New Roman"/>
                        </a:rPr>
                        <a:t>с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Calibri"/>
                          <a:cs typeface="Times New Roman"/>
                        </a:rPr>
                        <a:t>т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mbria"/>
                          <a:ea typeface="Calibri"/>
                          <a:cs typeface="Times New Roman"/>
                        </a:rPr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0188" y="3643313"/>
          <a:ext cx="2357437" cy="1714500"/>
        </p:xfrm>
        <a:graphic>
          <a:graphicData uri="http://schemas.openxmlformats.org/drawingml/2006/table">
            <a:tbl>
              <a:tblPr/>
              <a:tblGrid>
                <a:gridCol w="560999"/>
                <a:gridCol w="598818"/>
                <a:gridCol w="598818"/>
                <a:gridCol w="598818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rot="5400000">
            <a:off x="1142207" y="4501356"/>
            <a:ext cx="11430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714500" y="5072063"/>
            <a:ext cx="1857375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3213101" y="4714875"/>
            <a:ext cx="715962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786313" y="3714750"/>
          <a:ext cx="2357437" cy="1714500"/>
        </p:xfrm>
        <a:graphic>
          <a:graphicData uri="http://schemas.openxmlformats.org/drawingml/2006/table">
            <a:tbl>
              <a:tblPr/>
              <a:tblGrid>
                <a:gridCol w="560999"/>
                <a:gridCol w="598818"/>
                <a:gridCol w="598818"/>
                <a:gridCol w="598818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 rot="5400000">
            <a:off x="4465638" y="4608513"/>
            <a:ext cx="1214437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072063" y="5214938"/>
            <a:ext cx="17145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6180138" y="4608513"/>
            <a:ext cx="1214437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714625"/>
            <a:ext cx="121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625" y="571500"/>
            <a:ext cx="8001000" cy="60356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214554"/>
            <a:ext cx="4614866" cy="2357454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7200" b="1" dirty="0" smtClean="0">
                <a:ln>
                  <a:solidFill>
                    <a:srgbClr val="80000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чу</a:t>
            </a:r>
            <a:r>
              <a:rPr lang="ru-RU" sz="7200" b="1" u="sng" dirty="0" smtClean="0">
                <a:ln>
                  <a:solidFill>
                    <a:srgbClr val="800000"/>
                  </a:solidFill>
                </a:ln>
                <a:solidFill>
                  <a:srgbClr val="0033CC"/>
                </a:solidFill>
                <a:latin typeface="Cambria" pitchFamily="18" charset="0"/>
              </a:rPr>
              <a:t>в</a:t>
            </a:r>
            <a:r>
              <a:rPr lang="ru-RU" sz="7200" b="1" dirty="0" smtClean="0">
                <a:ln>
                  <a:solidFill>
                    <a:srgbClr val="80000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ство</a:t>
            </a:r>
            <a:br>
              <a:rPr lang="ru-RU" sz="7200" b="1" dirty="0" smtClean="0">
                <a:ln>
                  <a:solidFill>
                    <a:srgbClr val="800000"/>
                  </a:solidFill>
                </a:ln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7200" b="1" dirty="0" smtClean="0">
                <a:ln>
                  <a:solidFill>
                    <a:srgbClr val="80000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лес</a:t>
            </a:r>
            <a:r>
              <a:rPr lang="ru-RU" sz="7200" b="1" u="sng" dirty="0" smtClean="0">
                <a:ln>
                  <a:solidFill>
                    <a:srgbClr val="800000"/>
                  </a:solidFill>
                </a:ln>
                <a:solidFill>
                  <a:srgbClr val="0033CC"/>
                </a:solidFill>
                <a:latin typeface="Cambria" pitchFamily="18" charset="0"/>
              </a:rPr>
              <a:t>т</a:t>
            </a:r>
            <a:r>
              <a:rPr lang="ru-RU" sz="7200" b="1" dirty="0" smtClean="0">
                <a:ln>
                  <a:solidFill>
                    <a:srgbClr val="80000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ница</a:t>
            </a:r>
            <a:endParaRPr lang="ru-RU" sz="7200" b="1" dirty="0">
              <a:ln>
                <a:solidFill>
                  <a:srgbClr val="800000"/>
                </a:solidFill>
              </a:ln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4572000"/>
            <a:ext cx="1785937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 b="2657"/>
          <a:stretch>
            <a:fillRect/>
          </a:stretch>
        </p:blipFill>
        <p:spPr>
          <a:xfrm rot="16200000">
            <a:off x="1428729" y="-1000156"/>
            <a:ext cx="6143668" cy="8715435"/>
          </a:xfrm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0" y="1357313"/>
            <a:ext cx="59293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3600" b="1">
                <a:solidFill>
                  <a:srgbClr val="800000"/>
                </a:solidFill>
                <a:latin typeface="Cambria" pitchFamily="18" charset="0"/>
              </a:rPr>
              <a:t> Посмотреть в словарь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3600" b="1">
                <a:solidFill>
                  <a:srgbClr val="800000"/>
                </a:solidFill>
                <a:latin typeface="Cambria" pitchFamily="18" charset="0"/>
              </a:rPr>
              <a:t>Спросить у взрослых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3600" b="1">
                <a:solidFill>
                  <a:srgbClr val="800000"/>
                </a:solidFill>
                <a:latin typeface="Cambria" pitchFamily="18" charset="0"/>
              </a:rPr>
              <a:t>Запомнить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7388" y="3714750"/>
            <a:ext cx="17335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642938" y="-357188"/>
            <a:ext cx="10572751" cy="7715251"/>
          </a:xfrm>
        </p:spPr>
      </p:pic>
      <p:sp>
        <p:nvSpPr>
          <p:cNvPr id="5" name="TextBox 4"/>
          <p:cNvSpPr txBox="1"/>
          <p:nvPr/>
        </p:nvSpPr>
        <p:spPr>
          <a:xfrm>
            <a:off x="2000232" y="1053298"/>
            <a:ext cx="6000792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Поз</a:t>
            </a:r>
            <a:r>
              <a:rPr lang="ru-RU" sz="3000" b="1" u="sng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д</a:t>
            </a:r>
            <a:r>
              <a:rPr lang="ru-RU" sz="3000" b="1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ний – опоздание, опоздать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Хрус</a:t>
            </a:r>
            <a:r>
              <a:rPr lang="ru-RU" sz="3000" b="1" u="sng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т</a:t>
            </a:r>
            <a:r>
              <a:rPr lang="ru-RU" sz="3000" b="1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нул – хруст, хрустеть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Чес</a:t>
            </a:r>
            <a:r>
              <a:rPr lang="ru-RU" sz="3000" b="1" u="sng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т</a:t>
            </a:r>
            <a:r>
              <a:rPr lang="ru-RU" sz="3000" b="1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ный – честь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Мес</a:t>
            </a:r>
            <a:r>
              <a:rPr lang="ru-RU" sz="3000" b="1" u="sng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т</a:t>
            </a:r>
            <a:r>
              <a:rPr lang="ru-RU" sz="3000" b="1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ный – место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Бессовес</a:t>
            </a:r>
            <a:r>
              <a:rPr lang="ru-RU" sz="3000" b="1" u="sng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т</a:t>
            </a:r>
            <a:r>
              <a:rPr lang="ru-RU" sz="3000" b="1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ный – совесть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Извес</a:t>
            </a:r>
            <a:r>
              <a:rPr lang="ru-RU" sz="3000" b="1" u="sng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т</a:t>
            </a:r>
            <a:r>
              <a:rPr lang="ru-RU" sz="3000" b="1" dirty="0">
                <a:ln>
                  <a:solidFill>
                    <a:srgbClr val="7E542A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ный - известие</a:t>
            </a:r>
            <a:endParaRPr lang="ru-RU" sz="3000" b="1" dirty="0">
              <a:ln>
                <a:solidFill>
                  <a:srgbClr val="7E542A"/>
                </a:solidFill>
              </a:ln>
              <a:solidFill>
                <a:srgbClr val="800000"/>
              </a:solidFill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02"/>
          <a:stretch>
            <a:fillRect/>
          </a:stretch>
        </p:blipFill>
        <p:spPr bwMode="auto">
          <a:xfrm>
            <a:off x="357188" y="3786188"/>
            <a:ext cx="1876425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376238" y="857250"/>
            <a:ext cx="9520238" cy="5399088"/>
          </a:xfrm>
        </p:spPr>
      </p:pic>
      <p:pic>
        <p:nvPicPr>
          <p:cNvPr id="9" name="Рисунок 8"/>
          <p:cNvPicPr/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023766" y="1643050"/>
            <a:ext cx="2334580" cy="222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5875" y="2286000"/>
            <a:ext cx="6429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700" b="1" i="1">
                <a:solidFill>
                  <a:srgbClr val="800000"/>
                </a:solidFill>
                <a:latin typeface="Cambria" pitchFamily="18" charset="0"/>
              </a:rPr>
              <a:t>Ужасно интересно </a:t>
            </a:r>
          </a:p>
          <a:p>
            <a:pPr algn="ctr">
              <a:lnSpc>
                <a:spcPct val="150000"/>
              </a:lnSpc>
            </a:pPr>
            <a:r>
              <a:rPr lang="ru-RU" sz="3700" b="1" i="1">
                <a:solidFill>
                  <a:srgbClr val="800000"/>
                </a:solidFill>
                <a:latin typeface="Cambria" pitchFamily="18" charset="0"/>
              </a:rPr>
              <a:t>всё то, что неизвес…но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3667125"/>
            <a:ext cx="1133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5143500"/>
            <a:ext cx="205422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625" y="571500"/>
            <a:ext cx="8001000" cy="6035675"/>
          </a:xfrm>
        </p:spPr>
      </p:pic>
      <p:sp>
        <p:nvSpPr>
          <p:cNvPr id="5" name="TextBox 4"/>
          <p:cNvSpPr txBox="1"/>
          <p:nvPr/>
        </p:nvSpPr>
        <p:spPr>
          <a:xfrm>
            <a:off x="1500166" y="1857364"/>
            <a:ext cx="6143668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ln>
                  <a:solidFill>
                    <a:srgbClr val="80000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Будьте как         , красивыми!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ln>
                  <a:solidFill>
                    <a:srgbClr val="80000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Будьте (прелесть), милыми!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ln>
                  <a:solidFill>
                    <a:srgbClr val="80000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Между собою (честь)!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ln>
                  <a:solidFill>
                    <a:srgbClr val="80000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Будьте всегда (счастье)!  </a:t>
            </a:r>
            <a:endParaRPr lang="ru-RU" sz="3300" b="1" dirty="0">
              <a:ln>
                <a:solidFill>
                  <a:srgbClr val="800000"/>
                </a:solidFill>
              </a:ln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2000250"/>
            <a:ext cx="785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3143250"/>
            <a:ext cx="1214437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00563"/>
            <a:ext cx="91440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-1000125"/>
            <a:ext cx="714375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3250" y="1143000"/>
            <a:ext cx="32861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>
                <a:solidFill>
                  <a:srgbClr val="800000"/>
                </a:solidFill>
                <a:latin typeface="Cambria" pitchFamily="18" charset="0"/>
              </a:rPr>
              <a:t>Спасибо </a:t>
            </a:r>
          </a:p>
          <a:p>
            <a:pPr algn="ctr">
              <a:lnSpc>
                <a:spcPct val="150000"/>
              </a:lnSpc>
            </a:pPr>
            <a:r>
              <a:rPr lang="ru-RU" sz="4000" b="1" i="1">
                <a:solidFill>
                  <a:srgbClr val="800000"/>
                </a:solidFill>
                <a:latin typeface="Cambria" pitchFamily="18" charset="0"/>
              </a:rPr>
              <a:t>за работу!</a:t>
            </a: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02"/>
          <a:stretch>
            <a:fillRect/>
          </a:stretch>
        </p:blipFill>
        <p:spPr bwMode="auto">
          <a:xfrm>
            <a:off x="571500" y="2500313"/>
            <a:ext cx="1876425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t="11795" b="2308"/>
          <a:stretch>
            <a:fillRect/>
          </a:stretch>
        </p:blipFill>
        <p:spPr bwMode="auto">
          <a:xfrm>
            <a:off x="142845" y="142852"/>
            <a:ext cx="8858312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4572032" cy="628656"/>
          </a:xfrm>
          <a:prstGeom prst="double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</a:rPr>
              <a:t>«море Орфограмм»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mbria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57496"/>
            <a:ext cx="5500726" cy="3357586"/>
          </a:xfrm>
          <a:prstGeom prst="doubleWav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3857620" y="2285992"/>
            <a:ext cx="4429156" cy="785818"/>
          </a:xfrm>
          <a:prstGeom prst="double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«Корабль  Знаний»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8643937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Кольцо 12"/>
          <p:cNvSpPr/>
          <p:nvPr/>
        </p:nvSpPr>
        <p:spPr>
          <a:xfrm>
            <a:off x="7643813" y="642938"/>
            <a:ext cx="857250" cy="785812"/>
          </a:xfrm>
          <a:prstGeom prst="donu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6643688" y="642938"/>
            <a:ext cx="857250" cy="785812"/>
          </a:xfrm>
          <a:prstGeom prst="donu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5572125" y="642938"/>
            <a:ext cx="857250" cy="785812"/>
          </a:xfrm>
          <a:prstGeom prst="donu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4572000" y="642938"/>
            <a:ext cx="857250" cy="785812"/>
          </a:xfrm>
          <a:prstGeom prst="donu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3571875" y="642938"/>
            <a:ext cx="857250" cy="785812"/>
          </a:xfrm>
          <a:prstGeom prst="donu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2643188" y="642938"/>
            <a:ext cx="857250" cy="785812"/>
          </a:xfrm>
          <a:prstGeom prst="donu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1571625" y="642938"/>
            <a:ext cx="857250" cy="785812"/>
          </a:xfrm>
          <a:prstGeom prst="donu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71500" y="571500"/>
            <a:ext cx="857250" cy="785813"/>
          </a:xfrm>
          <a:prstGeom prst="donu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643998" cy="571504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latin typeface="Cambria" pitchFamily="18" charset="0"/>
              </a:rPr>
              <a:t>         </a:t>
            </a:r>
            <a:r>
              <a:rPr lang="ru-RU" sz="4400" dirty="0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Т      л       Д     Л      т       В      </a:t>
            </a:r>
            <a:r>
              <a:rPr lang="ru-RU" sz="4400" dirty="0" err="1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д</a:t>
            </a:r>
            <a:r>
              <a:rPr lang="ru-RU" sz="4400" dirty="0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       </a:t>
            </a:r>
            <a:r>
              <a:rPr lang="ru-RU" sz="4400" dirty="0" err="1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в</a:t>
            </a:r>
            <a:endParaRPr lang="ru-RU" sz="4400" dirty="0">
              <a:ln>
                <a:solidFill>
                  <a:srgbClr val="0033CC"/>
                </a:solidFill>
              </a:ln>
              <a:solidFill>
                <a:srgbClr val="FF0066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7854696" cy="1357322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latin typeface="Cambria" pitchFamily="18" charset="0"/>
              </a:rPr>
              <a:t>       </a:t>
            </a:r>
            <a:r>
              <a:rPr lang="ru-RU" sz="4000" b="1" dirty="0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Т      Д     Л     В</a:t>
            </a:r>
          </a:p>
          <a:p>
            <a:pPr algn="l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dirty="0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      т      </a:t>
            </a:r>
            <a:r>
              <a:rPr lang="ru-RU" sz="4000" b="1" dirty="0" err="1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д</a:t>
            </a:r>
            <a:r>
              <a:rPr lang="ru-RU" sz="4000" b="1" dirty="0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      л      в</a:t>
            </a:r>
          </a:p>
          <a:p>
            <a:pPr algn="l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      </a:t>
            </a:r>
            <a:r>
              <a:rPr lang="ru-RU" sz="4000" b="1" dirty="0" err="1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Дд</a:t>
            </a:r>
            <a:r>
              <a:rPr lang="ru-RU" sz="4000" b="1" dirty="0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    </a:t>
            </a:r>
            <a:r>
              <a:rPr lang="ru-RU" sz="4000" b="1" dirty="0" err="1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Вв</a:t>
            </a:r>
            <a:r>
              <a:rPr lang="ru-RU" sz="4000" b="1" dirty="0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    </a:t>
            </a:r>
            <a:r>
              <a:rPr lang="ru-RU" sz="4000" b="1" dirty="0" err="1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Лл</a:t>
            </a:r>
            <a:endParaRPr lang="ru-RU" sz="4000" b="1" dirty="0" smtClean="0">
              <a:ln>
                <a:solidFill>
                  <a:srgbClr val="0033CC"/>
                </a:solidFill>
              </a:ln>
              <a:solidFill>
                <a:srgbClr val="FF0066"/>
              </a:solidFill>
              <a:latin typeface="Cambria" pitchFamily="18" charset="0"/>
            </a:endParaRPr>
          </a:p>
          <a:p>
            <a:pPr algn="l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dirty="0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     </a:t>
            </a:r>
            <a:r>
              <a:rPr lang="ru-RU" sz="4000" b="1" dirty="0" err="1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Тт</a:t>
            </a:r>
            <a:endParaRPr lang="ru-RU" sz="4000" b="1" dirty="0" smtClean="0">
              <a:ln>
                <a:solidFill>
                  <a:srgbClr val="0033CC"/>
                </a:solidFill>
              </a:ln>
              <a:solidFill>
                <a:srgbClr val="FF0066"/>
              </a:solidFill>
              <a:latin typeface="Cambria" pitchFamily="18" charset="0"/>
            </a:endParaRPr>
          </a:p>
          <a:p>
            <a:pPr algn="l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dirty="0" smtClean="0">
                <a:ln>
                  <a:solidFill>
                    <a:srgbClr val="0033CC"/>
                  </a:solidFill>
                </a:ln>
                <a:solidFill>
                  <a:srgbClr val="FF0066"/>
                </a:solidFill>
                <a:latin typeface="Cambria" pitchFamily="18" charset="0"/>
              </a:rPr>
              <a:t>     Д-Т    В-Ф        Л</a:t>
            </a:r>
            <a:endParaRPr lang="ru-RU" sz="4000" b="1" dirty="0">
              <a:ln>
                <a:solidFill>
                  <a:srgbClr val="0033CC"/>
                </a:solidFill>
              </a:ln>
              <a:solidFill>
                <a:srgbClr val="FF0066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9" grpId="0" animBg="1"/>
      <p:bldP spid="8" grpId="0" animBg="1"/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52"/>
            <a:ext cx="8858312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85750"/>
            <a:ext cx="8643938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42" y="1214422"/>
            <a:ext cx="8229600" cy="3857652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500" b="1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latin typeface="Cambria" pitchFamily="18" charset="0"/>
              </a:rPr>
              <a:t>Кружка, городки, дубки, радостный.</a:t>
            </a:r>
          </a:p>
          <a:p>
            <a:pPr marL="274320" indent="-27432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5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itchFamily="18" charset="0"/>
              </a:rPr>
              <a:t>Морской, звонок, ночевать, звёздное.</a:t>
            </a:r>
          </a:p>
          <a:p>
            <a:pPr marL="274320" indent="-27432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500" b="1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Cambria" pitchFamily="18" charset="0"/>
              </a:rPr>
              <a:t>Погода, столица, овощи, солнце.</a:t>
            </a:r>
            <a:endParaRPr lang="ru-RU" sz="3500" b="1" dirty="0">
              <a:ln>
                <a:solidFill>
                  <a:srgbClr val="800000"/>
                </a:solidFill>
              </a:ln>
              <a:solidFill>
                <a:srgbClr val="800000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421481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14313"/>
            <a:ext cx="85010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714375"/>
            <a:ext cx="7854950" cy="5286375"/>
          </a:xfrm>
        </p:spPr>
        <p:txBody>
          <a:bodyPr>
            <a:normAutofit/>
          </a:bodyPr>
          <a:lstStyle/>
          <a:p>
            <a:pPr marR="0" algn="ctr">
              <a:lnSpc>
                <a:spcPct val="150000"/>
              </a:lnSpc>
              <a:spcBef>
                <a:spcPct val="0"/>
              </a:spcBef>
            </a:pPr>
            <a:endParaRPr lang="ru-RU" sz="800" b="1" smtClean="0">
              <a:solidFill>
                <a:schemeClr val="bg1"/>
              </a:solidFill>
              <a:latin typeface="Cambria" pitchFamily="18" charset="0"/>
            </a:endParaRPr>
          </a:p>
          <a:p>
            <a:pPr marR="0" algn="ctr">
              <a:lnSpc>
                <a:spcPct val="150000"/>
              </a:lnSpc>
              <a:spcBef>
                <a:spcPct val="0"/>
              </a:spcBef>
            </a:pPr>
            <a:endParaRPr lang="ru-RU" sz="800" b="1" smtClean="0">
              <a:solidFill>
                <a:schemeClr val="bg1"/>
              </a:solidFill>
              <a:latin typeface="Cambria" pitchFamily="18" charset="0"/>
            </a:endParaRPr>
          </a:p>
          <a:p>
            <a:pPr marR="0" algn="ctr">
              <a:lnSpc>
                <a:spcPct val="150000"/>
              </a:lnSpc>
              <a:spcBef>
                <a:spcPct val="0"/>
              </a:spcBef>
            </a:pPr>
            <a:r>
              <a:rPr lang="ru-RU" sz="6000" b="1" smtClean="0">
                <a:solidFill>
                  <a:schemeClr val="bg1"/>
                </a:solidFill>
                <a:latin typeface="Cambria" pitchFamily="18" charset="0"/>
              </a:rPr>
              <a:t>радостный</a:t>
            </a:r>
          </a:p>
          <a:p>
            <a:pPr marR="0" algn="ctr">
              <a:lnSpc>
                <a:spcPct val="150000"/>
              </a:lnSpc>
              <a:spcBef>
                <a:spcPct val="0"/>
              </a:spcBef>
            </a:pPr>
            <a:r>
              <a:rPr lang="ru-RU" sz="6000" b="1" smtClean="0">
                <a:solidFill>
                  <a:schemeClr val="bg1"/>
                </a:solidFill>
                <a:latin typeface="Cambria" pitchFamily="18" charset="0"/>
              </a:rPr>
              <a:t>звёздное</a:t>
            </a:r>
          </a:p>
          <a:p>
            <a:pPr marR="0" algn="ctr">
              <a:lnSpc>
                <a:spcPct val="150000"/>
              </a:lnSpc>
              <a:spcBef>
                <a:spcPct val="0"/>
              </a:spcBef>
            </a:pPr>
            <a:r>
              <a:rPr lang="ru-RU" sz="6000" b="1" smtClean="0">
                <a:solidFill>
                  <a:schemeClr val="bg1"/>
                </a:solidFill>
                <a:latin typeface="Cambria" pitchFamily="18" charset="0"/>
              </a:rPr>
              <a:t>солнце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4357688"/>
            <a:ext cx="1133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14313"/>
            <a:ext cx="85010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714375"/>
            <a:ext cx="7854950" cy="5286375"/>
          </a:xfrm>
        </p:spPr>
        <p:txBody>
          <a:bodyPr>
            <a:normAutofit/>
          </a:bodyPr>
          <a:lstStyle/>
          <a:p>
            <a:pPr marR="0" algn="ctr">
              <a:lnSpc>
                <a:spcPct val="150000"/>
              </a:lnSpc>
              <a:spcBef>
                <a:spcPct val="0"/>
              </a:spcBef>
            </a:pPr>
            <a:endParaRPr lang="ru-RU" sz="800" b="1" smtClean="0">
              <a:solidFill>
                <a:schemeClr val="bg1"/>
              </a:solidFill>
              <a:latin typeface="Cambria" pitchFamily="18" charset="0"/>
            </a:endParaRPr>
          </a:p>
          <a:p>
            <a:pPr marR="0" algn="ctr">
              <a:lnSpc>
                <a:spcPct val="150000"/>
              </a:lnSpc>
              <a:spcBef>
                <a:spcPct val="0"/>
              </a:spcBef>
            </a:pPr>
            <a:endParaRPr lang="ru-RU" sz="800" b="1" smtClean="0">
              <a:solidFill>
                <a:schemeClr val="bg1"/>
              </a:solidFill>
              <a:latin typeface="Cambria" pitchFamily="18" charset="0"/>
            </a:endParaRPr>
          </a:p>
          <a:p>
            <a:pPr marR="0" algn="ctr">
              <a:lnSpc>
                <a:spcPct val="150000"/>
              </a:lnSpc>
              <a:spcBef>
                <a:spcPct val="0"/>
              </a:spcBef>
            </a:pPr>
            <a:r>
              <a:rPr lang="ru-RU" sz="6000" b="1" smtClean="0">
                <a:solidFill>
                  <a:schemeClr val="bg1"/>
                </a:solidFill>
                <a:latin typeface="Cambria" pitchFamily="18" charset="0"/>
              </a:rPr>
              <a:t>радос   ный</a:t>
            </a:r>
          </a:p>
          <a:p>
            <a:pPr marR="0" algn="ctr">
              <a:lnSpc>
                <a:spcPct val="150000"/>
              </a:lnSpc>
              <a:spcBef>
                <a:spcPct val="0"/>
              </a:spcBef>
            </a:pPr>
            <a:r>
              <a:rPr lang="ru-RU" sz="6000" b="1" smtClean="0">
                <a:solidFill>
                  <a:schemeClr val="bg1"/>
                </a:solidFill>
                <a:latin typeface="Cambria" pitchFamily="18" charset="0"/>
              </a:rPr>
              <a:t>звёз   ное</a:t>
            </a:r>
          </a:p>
          <a:p>
            <a:pPr marR="0" algn="ctr">
              <a:lnSpc>
                <a:spcPct val="150000"/>
              </a:lnSpc>
              <a:spcBef>
                <a:spcPct val="0"/>
              </a:spcBef>
            </a:pPr>
            <a:r>
              <a:rPr lang="ru-RU" sz="6000" b="1" smtClean="0">
                <a:solidFill>
                  <a:schemeClr val="bg1"/>
                </a:solidFill>
                <a:latin typeface="Cambria" pitchFamily="18" charset="0"/>
              </a:rPr>
              <a:t>со   нце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0563" y="1643063"/>
            <a:ext cx="500062" cy="5000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0" y="3071813"/>
            <a:ext cx="500063" cy="5000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7625" y="4500563"/>
            <a:ext cx="500063" cy="5000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4357688"/>
            <a:ext cx="1133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200025"/>
            <a:ext cx="90011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1000125"/>
            <a:ext cx="7031037" cy="3981450"/>
          </a:xfrm>
        </p:spPr>
        <p:txBody>
          <a:bodyPr>
            <a:normAutofit/>
          </a:bodyPr>
          <a:lstStyle/>
          <a:p>
            <a:pPr marR="0" algn="l">
              <a:lnSpc>
                <a:spcPct val="140000"/>
              </a:lnSpc>
              <a:spcBef>
                <a:spcPct val="0"/>
              </a:spcBef>
            </a:pPr>
            <a:r>
              <a:rPr lang="ru-RU" sz="2400" smtClean="0"/>
              <a:t>            </a:t>
            </a:r>
            <a:r>
              <a:rPr lang="ru-RU" sz="3700" b="1" smtClean="0">
                <a:solidFill>
                  <a:srgbClr val="800000"/>
                </a:solidFill>
                <a:latin typeface="Cambria" pitchFamily="18" charset="0"/>
              </a:rPr>
              <a:t>Цель: </a:t>
            </a:r>
          </a:p>
          <a:p>
            <a:pPr marR="0" algn="l">
              <a:lnSpc>
                <a:spcPct val="140000"/>
              </a:lnSpc>
              <a:spcBef>
                <a:spcPct val="0"/>
              </a:spcBef>
            </a:pPr>
            <a:r>
              <a:rPr lang="ru-RU" sz="3700" b="1" i="1" smtClean="0">
                <a:solidFill>
                  <a:srgbClr val="800000"/>
                </a:solidFill>
                <a:latin typeface="Cambria" pitchFamily="18" charset="0"/>
              </a:rPr>
              <a:t>                  </a:t>
            </a:r>
            <a:r>
              <a:rPr lang="ru-RU" sz="3400" b="1" i="1" smtClean="0">
                <a:solidFill>
                  <a:srgbClr val="800000"/>
                </a:solidFill>
                <a:latin typeface="Cambria" pitchFamily="18" charset="0"/>
              </a:rPr>
              <a:t>научиться писать </a:t>
            </a:r>
          </a:p>
          <a:p>
            <a:pPr marR="0" algn="l">
              <a:lnSpc>
                <a:spcPct val="140000"/>
              </a:lnSpc>
              <a:spcBef>
                <a:spcPct val="0"/>
              </a:spcBef>
            </a:pPr>
            <a:r>
              <a:rPr lang="ru-RU" sz="3400" b="1" i="1" smtClean="0">
                <a:solidFill>
                  <a:srgbClr val="800000"/>
                </a:solidFill>
                <a:latin typeface="Cambria" pitchFamily="18" charset="0"/>
              </a:rPr>
              <a:t>               слова с непроизносимым</a:t>
            </a:r>
          </a:p>
          <a:p>
            <a:pPr marR="0" algn="l">
              <a:lnSpc>
                <a:spcPct val="140000"/>
              </a:lnSpc>
              <a:spcBef>
                <a:spcPct val="0"/>
              </a:spcBef>
            </a:pPr>
            <a:r>
              <a:rPr lang="ru-RU" sz="3400" b="1" i="1" smtClean="0">
                <a:solidFill>
                  <a:srgbClr val="800000"/>
                </a:solidFill>
                <a:latin typeface="Cambria" pitchFamily="18" charset="0"/>
              </a:rPr>
              <a:t>                    согласным звуком </a:t>
            </a:r>
          </a:p>
          <a:p>
            <a:pPr marR="0" algn="l">
              <a:lnSpc>
                <a:spcPct val="140000"/>
              </a:lnSpc>
              <a:spcBef>
                <a:spcPct val="0"/>
              </a:spcBef>
            </a:pPr>
            <a:r>
              <a:rPr lang="ru-RU" sz="3400" b="1" i="1" smtClean="0">
                <a:solidFill>
                  <a:srgbClr val="800000"/>
                </a:solidFill>
                <a:latin typeface="Cambria" pitchFamily="18" charset="0"/>
              </a:rPr>
              <a:t>                                в корне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3500438"/>
            <a:ext cx="230822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8929750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072063"/>
            <a:ext cx="8229600" cy="1143000"/>
          </a:xfrm>
        </p:spPr>
        <p:txBody>
          <a:bodyPr/>
          <a:lstStyle/>
          <a:p>
            <a:pPr algn="r"/>
            <a:r>
              <a:rPr lang="ru-RU" sz="3200" b="1" smtClean="0">
                <a:solidFill>
                  <a:schemeClr val="bg1"/>
                </a:solidFill>
                <a:latin typeface="Cambria" pitchFamily="18" charset="0"/>
              </a:rPr>
              <a:t>«море Орфограмм»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428625"/>
            <a:ext cx="8229600" cy="1752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chemeClr val="bg1"/>
                </a:solidFill>
                <a:latin typeface="Cambria" pitchFamily="18" charset="0"/>
              </a:rPr>
              <a:t>«остров Непроизносимых согласных»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419</TotalTime>
  <Words>91</Words>
  <PresentationFormat>Экран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Constantia</vt:lpstr>
      <vt:lpstr>Arial</vt:lpstr>
      <vt:lpstr>Calibri</vt:lpstr>
      <vt:lpstr>Wingdings 2</vt:lpstr>
      <vt:lpstr>Cambria</vt:lpstr>
      <vt:lpstr>Times New Roman</vt:lpstr>
      <vt:lpstr>Wingdings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«море Орфограмм»</vt:lpstr>
      <vt:lpstr>Слайд 10</vt:lpstr>
      <vt:lpstr>         Грустный – грустить Звёздный – звезда Радостный - радость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«Илькинская средняя общеобразовательная школа»</dc:title>
  <dc:creator>AEB</dc:creator>
  <cp:lastModifiedBy>User</cp:lastModifiedBy>
  <cp:revision>47</cp:revision>
  <dcterms:created xsi:type="dcterms:W3CDTF">2011-11-28T17:28:49Z</dcterms:created>
  <dcterms:modified xsi:type="dcterms:W3CDTF">2012-01-27T11:14:00Z</dcterms:modified>
</cp:coreProperties>
</file>