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media/image2.jpeg" ContentType="image/jpeg"/>
  <Override PartName="/ppt/media/image21.jpeg" ContentType="image/jpeg"/>
  <Override PartName="/ppt/media/image17.jpeg" ContentType="image/jpeg"/>
  <Override PartName="/ppt/media/image3.jpeg" ContentType="image/jpeg"/>
  <Override PartName="/ppt/media/image22.jpeg" ContentType="image/jpeg"/>
  <Override PartName="/ppt/media/image18.jpeg" ContentType="image/jpeg"/>
  <Override PartName="/ppt/media/image4.jpeg" ContentType="image/jpeg"/>
  <Override PartName="/ppt/media/image23.jpeg" ContentType="image/jpeg"/>
  <Override PartName="/ppt/media/image10.jpeg" ContentType="image/jpeg"/>
  <Override PartName="/ppt/media/image19.jpeg" ContentType="image/jpeg"/>
  <Override PartName="/ppt/media/image5.jpeg" ContentType="image/jpeg"/>
  <Override PartName="/ppt/media/image24.jpeg" ContentType="image/jpeg"/>
  <Override PartName="/ppt/media/image11.jpeg" ContentType="image/jpeg"/>
  <Override PartName="/ppt/media/image6.jpeg" ContentType="image/jpeg"/>
  <Override PartName="/ppt/media/image25.jpeg" ContentType="image/jpeg"/>
  <Override PartName="/ppt/media/image12.jpeg" ContentType="image/jpeg"/>
  <Override PartName="/ppt/media/image1.png" ContentType="image/png"/>
  <Override PartName="/ppt/media/image7.jpeg" ContentType="image/jpeg"/>
  <Override PartName="/ppt/media/image26.jpeg" ContentType="image/jpeg"/>
  <Override PartName="/ppt/media/image13.jpeg" ContentType="image/jpeg"/>
  <Override PartName="/ppt/media/image8.jpeg" ContentType="image/jpeg"/>
  <Override PartName="/ppt/media/image27.jpeg" ContentType="image/jpeg"/>
  <Override PartName="/ppt/media/image14.jpeg" ContentType="image/jpeg"/>
  <Override PartName="/ppt/media/image9.jpeg" ContentType="image/jpeg"/>
  <Override PartName="/ppt/media/image15.jpeg" ContentType="image/jpeg"/>
  <Override PartName="/ppt/media/image20.jpeg" ContentType="image/jpeg"/>
  <Override PartName="/ppt/media/image16.jpeg" ContentType="image/jpe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2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1812131-6171-41D1-B171-6171913121C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8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316151-01E1-4121-9161-E131D1C1C1E1}" type="slidenum">
              <a:rPr lang="ru-RU">
                <a:solidFill>
                  <a:srgbClr val="ffffff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dbf5f9"/>
                </a:solidFill>
                <a:latin typeface="Constantia"/>
              </a:rPr>
              <a:t>27.4.12</a:t>
            </a:r>
            <a:endParaRPr/>
          </a:p>
        </p:txBody>
      </p:sp>
      <p:sp>
        <p:nvSpPr>
          <p:cNvPr id="1" name="TextShape 2"/>
          <p:cNvSpPr txBox="1"/>
          <p:nvPr/>
        </p:nvSpPr>
        <p:spPr>
          <a:xfrm>
            <a:off x="2133720" y="6203520"/>
            <a:ext cx="3580920" cy="383760"/>
          </a:xfrm>
          <a:prstGeom prst="rect">
            <a:avLst/>
          </a:prstGeom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bIns="45000" lIns="90000" rIns="90000" tIns="45000"/>
          <a:p>
            <a:fld id="{F111E1B1-F191-4171-9161-51E111C121B1}" type="slidenum">
              <a:rPr lang="ru-RU" sz="1600">
                <a:solidFill>
                  <a:srgbClr val="dbf5f9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dbf5f9"/>
                </a:solidFill>
                <a:latin typeface="Constantia"/>
              </a:rPr>
              <a:t>27.4.12</a:t>
            </a:r>
            <a:endParaRPr/>
          </a:p>
        </p:txBody>
      </p:sp>
      <p:sp>
        <p:nvSpPr>
          <p:cNvPr id="6" name="TextShape 2"/>
          <p:cNvSpPr txBox="1"/>
          <p:nvPr/>
        </p:nvSpPr>
        <p:spPr>
          <a:xfrm>
            <a:off x="2133720" y="6203520"/>
            <a:ext cx="3580920" cy="383760"/>
          </a:xfrm>
          <a:prstGeom prst="rect">
            <a:avLst/>
          </a:prstGeom>
        </p:spPr>
      </p:sp>
      <p:sp>
        <p:nvSpPr>
          <p:cNvPr id="7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bIns="45000" lIns="90000" rIns="90000" tIns="45000"/>
          <a:p>
            <a:fld id="{E11161C1-A1E1-4111-A151-7141E131D1F1}" type="slidenum">
              <a:rPr lang="ru-RU" sz="1600">
                <a:solidFill>
                  <a:srgbClr val="dbf5f9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2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5972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Восьмой уровень структуры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Девятый уровень структурыОбразец текста</a:t>
            </a:r>
            <a:endParaRPr/>
          </a:p>
          <a:p>
            <a:pPr lvl="1">
              <a:buSzPct val="85000"/>
              <a:buFont typeface="Wingdings 2"/>
              <a:buChar char=""/>
            </a:pPr>
            <a:r>
              <a:rPr lang="ru-RU" sz="2400">
                <a:solidFill>
                  <a:srgbClr val="dbf5f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10" name="PlaceHolder 6"/>
          <p:cNvSpPr>
            <a:spLocks noGrp="1"/>
          </p:cNvSpPr>
          <p:nvPr>
            <p:ph type="body"/>
          </p:nvPr>
        </p:nvSpPr>
        <p:spPr>
          <a:xfrm>
            <a:off x="4648320" y="1523880"/>
            <a:ext cx="405972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Восьмой уровень структуры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Девятый уровень структурыОбразец текста</a:t>
            </a:r>
            <a:endParaRPr/>
          </a:p>
          <a:p>
            <a:pPr lvl="1">
              <a:buSzPct val="85000"/>
              <a:buFont typeface="Wingdings 2"/>
              <a:buChar char=""/>
            </a:pPr>
            <a:r>
              <a:rPr lang="ru-RU" sz="2400">
                <a:solidFill>
                  <a:srgbClr val="dbf5f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dbf5f9"/>
                </a:solidFill>
                <a:latin typeface="Constantia"/>
              </a:rPr>
              <a:t>27.4.12</a:t>
            </a:r>
            <a:endParaRPr/>
          </a:p>
        </p:txBody>
      </p:sp>
      <p:sp>
        <p:nvSpPr>
          <p:cNvPr id="12" name="TextShape 2"/>
          <p:cNvSpPr txBox="1"/>
          <p:nvPr/>
        </p:nvSpPr>
        <p:spPr>
          <a:xfrm>
            <a:off x="2133720" y="6203520"/>
            <a:ext cx="3580920" cy="383760"/>
          </a:xfrm>
          <a:prstGeom prst="rect">
            <a:avLst/>
          </a:prstGeom>
        </p:spPr>
      </p:sp>
      <p:sp>
        <p:nvSpPr>
          <p:cNvPr id="13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bIns="45000" lIns="90000" rIns="90000" tIns="45000"/>
          <a:p>
            <a:fld id="{A151C1E1-D1E1-4171-9131-C18191012151}" type="slidenum">
              <a:rPr lang="ru-RU" sz="1600">
                <a:solidFill>
                  <a:srgbClr val="dbf5f9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2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Восьмой уровень структуры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Девятый уровень структурыОбразец текста</a:t>
            </a:r>
            <a:endParaRPr/>
          </a:p>
          <a:p>
            <a:pPr lvl="1">
              <a:buSzPct val="85000"/>
              <a:buFont typeface="Wingdings 2"/>
              <a:buChar char=""/>
            </a:pPr>
            <a:r>
              <a:rPr lang="ru-RU" sz="2400">
                <a:solidFill>
                  <a:srgbClr val="dbf5f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200">
                <a:solidFill>
                  <a:srgbClr val="dbf5f9"/>
                </a:solidFill>
                <a:latin typeface="Constantia"/>
              </a:rPr>
              <a:t>27.4.12</a:t>
            </a:r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bIns="45000" lIns="90000" rIns="90000" tIns="45000"/>
          <a:p>
            <a:fld id="{B1510131-D1C1-41B1-B1F1-317141F131B1}" type="slidenum">
              <a:rPr lang="ru-RU" sz="1600">
                <a:solidFill>
                  <a:srgbClr val="dbf5f9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19" name="TextShape 4"/>
          <p:cNvSpPr txBox="1"/>
          <p:nvPr/>
        </p:nvSpPr>
        <p:spPr>
          <a:xfrm>
            <a:off x="2133720" y="6203520"/>
            <a:ext cx="3580920" cy="383760"/>
          </a:xfrm>
          <a:prstGeom prst="rect">
            <a:avLst/>
          </a:prstGeom>
        </p:spPr>
      </p:sp>
      <p:sp>
        <p:nvSpPr>
          <p:cNvPr id="20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42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/>
        </p:nvSpPr>
        <p:spPr>
          <a:xfrm>
            <a:off x="-179640" y="500040"/>
            <a:ext cx="9135720" cy="22852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4800">
                <a:solidFill>
                  <a:srgbClr val="ffff00"/>
                </a:solidFill>
                <a:latin typeface="Constantia"/>
              </a:rPr>
              <a:t>«Другие по живому следу</a:t>
            </a:r>
            <a:endParaRPr/>
          </a:p>
          <a:p>
            <a:pPr algn="ctr"/>
            <a:r>
              <a:rPr b="1" lang="ru-RU" sz="4800">
                <a:solidFill>
                  <a:srgbClr val="ffff00"/>
                </a:solidFill>
                <a:latin typeface="Constantia"/>
              </a:rPr>
              <a:t>пройдут твой путь</a:t>
            </a:r>
            <a:endParaRPr/>
          </a:p>
          <a:p>
            <a:pPr algn="ctr"/>
            <a:r>
              <a:rPr b="1" lang="ru-RU" sz="4800">
                <a:solidFill>
                  <a:srgbClr val="ffff00"/>
                </a:solidFill>
                <a:latin typeface="Constantia"/>
              </a:rPr>
              <a:t>за следом след…»</a:t>
            </a:r>
            <a:endParaRPr/>
          </a:p>
        </p:txBody>
      </p:sp>
      <p:pic>
        <p:nvPicPr>
          <p:cNvPr descr="" id="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2928960"/>
            <a:ext cx="8643600" cy="39286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3857760" y="285840"/>
            <a:ext cx="5285880" cy="621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dbdbdb"/>
                </a:solidFill>
                <a:latin typeface="Constantia"/>
              </a:rPr>
              <a:t>
</a:t>
            </a:r>
            <a:r>
              <a:rPr b="1" lang="ru-RU" sz="2700">
                <a:solidFill>
                  <a:srgbClr val="ffc000"/>
                </a:solidFill>
                <a:latin typeface="Arial"/>
              </a:rPr>
              <a:t>С марта  1832 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года Даль работает ординатором военно-сухопутного </a:t>
            </a:r>
            <a:r>
              <a:rPr b="1" lang="ru-RU" sz="2200">
                <a:solidFill>
                  <a:srgbClr val="ffff00"/>
                </a:solidFill>
                <a:latin typeface="Arial"/>
              </a:rPr>
              <a:t>госпиталя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 в Петербурге, приобретает известность хирурга-окулиста. Но конфликты с начальством вынуждают его оставить медицину.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
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Даль поступает на службу чиновником особых поручений к военному губернатору Оренбургского края В.А. Перовскому. Семь лет пробыл Даль в Оренбургской губернии, сопровождая В.А. Перовского в его разъездах по Уралу, участвуя в 1839-1840 годах в Хивинском походе.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
</a:t>
            </a:r>
            <a:endParaRPr/>
          </a:p>
        </p:txBody>
      </p:sp>
    </p:spTree>
  </p:cSld>
  <p:timing>
    <p:tnLst>
      <p:par>
        <p:cTn dur="indefinite" id="112" nodeType="tmRoot" restart="never">
          <p:childTnLst>
            <p:seq>
              <p:cTn dur="indefinite" id="113" nodeType="mainSeq">
                <p:childTnLst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118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119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>
                            <p:stCondLst>
                              <p:cond delay="2000"/>
                            </p:stCondLst>
                            <p:childTnLst>
                              <p:par>
                                <p:cTn fill="hold" id="121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fill="freeze" id="12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71320" y="0"/>
            <a:ext cx="8143560" cy="3857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ff99"/>
                </a:solidFill>
                <a:latin typeface="Arial"/>
              </a:rPr>
              <a:t>Известность Далю – казаку Луганскому (псевдоним взят по месту рождения) принесли русские сказки Из-за сатирической направленности некоторых сказок сборник «Русские сказки, из переложенные, к быту житейскому приноровленные и поговорками ходячими разукрашенные казаком Владимиром Луганским. Пяток первый» был расценен как «насмешка над правительством»  .Автор был арестован, но сразу же освобождён: Николай Первый припомнил заслуги Даля в польской кампании и простил его. История с запрещением сказок принесла Далю известность среди литераторов.</a:t>
            </a:r>
            <a:r>
              <a:rPr b="1" lang="ru-RU" sz="2000">
                <a:solidFill>
                  <a:srgbClr val="ffff99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descr="" id="47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714840" y="4071960"/>
            <a:ext cx="1455120" cy="2248920"/>
          </a:xfrm>
          <a:prstGeom prst="rect">
            <a:avLst/>
          </a:prstGeom>
        </p:spPr>
      </p:pic>
      <p:pic>
        <p:nvPicPr>
          <p:cNvPr descr="" id="4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160" y="4000680"/>
            <a:ext cx="1644120" cy="2195280"/>
          </a:xfrm>
          <a:prstGeom prst="rect">
            <a:avLst/>
          </a:prstGeom>
        </p:spPr>
      </p:pic>
    </p:spTree>
  </p:cSld>
  <p:timing>
    <p:tnLst>
      <p:par>
        <p:cTn dur="indefinite" id="124" nodeType="tmRoot" restart="never">
          <p:childTnLst>
            <p:seq>
              <p:cTn dur="indefinite" id="125" nodeType="mainSeq">
                <p:childTnLst>
                  <p:par>
                    <p:cTn fill="hold" id="126">
                      <p:stCondLst>
                        <p:cond delay="indefinite"/>
                      </p:stCondLst>
                      <p:childTnLst>
                        <p:par>
                          <p:cTn fill="hold" id="127">
                            <p:stCondLst>
                              <p:cond delay="0"/>
                            </p:stCondLst>
                            <p:childTnLst>
                              <p:par>
                                <p:cTn fill="hold" id="12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130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131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285840" y="500040"/>
            <a:ext cx="8500680" cy="5500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200">
                <a:solidFill>
                  <a:srgbClr val="dbdbdb"/>
                </a:solidFill>
                <a:latin typeface="Constantia"/>
              </a:rPr>
              <a:t>
</a:t>
            </a:r>
            <a:r>
              <a:rPr lang="ru-RU" sz="2200">
                <a:solidFill>
                  <a:srgbClr val="dbdbdb"/>
                </a:solidFill>
                <a:latin typeface="Constantia"/>
              </a:rPr>
              <a:t>
</a:t>
            </a:r>
            <a:r>
              <a:rPr b="1" lang="ru-RU" sz="4000">
                <a:solidFill>
                  <a:srgbClr val="ff0000"/>
                </a:solidFill>
                <a:latin typeface="Constantia"/>
              </a:rPr>
              <a:t>Пушкин   и     Даль</a:t>
            </a:r>
            <a:r>
              <a:rPr b="1" lang="ru-RU" sz="4000">
                <a:solidFill>
                  <a:srgbClr val="ff0000"/>
                </a:solidFill>
                <a:latin typeface="Arial"/>
              </a:rPr>
              <a:t>.</a:t>
            </a:r>
            <a:r>
              <a:rPr b="1" lang="ru-RU" sz="4000">
                <a:solidFill>
                  <a:srgbClr val="ffff00"/>
                </a:solidFill>
                <a:latin typeface="Arial"/>
              </a:rPr>
              <a:t>
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
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 Сказки стали поводом для знакомства в 1832 году с Пушкиным, к которому Даль пришёл со своим сборником как литератор к литератору. В 1833 году Даль встречается с Пушкиным в Оренбурге, куда поэт едет за материалами о Пугачёве. По дороге в Бердскую слободу Пушкин рассказывает Далю сказку о Георгии Храбром и волке, Даль же в ответ – сюжет «Сказки о рыбаке и рыбке». Через месяц Пушкин пришлёт Далю рукопись этой сказки с надписью «Твоя от твоих! Сказочнику Казаку Луганскому – сказочник Александр Пушкин».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
</a:t>
            </a:r>
            <a:r>
              <a:rPr b="1" lang="ru-RU" sz="2700">
                <a:solidFill>
                  <a:srgbClr val="ffff00"/>
                </a:solidFill>
                <a:latin typeface="Arial"/>
              </a:rPr>
              <a:t>
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714240"/>
            <a:ext cx="8127720" cy="52956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1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429000" y="3000240"/>
            <a:ext cx="2714400" cy="2524320"/>
          </a:xfrm>
          <a:prstGeom prst="rect">
            <a:avLst/>
          </a:prstGeom>
        </p:spPr>
      </p:pic>
      <p:pic>
        <p:nvPicPr>
          <p:cNvPr descr="" id="52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60" y="214200"/>
            <a:ext cx="2584800" cy="4428720"/>
          </a:xfrm>
          <a:prstGeom prst="rect">
            <a:avLst/>
          </a:prstGeom>
        </p:spPr>
      </p:pic>
      <p:pic>
        <p:nvPicPr>
          <p:cNvPr descr="" id="53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4214880"/>
            <a:ext cx="2857320" cy="2057040"/>
          </a:xfrm>
          <a:prstGeom prst="rect">
            <a:avLst/>
          </a:prstGeom>
        </p:spPr>
      </p:pic>
      <p:sp>
        <p:nvSpPr>
          <p:cNvPr id="54" name="CustomShape 1"/>
          <p:cNvSpPr/>
          <p:nvPr/>
        </p:nvSpPr>
        <p:spPr>
          <a:xfrm>
            <a:off x="69840" y="357120"/>
            <a:ext cx="6128640" cy="25606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5fbe9"/>
                </a:solidFill>
                <a:latin typeface="Constantia"/>
              </a:rPr>
              <a:t>Пушкин и Даль</a:t>
            </a:r>
            <a:endParaRPr/>
          </a:p>
          <a:p>
            <a:pPr algn="ctr"/>
            <a:r>
              <a:rPr b="1" lang="ru-RU" sz="5400">
                <a:solidFill>
                  <a:srgbClr val="f5fbe9"/>
                </a:solidFill>
                <a:latin typeface="Constantia"/>
              </a:rPr>
              <a:t>В</a:t>
            </a:r>
            <a:endParaRPr/>
          </a:p>
          <a:p>
            <a:pPr algn="ctr"/>
            <a:r>
              <a:rPr b="1" lang="ru-RU" sz="5400">
                <a:solidFill>
                  <a:srgbClr val="f5fbe9"/>
                </a:solidFill>
                <a:latin typeface="Constantia"/>
              </a:rPr>
              <a:t>Оренбурге</a:t>
            </a:r>
            <a:endParaRPr/>
          </a:p>
        </p:txBody>
      </p:sp>
    </p:spTree>
  </p:cSld>
  <p:timing>
    <p:tnLst>
      <p:par>
        <p:cTn dur="indefinite" id="132" nodeType="tmRoot" restart="never">
          <p:childTnLst>
            <p:seq>
              <p:cTn dur="indefinite" id="133" nodeType="mainSeq">
                <p:childTnLst>
                  <p:par>
                    <p:cTn fill="hold" id="134">
                      <p:stCondLst>
                        <p:cond delay="indefinite"/>
                      </p:stCondLst>
                      <p:childTnLst>
                        <p:par>
                          <p:cTn fill="hold" id="135">
                            <p:stCondLst>
                              <p:cond delay="0"/>
                            </p:stCondLst>
                            <p:childTnLst>
                              <p:par>
                                <p:cTn fill="hold" id="13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38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39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>
                            <p:stCondLst>
                              <p:cond delay="3000"/>
                            </p:stCondLst>
                            <p:childTnLst>
                              <p:par>
                                <p:cTn fill="hold" id="141" nodeType="after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dur="2000" fill="freeze" id="14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>
                            <p:stCondLst>
                              <p:cond delay="5000"/>
                            </p:stCondLst>
                            <p:childTnLst>
                              <p:par>
                                <p:cTn fill="hold" id="145" nodeType="after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dur="3000" fill="freeze" id="1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>
                            <p:stCondLst>
                              <p:cond delay="8000"/>
                            </p:stCondLst>
                            <p:childTnLst>
                              <p:par>
                                <p:cTn fill="hold" id="149" nodeType="after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dur="3000" fill="freeze" id="1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5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85920" y="285840"/>
            <a:ext cx="6929280" cy="4842720"/>
          </a:xfrm>
          <a:prstGeom prst="rect">
            <a:avLst/>
          </a:prstGeom>
        </p:spPr>
      </p:pic>
      <p:sp>
        <p:nvSpPr>
          <p:cNvPr id="56" name="CustomShape 1"/>
          <p:cNvSpPr/>
          <p:nvPr/>
        </p:nvSpPr>
        <p:spPr>
          <a:xfrm>
            <a:off x="714240" y="6286680"/>
            <a:ext cx="8143560" cy="395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000">
                <a:solidFill>
                  <a:srgbClr val="ffc000"/>
                </a:solidFill>
                <a:latin typeface="Arial"/>
              </a:rPr>
              <a:t>«Кончена жизнь. Кончена. Тяжело дышать…»</a:t>
            </a:r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214200" y="5143680"/>
            <a:ext cx="857232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ffff00"/>
                </a:solidFill>
                <a:latin typeface="Arial"/>
              </a:rPr>
              <a:t>В 1837 году Даль по служебным делам оказался в Петербурге и, узнав о дуэли, тотчас поспешил на Мойку, неотлучно сидел у изголовья умирающего поэта как врач и близкий друг, слышал его предсмертные слова.</a:t>
            </a:r>
            <a:endParaRPr/>
          </a:p>
        </p:txBody>
      </p:sp>
    </p:spTree>
  </p:cSld>
  <p:timing>
    <p:tnLst>
      <p:par>
        <p:cTn dur="indefinite" id="152" nodeType="tmRoot" restart="never">
          <p:childTnLst>
            <p:seq>
              <p:cTn dur="indefinite" id="153" nodeType="mainSeq">
                <p:childTnLst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id="156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58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59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0" fill="freeze" id="16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1">
                            <p:stCondLst>
                              <p:cond delay="3000"/>
                            </p:stCondLst>
                            <p:childTnLst>
                              <p:par>
                                <p:cTn fill="hold" id="16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164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165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6">
                            <p:stCondLst>
                              <p:cond delay="5000"/>
                            </p:stCondLst>
                            <p:childTnLst>
                              <p:par>
                                <p:cTn fill="hold" id="167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69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70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8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00080" y="3714840"/>
            <a:ext cx="7286400" cy="2758320"/>
          </a:xfrm>
          <a:prstGeom prst="rect">
            <a:avLst/>
          </a:prstGeom>
        </p:spPr>
      </p:pic>
      <p:pic>
        <p:nvPicPr>
          <p:cNvPr descr="" id="59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29120" y="571320"/>
            <a:ext cx="3642840" cy="2695680"/>
          </a:xfrm>
          <a:prstGeom prst="rect">
            <a:avLst/>
          </a:prstGeom>
        </p:spPr>
      </p:pic>
      <p:sp>
        <p:nvSpPr>
          <p:cNvPr id="60" name="CustomShape 1"/>
          <p:cNvSpPr/>
          <p:nvPr/>
        </p:nvSpPr>
        <p:spPr>
          <a:xfrm>
            <a:off x="-75240" y="571320"/>
            <a:ext cx="5199120" cy="22863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f5fbe9"/>
                </a:solidFill>
                <a:latin typeface="Constantia"/>
              </a:rPr>
              <a:t>Даль у постели</a:t>
            </a:r>
            <a:endParaRPr/>
          </a:p>
          <a:p>
            <a:pPr algn="ctr"/>
            <a:r>
              <a:rPr b="1" lang="ru-RU" sz="3600">
                <a:solidFill>
                  <a:srgbClr val="f5fbe9"/>
                </a:solidFill>
                <a:latin typeface="Constantia"/>
              </a:rPr>
              <a:t>Пушкина</a:t>
            </a:r>
            <a:endParaRPr/>
          </a:p>
          <a:p>
            <a:pPr algn="ctr"/>
            <a:r>
              <a:rPr b="1" lang="ru-RU" sz="3600">
                <a:solidFill>
                  <a:srgbClr val="f5fbe9"/>
                </a:solidFill>
                <a:latin typeface="Constantia"/>
              </a:rPr>
              <a:t>и</a:t>
            </a:r>
            <a:endParaRPr/>
          </a:p>
          <a:p>
            <a:pPr algn="ctr"/>
            <a:r>
              <a:rPr b="1" lang="ru-RU" sz="3600">
                <a:solidFill>
                  <a:srgbClr val="f5fbe9"/>
                </a:solidFill>
                <a:latin typeface="Constantia"/>
              </a:rPr>
              <a:t>заветный перстень</a:t>
            </a:r>
            <a:endParaRPr/>
          </a:p>
        </p:txBody>
      </p:sp>
    </p:spTree>
  </p:cSld>
  <p:timing>
    <p:tnLst>
      <p:par>
        <p:cTn dur="indefinite" id="171" nodeType="tmRoot" restart="never">
          <p:childTnLst>
            <p:seq>
              <p:cTn dur="indefinite" id="172" nodeType="mainSeq">
                <p:childTnLst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77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78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9">
                            <p:stCondLst>
                              <p:cond delay="3000"/>
                            </p:stCondLst>
                            <p:childTnLst>
                              <p:par>
                                <p:cTn fill="hold" id="180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82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83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0" fill="freeze" id="18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5">
                            <p:stCondLst>
                              <p:cond delay="6000"/>
                            </p:stCondLst>
                            <p:childTnLst>
                              <p:par>
                                <p:cTn fill="hold" id="186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88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89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214200" y="714240"/>
            <a:ext cx="8714880" cy="5571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85000"/>
              <a:buFont typeface="Wingdings 2"/>
              <a:buChar char=""/>
            </a:pPr>
            <a:r>
              <a:rPr b="1" lang="ru-RU" sz="2400">
                <a:solidFill>
                  <a:srgbClr val="ffc000"/>
                </a:solidFill>
                <a:latin typeface="Constantia"/>
              </a:rPr>
              <a:t>1845</a:t>
            </a:r>
            <a:r>
              <a:rPr lang="ru-RU" sz="2400">
                <a:solidFill>
                  <a:srgbClr val="ffff00"/>
                </a:solidFill>
                <a:latin typeface="Constantia"/>
              </a:rPr>
              <a:t> - Открытие в доме В. И. Даля в Петербурге Русского географического общества.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b="1" lang="ru-RU" sz="2400">
                <a:solidFill>
                  <a:srgbClr val="ffc000"/>
                </a:solidFill>
                <a:latin typeface="Constantia"/>
              </a:rPr>
              <a:t>1859-</a:t>
            </a:r>
            <a:r>
              <a:rPr lang="ru-RU" sz="2400">
                <a:solidFill>
                  <a:srgbClr val="ffc000"/>
                </a:solidFill>
                <a:latin typeface="Constantia"/>
              </a:rPr>
              <a:t> </a:t>
            </a:r>
            <a:r>
              <a:rPr lang="ru-RU" sz="2400">
                <a:solidFill>
                  <a:srgbClr val="ffff00"/>
                </a:solidFill>
                <a:latin typeface="Constantia"/>
              </a:rPr>
              <a:t> Выход в отставку. Возвращение в Москву. Избрание действительным членом Общества любителей российской словесности при Московском университете.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b="1" lang="ru-RU" sz="2400">
                <a:solidFill>
                  <a:srgbClr val="ffc000"/>
                </a:solidFill>
                <a:latin typeface="Constantia"/>
              </a:rPr>
              <a:t>1861 -</a:t>
            </a:r>
            <a:r>
              <a:rPr lang="ru-RU" sz="2400">
                <a:solidFill>
                  <a:srgbClr val="ffc000"/>
                </a:solidFill>
                <a:latin typeface="Constantia"/>
              </a:rPr>
              <a:t> </a:t>
            </a:r>
            <a:r>
              <a:rPr lang="ru-RU" sz="2400">
                <a:solidFill>
                  <a:srgbClr val="ffff00"/>
                </a:solidFill>
                <a:latin typeface="Constantia"/>
              </a:rPr>
              <a:t> Присуждение Золотой Константиновской медали за первые выпуски словаря. Вышло Полное собрание сочинений в 2 томах.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b="1" lang="ru-RU" sz="2400">
                <a:solidFill>
                  <a:srgbClr val="ffc000"/>
                </a:solidFill>
                <a:latin typeface="Constantia"/>
              </a:rPr>
              <a:t>1862 </a:t>
            </a:r>
            <a:r>
              <a:rPr lang="ru-RU" sz="2400">
                <a:solidFill>
                  <a:srgbClr val="ffc000"/>
                </a:solidFill>
                <a:latin typeface="Constantia"/>
              </a:rPr>
              <a:t>- </a:t>
            </a:r>
            <a:r>
              <a:rPr lang="ru-RU" sz="2400">
                <a:solidFill>
                  <a:srgbClr val="ffff00"/>
                </a:solidFill>
                <a:latin typeface="Constantia"/>
              </a:rPr>
              <a:t> Вышел сборник «Пословицы русского народа».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b="1" lang="ru-RU" sz="2400">
                <a:solidFill>
                  <a:srgbClr val="ffc000"/>
                </a:solidFill>
                <a:latin typeface="Constantia"/>
              </a:rPr>
              <a:t>1862 – 1866 </a:t>
            </a:r>
            <a:r>
              <a:rPr lang="ru-RU" sz="2400">
                <a:solidFill>
                  <a:srgbClr val="ffc000"/>
                </a:solidFill>
                <a:latin typeface="Constantia"/>
              </a:rPr>
              <a:t>- </a:t>
            </a:r>
            <a:r>
              <a:rPr lang="ru-RU" sz="2400">
                <a:solidFill>
                  <a:srgbClr val="ffff00"/>
                </a:solidFill>
                <a:latin typeface="Constantia"/>
              </a:rPr>
              <a:t>Вышел «Толковый словарь живого великорусского языка»</a:t>
            </a:r>
            <a:endParaRPr/>
          </a:p>
          <a:p>
            <a:pPr>
              <a:buSzPct val="85000"/>
              <a:buFont typeface="Wingdings 2"/>
              <a:buChar char=""/>
            </a:pPr>
            <a:r>
              <a:rPr b="1" i="1" lang="ru-RU" sz="2400">
                <a:solidFill>
                  <a:srgbClr val="ffc000"/>
                </a:solidFill>
                <a:latin typeface="Constantia"/>
              </a:rPr>
              <a:t>1868 – 1870 - </a:t>
            </a:r>
            <a:r>
              <a:rPr lang="ru-RU" sz="2400">
                <a:solidFill>
                  <a:srgbClr val="ffff00"/>
                </a:solidFill>
                <a:latin typeface="Constantia"/>
              </a:rPr>
              <a:t>Избран почетным членом Академии наук. Присуждены Ломоносовская премия, премия Геймбюргера за «Толковый словарь живого великорусского языка»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42920" y="5143680"/>
            <a:ext cx="878652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c000"/>
                </a:solidFill>
                <a:latin typeface="Arial"/>
              </a:rPr>
              <a:t>«Толковый словарь живого великорусского языка» - дело всей жизни В. И. Даля.</a:t>
            </a:r>
            <a:endParaRPr/>
          </a:p>
        </p:txBody>
      </p:sp>
      <p:pic>
        <p:nvPicPr>
          <p:cNvPr descr="" id="63" name="Рисунок 6"/>
          <p:cNvPicPr/>
          <p:nvPr/>
        </p:nvPicPr>
        <p:blipFill>
          <a:blip r:embed="rId1"/>
          <a:stretch>
            <a:fillRect/>
          </a:stretch>
        </p:blipFill>
        <p:spPr>
          <a:xfrm>
            <a:off x="4786200" y="415080"/>
            <a:ext cx="3287520" cy="4591440"/>
          </a:xfrm>
          <a:prstGeom prst="rect">
            <a:avLst/>
          </a:prstGeom>
        </p:spPr>
      </p:pic>
      <p:pic>
        <p:nvPicPr>
          <p:cNvPr descr="" id="64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1320" y="428760"/>
            <a:ext cx="3428640" cy="4752720"/>
          </a:xfrm>
          <a:prstGeom prst="rect">
            <a:avLst/>
          </a:prstGeom>
        </p:spPr>
      </p:pic>
    </p:spTree>
  </p:cSld>
  <p:timing>
    <p:tnLst>
      <p:par>
        <p:cTn dur="indefinite" id="190" nodeType="tmRoot" restart="never">
          <p:childTnLst>
            <p:seq>
              <p:cTn dur="indefinite" id="191" nodeType="mainSeq">
                <p:childTnLst>
                  <p:par>
                    <p:cTn fill="hold" id="192">
                      <p:stCondLst>
                        <p:cond delay="indefinite"/>
                      </p:stCondLst>
                      <p:childTnLst>
                        <p:par>
                          <p:cTn fill="hold" id="193">
                            <p:stCondLst>
                              <p:cond delay="0"/>
                            </p:stCondLst>
                            <p:childTnLst>
                              <p:par>
                                <p:cTn fill="hold" id="194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dur="2000" fill="freeze" id="19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7">
                            <p:stCondLst>
                              <p:cond delay="2000"/>
                            </p:stCondLst>
                            <p:childTnLst>
                              <p:par>
                                <p:cTn fill="hold" id="198" nodeType="after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dur="2000" fill="freeze" id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1">
                            <p:stCondLst>
                              <p:cond delay="4000"/>
                            </p:stCondLst>
                            <p:childTnLst>
                              <p:par>
                                <p:cTn fill="hold" id="20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204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205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214200" y="714240"/>
            <a:ext cx="8714880" cy="541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ffff"/>
                </a:solidFill>
                <a:latin typeface="Constantia"/>
              </a:rPr>
              <a:t>  </a:t>
            </a:r>
            <a:r>
              <a:rPr lang="ru-RU" sz="2400">
                <a:solidFill>
                  <a:srgbClr val="ffffff"/>
                </a:solidFill>
                <a:latin typeface="Constantia"/>
              </a:rPr>
              <a:t>   </a:t>
            </a:r>
            <a:r>
              <a:rPr lang="ru-RU" sz="2400">
                <a:solidFill>
                  <a:srgbClr val="ffffff"/>
                </a:solidFill>
                <a:latin typeface="Constantia"/>
              </a:rPr>
              <a:t>	</a:t>
            </a:r>
            <a:r>
              <a:rPr lang="ru-RU" sz="2400">
                <a:solidFill>
                  <a:srgbClr val="ffffff"/>
                </a:solidFill>
                <a:latin typeface="Constantia"/>
              </a:rPr>
              <a:t>	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 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Идут годы, десятилетия. Многое в жизни изменилось. Одни слова из нашей речи исчезли, другие в ней появились. Но так же, как и раньше, мы открываем замечательную книгу – «ТОЛКОВЫЙ СЛОВАРЬ ЖИВОГО ВЕЛИКОРУССКОГО ЯЗЫКА» и с благодарностью вспоминаем его автора – Владимира Ивановича Даля. Человека, который собирал слова. </a:t>
            </a:r>
            <a:endParaRPr/>
          </a:p>
          <a:p>
            <a:r>
              <a:rPr b="1" lang="ru-RU" sz="2400">
                <a:solidFill>
                  <a:srgbClr val="ffff00"/>
                </a:solidFill>
                <a:latin typeface="Arial"/>
              </a:rPr>
              <a:t> 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	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            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«Живое слово дороже мёртвой буквы» - Даль любил эту пословицу и на протяжении всей жизни собирал слова, народные выражения, стремясь показать богатство живого языка, а через него – раскрыть различные стороны народной жизни.  </a:t>
            </a:r>
            <a:endParaRPr/>
          </a:p>
          <a:p>
            <a:r>
              <a:rPr b="1" lang="ru-RU" sz="2400">
                <a:solidFill>
                  <a:srgbClr val="ffff00"/>
                </a:solidFill>
                <a:latin typeface="Arial"/>
              </a:rPr>
              <a:t>      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	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 </a:t>
            </a:r>
            <a:r>
              <a:rPr b="1" lang="ru-RU" sz="2400">
                <a:solidFill>
                  <a:srgbClr val="ffff00"/>
                </a:solidFill>
                <a:latin typeface="Arial"/>
              </a:rPr>
              <a:t>За неделю до кончины, прикованный к постели, Владимир Иванович поручает дочери внести в рукопись второго издания словаря четыре новых слова, услышанных от прислуги.</a:t>
            </a:r>
            <a:endParaRPr/>
          </a:p>
          <a:p>
            <a:r>
              <a:rPr b="1" lang="ru-RU" sz="2000">
                <a:solidFill>
                  <a:srgbClr val="ffff00"/>
                </a:solidFill>
                <a:latin typeface="Arial"/>
              </a:rPr>
              <a:t> 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845280" y="500040"/>
            <a:ext cx="8112960" cy="173772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fc000"/>
                </a:solidFill>
                <a:latin typeface="Constantia"/>
              </a:rPr>
              <a:t>Даль</a:t>
            </a:r>
            <a:endParaRPr/>
          </a:p>
          <a:p>
            <a:pPr algn="ctr"/>
            <a:r>
              <a:rPr b="1" lang="ru-RU" sz="5400">
                <a:solidFill>
                  <a:srgbClr val="ffc000"/>
                </a:solidFill>
                <a:latin typeface="Constantia"/>
              </a:rPr>
              <a:t>Владимир Иванович</a:t>
            </a:r>
            <a:endParaRPr/>
          </a:p>
        </p:txBody>
      </p:sp>
      <p:pic>
        <p:nvPicPr>
          <p:cNvPr descr="" id="29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86080" y="3071880"/>
            <a:ext cx="2752920" cy="3290400"/>
          </a:xfrm>
          <a:prstGeom prst="rect">
            <a:avLst/>
          </a:prstGeom>
        </p:spPr>
      </p:pic>
      <p:sp>
        <p:nvSpPr>
          <p:cNvPr id="30" name="CustomShape 2"/>
          <p:cNvSpPr/>
          <p:nvPr/>
        </p:nvSpPr>
        <p:spPr>
          <a:xfrm>
            <a:off x="2286000" y="2214720"/>
            <a:ext cx="5143320" cy="760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ffff00"/>
                </a:solidFill>
                <a:latin typeface="Constantia"/>
              </a:rPr>
              <a:t>(1801 – 1872г.)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0" fill="freeze" id="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3000"/>
                            </p:stCondLst>
                            <p:childTnLst>
                              <p:par>
                                <p:cTn fill="hold" id="1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6000"/>
                            </p:stCondLst>
                            <p:childTnLst>
                              <p:par>
                                <p:cTn fill="hold" id="16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fill="freeze" id="1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6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4728240" y="285840"/>
            <a:ext cx="3876120" cy="2989080"/>
          </a:xfrm>
          <a:prstGeom prst="rect">
            <a:avLst/>
          </a:prstGeom>
        </p:spPr>
      </p:pic>
      <p:pic>
        <p:nvPicPr>
          <p:cNvPr descr="" id="6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1320" y="1071720"/>
            <a:ext cx="2981880" cy="4500360"/>
          </a:xfrm>
          <a:prstGeom prst="rect">
            <a:avLst/>
          </a:prstGeom>
        </p:spPr>
      </p:pic>
      <p:pic>
        <p:nvPicPr>
          <p:cNvPr descr="" id="6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840" y="3643200"/>
            <a:ext cx="3809520" cy="2857320"/>
          </a:xfrm>
          <a:prstGeom prst="rect">
            <a:avLst/>
          </a:prstGeom>
        </p:spPr>
      </p:pic>
    </p:spTree>
  </p:cSld>
  <p:timing>
    <p:tnLst>
      <p:par>
        <p:cTn dur="indefinite" id="206" nodeType="tmRoot" restart="never">
          <p:childTnLst>
            <p:seq>
              <p:cTn dur="indefinite" id="207" nodeType="mainSeq">
                <p:childTnLst>
                  <p:par>
                    <p:cTn fill="hold" id="208">
                      <p:stCondLst>
                        <p:cond delay="indefinite"/>
                      </p:stCondLst>
                      <p:childTnLst>
                        <p:par>
                          <p:cTn fill="hold" id="209">
                            <p:stCondLst>
                              <p:cond delay="0"/>
                            </p:stCondLst>
                            <p:childTnLst>
                              <p:par>
                                <p:cTn fill="hold" id="21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12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13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4">
                            <p:stCondLst>
                              <p:cond delay="3000"/>
                            </p:stCondLst>
                            <p:childTnLst>
                              <p:par>
                                <p:cTn fill="hold" id="21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217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218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9">
                            <p:stCondLst>
                              <p:cond delay="5000"/>
                            </p:stCondLst>
                            <p:childTnLst>
                              <p:par>
                                <p:cTn fill="hold" id="22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22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23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0" y="285840"/>
            <a:ext cx="9143640" cy="12139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400">
                <a:solidFill>
                  <a:srgbClr val="ffff00"/>
                </a:solidFill>
                <a:latin typeface="Arial"/>
              </a:rPr>
              <a:t>4 октября 1872 года скончался в Москве. Похоронен на Ваганьковском кладбище.</a:t>
            </a:r>
            <a:endParaRPr/>
          </a:p>
        </p:txBody>
      </p:sp>
      <p:pic>
        <p:nvPicPr>
          <p:cNvPr descr="" id="70" name="Рисунок 6"/>
          <p:cNvPicPr/>
          <p:nvPr/>
        </p:nvPicPr>
        <p:blipFill>
          <a:blip r:embed="rId1"/>
          <a:stretch>
            <a:fillRect/>
          </a:stretch>
        </p:blipFill>
        <p:spPr>
          <a:xfrm>
            <a:off x="6072120" y="2428920"/>
            <a:ext cx="2534040" cy="3642840"/>
          </a:xfrm>
          <a:prstGeom prst="rect">
            <a:avLst/>
          </a:prstGeom>
        </p:spPr>
      </p:pic>
    </p:spTree>
  </p:cSld>
  <p:timing>
    <p:tnLst>
      <p:par>
        <p:cTn dur="indefinite" id="224" nodeType="tmRoot" restart="never">
          <p:childTnLst>
            <p:seq>
              <p:cTn dur="indefinite" id="225" nodeType="mainSeq">
                <p:childTnLst>
                  <p:par>
                    <p:cTn fill="hold" id="226">
                      <p:stCondLst>
                        <p:cond delay="indefinite"/>
                      </p:stCondLst>
                      <p:childTnLst>
                        <p:par>
                          <p:cTn fill="hold" id="227">
                            <p:stCondLst>
                              <p:cond delay="0"/>
                            </p:stCondLst>
                            <p:childTnLst>
                              <p:par>
                                <p:cTn fill="hold" id="22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30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31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2">
                            <p:stCondLst>
                              <p:cond delay="3000"/>
                            </p:stCondLst>
                            <p:childTnLst>
                              <p:par>
                                <p:cTn fill="hold" id="233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fill="freeze" id="23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6">
                            <p:stCondLst>
                              <p:cond delay="5000"/>
                            </p:stCondLst>
                            <p:childTnLst>
                              <p:par>
                                <p:cTn fill="hold" id="237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fill="freeze" id="23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5643720" y="4212000"/>
            <a:ext cx="3215880" cy="2202840"/>
          </a:xfrm>
          <a:prstGeom prst="rect">
            <a:avLst/>
          </a:prstGeom>
        </p:spPr>
      </p:pic>
      <p:pic>
        <p:nvPicPr>
          <p:cNvPr descr="" id="72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214200"/>
            <a:ext cx="3375000" cy="4500360"/>
          </a:xfrm>
          <a:prstGeom prst="rect">
            <a:avLst/>
          </a:prstGeom>
        </p:spPr>
      </p:pic>
      <p:sp>
        <p:nvSpPr>
          <p:cNvPr id="73" name="CustomShape 1"/>
          <p:cNvSpPr/>
          <p:nvPr/>
        </p:nvSpPr>
        <p:spPr>
          <a:xfrm>
            <a:off x="266400" y="4857840"/>
            <a:ext cx="38412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fffff"/>
                </a:solidFill>
                <a:latin typeface="Constantia"/>
              </a:rPr>
              <a:t>Оренбург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5360400" y="3214800"/>
            <a:ext cx="334728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fffff"/>
                </a:solidFill>
                <a:latin typeface="Constantia"/>
              </a:rPr>
              <a:t>Луганск</a:t>
            </a:r>
            <a:endParaRPr/>
          </a:p>
        </p:txBody>
      </p:sp>
      <p:pic>
        <p:nvPicPr>
          <p:cNvPr descr="" id="75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43400" y="428760"/>
            <a:ext cx="2089800" cy="2785680"/>
          </a:xfrm>
          <a:prstGeom prst="rect">
            <a:avLst/>
          </a:prstGeom>
        </p:spPr>
      </p:pic>
    </p:spTree>
  </p:cSld>
  <p:timing>
    <p:tnLst>
      <p:par>
        <p:cTn dur="indefinite" id="240" nodeType="tmRoot" restart="never">
          <p:childTnLst>
            <p:seq>
              <p:cTn dur="indefinite" id="241" nodeType="mainSeq">
                <p:childTnLst>
                  <p:par>
                    <p:cTn fill="hold" id="242">
                      <p:stCondLst>
                        <p:cond delay="indefinite"/>
                      </p:stCondLst>
                      <p:childTnLst>
                        <p:par>
                          <p:cTn fill="hold" id="243">
                            <p:stCondLst>
                              <p:cond delay="0"/>
                            </p:stCondLst>
                            <p:childTnLst>
                              <p:par>
                                <p:cTn fill="hold" id="244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46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47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8">
                            <p:stCondLst>
                              <p:cond delay="3000"/>
                            </p:stCondLst>
                            <p:childTnLst>
                              <p:par>
                                <p:cTn fill="hold" id="249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51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52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3">
                            <p:stCondLst>
                              <p:cond delay="6000"/>
                            </p:stCondLst>
                            <p:childTnLst>
                              <p:par>
                                <p:cTn fill="hold" id="254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256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257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8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60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61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2">
                            <p:stCondLst>
                              <p:cond delay="9000"/>
                            </p:stCondLst>
                            <p:childTnLst>
                              <p:par>
                                <p:cTn fill="hold" id="26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265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266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6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6072120" y="285840"/>
            <a:ext cx="2562840" cy="3857400"/>
          </a:xfrm>
          <a:prstGeom prst="rect">
            <a:avLst/>
          </a:prstGeom>
        </p:spPr>
      </p:pic>
      <p:pic>
        <p:nvPicPr>
          <p:cNvPr descr="" id="7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357120"/>
            <a:ext cx="2356920" cy="3834360"/>
          </a:xfrm>
          <a:prstGeom prst="rect">
            <a:avLst/>
          </a:prstGeom>
        </p:spPr>
      </p:pic>
      <p:pic>
        <p:nvPicPr>
          <p:cNvPr descr="" id="7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320" y="3286080"/>
            <a:ext cx="3142800" cy="3142800"/>
          </a:xfrm>
          <a:prstGeom prst="rect">
            <a:avLst/>
          </a:prstGeom>
        </p:spPr>
      </p:pic>
      <p:pic>
        <p:nvPicPr>
          <p:cNvPr descr="" id="7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214800" y="500040"/>
            <a:ext cx="2264400" cy="228564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137320" y="714240"/>
            <a:ext cx="5084640" cy="20415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200">
                <a:solidFill>
                  <a:srgbClr val="f5fbe9"/>
                </a:solidFill>
                <a:latin typeface="Constantia"/>
              </a:rPr>
              <a:t>Подготовила учитель</a:t>
            </a:r>
            <a:endParaRPr/>
          </a:p>
          <a:p>
            <a:pPr algn="ctr"/>
            <a:r>
              <a:rPr b="1" lang="ru-RU" sz="3200">
                <a:solidFill>
                  <a:srgbClr val="f5fbe9"/>
                </a:solidFill>
                <a:latin typeface="Constantia"/>
              </a:rPr>
              <a:t> </a:t>
            </a:r>
            <a:r>
              <a:rPr b="1" lang="ru-RU" sz="3200">
                <a:solidFill>
                  <a:srgbClr val="f5fbe9"/>
                </a:solidFill>
                <a:latin typeface="Constantia"/>
              </a:rPr>
              <a:t>русского языка</a:t>
            </a:r>
            <a:endParaRPr/>
          </a:p>
          <a:p>
            <a:pPr algn="ctr"/>
            <a:r>
              <a:rPr b="1" lang="ru-RU" sz="3200">
                <a:solidFill>
                  <a:srgbClr val="f5fbe9"/>
                </a:solidFill>
                <a:latin typeface="Constantia"/>
              </a:rPr>
              <a:t> </a:t>
            </a:r>
            <a:r>
              <a:rPr b="1" lang="ru-RU" sz="3200">
                <a:solidFill>
                  <a:srgbClr val="f5fbe9"/>
                </a:solidFill>
                <a:latin typeface="Constantia"/>
              </a:rPr>
              <a:t>и литературы</a:t>
            </a:r>
            <a:endParaRPr/>
          </a:p>
          <a:p>
            <a:pPr algn="ctr"/>
            <a:r>
              <a:rPr b="1" lang="ru-RU" sz="3200">
                <a:solidFill>
                  <a:srgbClr val="f5fbe9"/>
                </a:solidFill>
                <a:latin typeface="Constantia"/>
              </a:rPr>
              <a:t>Жаренова С.Ю.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928800" y="428760"/>
            <a:ext cx="7643520" cy="2527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ffff00"/>
                </a:solidFill>
                <a:latin typeface="Constantia"/>
              </a:rPr>
              <a:t>Родился 22 ноября 1801 года в</a:t>
            </a:r>
            <a:endParaRPr/>
          </a:p>
          <a:p>
            <a:pPr algn="ctr"/>
            <a:r>
              <a:rPr b="1" lang="ru-RU" sz="3200">
                <a:solidFill>
                  <a:srgbClr val="ffff00"/>
                </a:solidFill>
                <a:latin typeface="Constantia"/>
              </a:rPr>
              <a:t> </a:t>
            </a:r>
            <a:r>
              <a:rPr b="1" lang="ru-RU" sz="3200">
                <a:solidFill>
                  <a:srgbClr val="ffff00"/>
                </a:solidFill>
                <a:latin typeface="Constantia"/>
              </a:rPr>
              <a:t>г. Лугани</a:t>
            </a:r>
            <a:endParaRPr/>
          </a:p>
          <a:p>
            <a:pPr algn="ctr"/>
            <a:r>
              <a:rPr b="1" lang="ru-RU" sz="3200">
                <a:solidFill>
                  <a:srgbClr val="ffff00"/>
                </a:solidFill>
                <a:latin typeface="Constantia"/>
              </a:rPr>
              <a:t>(современный Луганск, Украина)</a:t>
            </a:r>
            <a:endParaRPr/>
          </a:p>
          <a:p>
            <a:pPr algn="just"/>
            <a:r>
              <a:rPr b="1" lang="ru-RU" sz="3200">
                <a:solidFill>
                  <a:srgbClr val="ffff00"/>
                </a:solidFill>
                <a:latin typeface="Constantia"/>
              </a:rPr>
              <a:t> </a:t>
            </a:r>
            <a:endParaRPr/>
          </a:p>
        </p:txBody>
      </p:sp>
      <p:pic>
        <p:nvPicPr>
          <p:cNvPr descr="" id="32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00200" y="2286000"/>
            <a:ext cx="3849480" cy="2894760"/>
          </a:xfrm>
          <a:prstGeom prst="rect">
            <a:avLst/>
          </a:prstGeom>
        </p:spPr>
      </p:pic>
      <p:sp>
        <p:nvSpPr>
          <p:cNvPr id="33" name="CustomShape 2"/>
          <p:cNvSpPr/>
          <p:nvPr/>
        </p:nvSpPr>
        <p:spPr>
          <a:xfrm>
            <a:off x="1971000" y="5357880"/>
            <a:ext cx="4938480" cy="7012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4000">
                <a:solidFill>
                  <a:srgbClr val="ffff00"/>
                </a:solidFill>
                <a:latin typeface="Constantia"/>
              </a:rPr>
              <a:t>Дом семьи Даля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dur="indefinite" id="20" nodeType="mainSeq">
                <p:childTnLst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5"/>
                                        <p:tgtEl>
                                          <p:spTgt spid="31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26"/>
                                        <p:tgtEl>
                                          <p:spTgt spid="31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41" st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29"/>
                                        <p:tgtEl>
                                          <p:spTgt spid="31">
                                            <p:txEl>
                                              <p:pRg end="41" st="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30"/>
                                        <p:tgtEl>
                                          <p:spTgt spid="31">
                                            <p:txEl>
                                              <p:pRg end="41" st="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72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33"/>
                                        <p:tgtEl>
                                          <p:spTgt spid="31">
                                            <p:txEl>
                                              <p:pRg end="72" st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34"/>
                                        <p:tgtEl>
                                          <p:spTgt spid="31">
                                            <p:txEl>
                                              <p:pRg end="72" st="4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fill="freeze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5000"/>
                            </p:stCondLst>
                            <p:childTnLst>
                              <p:par>
                                <p:cTn fill="hold" id="42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1571760" y="2136240"/>
            <a:ext cx="6000480" cy="222480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000">
                <a:solidFill>
                  <a:srgbClr val="ff0000"/>
                </a:solidFill>
                <a:latin typeface="Arial"/>
              </a:rPr>
              <a:t>Отец Даля</a:t>
            </a:r>
            <a:r>
              <a:rPr b="1" lang="ru-RU" sz="2000">
                <a:solidFill>
                  <a:srgbClr val="ffff00"/>
                </a:solidFill>
                <a:latin typeface="Arial"/>
              </a:rPr>
              <a:t> – датчанин, приехал в Россию по приглашению Екатерины Второй, принял русское подданство, работал врачом.</a:t>
            </a:r>
            <a:endParaRPr/>
          </a:p>
          <a:p>
            <a:pPr algn="just"/>
            <a:r>
              <a:rPr b="1" lang="ru-RU" sz="2000">
                <a:solidFill>
                  <a:srgbClr val="ffff00"/>
                </a:solidFill>
                <a:latin typeface="Arial"/>
              </a:rPr>
              <a:t> </a:t>
            </a:r>
            <a:r>
              <a:rPr b="1" lang="ru-RU" sz="2000">
                <a:solidFill>
                  <a:srgbClr val="ff0000"/>
                </a:solidFill>
                <a:latin typeface="Arial"/>
              </a:rPr>
              <a:t>Мать </a:t>
            </a:r>
            <a:r>
              <a:rPr b="1" lang="ru-RU" sz="2000">
                <a:solidFill>
                  <a:srgbClr val="ffff00"/>
                </a:solidFill>
                <a:latin typeface="Arial"/>
              </a:rPr>
              <a:t>– обрусевшая немка, дочь известной переводчицы  М. Фрейтаг.</a:t>
            </a:r>
            <a:endParaRPr/>
          </a:p>
          <a:p>
            <a:pPr algn="just"/>
            <a:r>
              <a:rPr b="1" lang="ru-RU" sz="2000">
                <a:solidFill>
                  <a:srgbClr val="ffff00"/>
                </a:solidFill>
                <a:latin typeface="Arial"/>
              </a:rPr>
              <a:t>      </a:t>
            </a:r>
            <a:r>
              <a:rPr b="1" lang="ru-RU" sz="2000">
                <a:solidFill>
                  <a:srgbClr val="ffff00"/>
                </a:solidFill>
                <a:latin typeface="Arial"/>
              </a:rPr>
              <a:t>Родители Даля знали много языков. Даль получил хорошее домашнее образование.</a:t>
            </a:r>
            <a:endParaRPr/>
          </a:p>
        </p:txBody>
      </p:sp>
      <p:sp>
        <p:nvSpPr>
          <p:cNvPr id="35" name="CustomShape 2"/>
          <p:cNvSpPr/>
          <p:nvPr/>
        </p:nvSpPr>
        <p:spPr>
          <a:xfrm>
            <a:off x="837720" y="714240"/>
            <a:ext cx="75978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fffff"/>
                </a:solidFill>
                <a:latin typeface="Constantia"/>
              </a:rPr>
              <a:t>Родители В.И.Даля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Shape 1"/>
          <p:cNvSpPr txBox="1"/>
          <p:nvPr/>
        </p:nvSpPr>
        <p:spPr>
          <a:xfrm>
            <a:off x="571320" y="214200"/>
            <a:ext cx="8372160" cy="128556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4200">
                <a:solidFill>
                  <a:srgbClr val="e2d700"/>
                </a:solidFill>
                <a:latin typeface="Constantia"/>
              </a:rPr>
              <a:t>
</a:t>
            </a:r>
            <a:r>
              <a:rPr b="1" lang="ru-RU" sz="2000">
                <a:solidFill>
                  <a:srgbClr val="dbdbdb"/>
                </a:solidFill>
                <a:latin typeface="Constantia"/>
              </a:rPr>
              <a:t> </a:t>
            </a:r>
            <a:r>
              <a:rPr b="1" lang="ru-RU" sz="2700">
                <a:solidFill>
                  <a:srgbClr val="ffff00"/>
                </a:solidFill>
                <a:latin typeface="Constantia"/>
              </a:rPr>
              <a:t>В 1814 году Даль поступает в Морской корпус в Петербурге, от учёбы в котором, по его словам, «в памяти остались только розги».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285840" y="5929200"/>
            <a:ext cx="5124240" cy="395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000">
                <a:solidFill>
                  <a:srgbClr val="ffff00"/>
                </a:solidFill>
                <a:latin typeface="Constantia"/>
              </a:rPr>
              <a:t>Морской кадетский корпус</a:t>
            </a:r>
            <a:endParaRPr/>
          </a:p>
        </p:txBody>
      </p:sp>
      <p:sp>
        <p:nvSpPr>
          <p:cNvPr id="38" name="CustomShape 3"/>
          <p:cNvSpPr/>
          <p:nvPr/>
        </p:nvSpPr>
        <p:spPr>
          <a:xfrm>
            <a:off x="5500800" y="5929200"/>
            <a:ext cx="3414240" cy="700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000">
                <a:solidFill>
                  <a:srgbClr val="ffff00"/>
                </a:solidFill>
                <a:latin typeface="Constantia"/>
              </a:rPr>
              <a:t>Форма кадета с 1812 года</a:t>
            </a:r>
            <a:endParaRPr/>
          </a:p>
        </p:txBody>
      </p:sp>
      <p:pic>
        <p:nvPicPr>
          <p:cNvPr descr="" id="3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5929200" y="1785960"/>
            <a:ext cx="2669760" cy="4026960"/>
          </a:xfrm>
          <a:prstGeom prst="rect">
            <a:avLst/>
          </a:prstGeom>
        </p:spPr>
      </p:pic>
      <p:pic>
        <p:nvPicPr>
          <p:cNvPr descr="" id="4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4240" y="2143080"/>
            <a:ext cx="4276440" cy="3391560"/>
          </a:xfrm>
          <a:prstGeom prst="rect">
            <a:avLst/>
          </a:prstGeom>
        </p:spPr>
      </p:pic>
    </p:spTree>
  </p:cSld>
  <p:timing>
    <p:tnLst>
      <p:par>
        <p:cTn dur="indefinite" id="48" nodeType="tmRoot" restart="never">
          <p:childTnLst>
            <p:seq>
              <p:cTn dur="indefinite" id="49" nodeType="mainSeq">
                <p:childTnLst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3000" fill="freeze" id="5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8000"/>
                            </p:stCondLst>
                            <p:childTnLst>
                              <p:par>
                                <p:cTn fill="hold" id="6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dur="2000" fill="freeze" id="6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>
                            <p:stCondLst>
                              <p:cond delay="10000"/>
                            </p:stCondLst>
                            <p:childTnLst>
                              <p:par>
                                <p:cTn fill="hold" id="7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73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71320" y="42876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ffc000"/>
                </a:solidFill>
                <a:latin typeface="Constantia"/>
              </a:rPr>
              <a:t>В 1817 году в числе 12 лучших гардемаринов Даль совершил плавание на бриге «Феникс» к берегам Швеции и Дании.</a:t>
            </a:r>
            <a:r>
              <a:rPr b="1" lang="ru-RU" sz="2400">
                <a:solidFill>
                  <a:srgbClr val="ffc000"/>
                </a:solidFill>
                <a:latin typeface="Constantia"/>
              </a:rPr>
              <a:t>
</a:t>
            </a:r>
            <a:endParaRPr/>
          </a:p>
        </p:txBody>
      </p:sp>
    </p:spTree>
  </p:cSld>
  <p:timing>
    <p:tnLst>
      <p:par>
        <p:cTn dur="indefinite" id="74" nodeType="tmRoot" restart="never">
          <p:childTnLst>
            <p:seq>
              <p:cTn dur="indefinite" id="75" nodeType="mainSeq">
                <p:childTnLst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81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3000"/>
                            </p:stCondLst>
                            <p:childTnLst>
                              <p:par>
                                <p:cTn fill="hold" id="83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85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86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0" fill="freeze" id="8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857160"/>
            <a:ext cx="8229240" cy="526860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SzPct val="85000"/>
              <a:buFont typeface="Wingdings 2"/>
              <a:buChar char=""/>
            </a:pPr>
            <a:r>
              <a:rPr lang="ru-RU" sz="2800">
                <a:solidFill>
                  <a:srgbClr val="ffff00"/>
                </a:solidFill>
                <a:latin typeface="Constantia"/>
              </a:rPr>
              <a:t>В 1819 году Даль заканчивает корпус и направляется мичманом на службу во флот в Николаеве.</a:t>
            </a:r>
            <a:endParaRPr/>
          </a:p>
          <a:p>
            <a:pPr algn="just">
              <a:buSzPct val="85000"/>
              <a:buFont typeface="Wingdings 2"/>
              <a:buChar char=""/>
            </a:pPr>
            <a:r>
              <a:rPr lang="ru-RU" sz="2800">
                <a:solidFill>
                  <a:srgbClr val="ffff00"/>
                </a:solidFill>
                <a:latin typeface="Constantia"/>
              </a:rPr>
              <a:t>Даль прослужил во флоте 7 лет. Одновременно он занимается литературой и собиранием слов. В Николаеве Даль сочиняет стихи и одноактные комедии: «Невеста в мешке, или Билет в Казань» (1821г.) и «Медведь в маскараде» (1822г.)</a:t>
            </a:r>
            <a:endParaRPr/>
          </a:p>
          <a:p>
            <a:pPr algn="just">
              <a:buSzPct val="85000"/>
              <a:buFont typeface="Wingdings 2"/>
              <a:buChar char=""/>
            </a:pPr>
            <a:r>
              <a:rPr lang="ru-RU" sz="2800">
                <a:solidFill>
                  <a:srgbClr val="ffff00"/>
                </a:solidFill>
                <a:latin typeface="Constantia"/>
              </a:rPr>
              <a:t>В 1823 году в Николаеве Даль был арестован за сочинение пасквиля на вице-адмирала А.С. Грейга, но вскоре был освобождён. Получив повышение, был переведён на Балтику.</a:t>
            </a:r>
            <a:endParaRPr/>
          </a:p>
          <a:p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14200" y="4286160"/>
            <a:ext cx="9143640" cy="21427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dbdbdb"/>
                </a:solidFill>
                <a:latin typeface="Constantia"/>
              </a:rPr>
              <a:t>
</a:t>
            </a:r>
            <a:r>
              <a:rPr b="1" lang="ru-RU" sz="2400">
                <a:solidFill>
                  <a:srgbClr val="dbdbdb"/>
                </a:solidFill>
                <a:latin typeface="Constantia"/>
              </a:rPr>
              <a:t>                                              </a:t>
            </a:r>
            <a:r>
              <a:rPr b="1" lang="ru-RU" sz="2200">
                <a:solidFill>
                  <a:srgbClr val="ffff00"/>
                </a:solidFill>
                <a:latin typeface="Constantia"/>
              </a:rPr>
              <a:t>Дерпт. Университетская библиотека.</a:t>
            </a:r>
            <a:r>
              <a:rPr b="1" lang="ru-RU" sz="2200">
                <a:solidFill>
                  <a:srgbClr val="ffff00"/>
                </a:solidFill>
                <a:latin typeface="Constantia"/>
              </a:rPr>
              <a:t>
</a:t>
            </a:r>
            <a:r>
              <a:rPr b="1" lang="ru-RU" sz="2200">
                <a:solidFill>
                  <a:srgbClr val="ffff00"/>
                </a:solidFill>
                <a:latin typeface="Constantia"/>
              </a:rPr>
              <a:t>
</a:t>
            </a:r>
            <a:r>
              <a:rPr b="1" lang="ru-RU" sz="2200">
                <a:solidFill>
                  <a:srgbClr val="ffff00"/>
                </a:solidFill>
                <a:latin typeface="Constantia"/>
              </a:rPr>
              <a:t>Прослужив полтора года в Кронштадте, он с 1 января 1826 года подаёт в отставку: решив идти по стопам отца (умершего в 1820 году), поступает на медицинский факультет университета в Дерпте. Дерптский период своей жизни Даль называет «временем восторга и золотым веком нашей жизни».</a:t>
            </a:r>
            <a:r>
              <a:rPr b="1" lang="ru-RU" sz="2200">
                <a:solidFill>
                  <a:srgbClr val="ffff00"/>
                </a:solidFill>
                <a:latin typeface="Constantia"/>
              </a:rPr>
              <a:t>
</a:t>
            </a:r>
            <a:endParaRPr/>
          </a:p>
        </p:txBody>
      </p:sp>
    </p:spTree>
  </p:cSld>
  <p:timing>
    <p:tnLst>
      <p:par>
        <p:cTn dur="indefinite" id="88" nodeType="tmRoot" restart="never">
          <p:childTnLst>
            <p:seq>
              <p:cTn dur="indefinite" id="89" nodeType="mainSeq">
                <p:childTnLst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94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>
                            <p:stCondLst>
                              <p:cond delay="3000"/>
                            </p:stCondLst>
                            <p:childTnLst>
                              <p:par>
                                <p:cTn fill="hold" id="97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fill="freeze" id="9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42920" y="357120"/>
            <a:ext cx="9000720" cy="2428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200">
                <a:solidFill>
                  <a:srgbClr val="ffff00"/>
                </a:solidFill>
                <a:latin typeface="Arial"/>
              </a:rPr>
              <a:t>Учёба в Дерптском университете была прервана русско-турецкой войной. В марте 1829 года Даль досрочно защищает диссертацию и отправляется на берег Дуная, где оперирует раненых, борется с чумой и холерой.</a:t>
            </a:r>
            <a:r>
              <a:rPr b="1" lang="ru-RU" sz="2200">
                <a:solidFill>
                  <a:srgbClr val="ffff00"/>
                </a:solidFill>
                <a:latin typeface="Arial"/>
              </a:rPr>
              <a:t>
</a:t>
            </a:r>
            <a:r>
              <a:rPr b="1" lang="ru-RU" sz="2200">
                <a:solidFill>
                  <a:srgbClr val="ffff00"/>
                </a:solidFill>
                <a:latin typeface="Arial"/>
              </a:rPr>
              <a:t>Весной 1831 года корпус, где служил Даль, направили в Польшу для подавления восстания. За успешно проведённую операцию Даль получил орден святого Владимира.</a:t>
            </a:r>
            <a:r>
              <a:rPr lang="ru-RU" sz="2000">
                <a:solidFill>
                  <a:srgbClr val="dbdbdb"/>
                </a:solidFill>
                <a:latin typeface="Constantia"/>
              </a:rPr>
              <a:t>
</a:t>
            </a:r>
            <a:endParaRPr/>
          </a:p>
        </p:txBody>
      </p:sp>
    </p:spTree>
  </p:cSld>
  <p:timing>
    <p:tnLst>
      <p:par>
        <p:cTn dur="indefinite" id="100" nodeType="tmRoot" restart="never">
          <p:childTnLst>
            <p:seq>
              <p:cTn dur="indefinite" id="101" nodeType="mainSeq">
                <p:childTnLst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id="104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106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107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>
                            <p:stCondLst>
                              <p:cond delay="2000"/>
                            </p:stCondLst>
                            <p:childTnLst>
                              <p:par>
                                <p:cTn fill="hold" id="109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fill="freeze" id="11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