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3714776" cy="365125"/>
          </a:xfrm>
        </p:spPr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3ED2-97D0-4C7F-A569-0498DD9BBD4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771800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err="1" smtClean="0"/>
              <a:t>Панурова</a:t>
            </a:r>
            <a:r>
              <a:rPr lang="ru-RU" dirty="0" smtClean="0"/>
              <a:t> Анастасия Сергеевна</a:t>
            </a:r>
          </a:p>
          <a:p>
            <a:r>
              <a:rPr lang="ru-RU" dirty="0" smtClean="0"/>
              <a:t>учитель математики  и информатики, г. Омск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5618E-D34D-46B3-BCC6-73EA41F7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презентация для урока с использованием интерактивной доски</a:t>
            </a:r>
            <a:endParaRPr lang="ru-RU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БОУ г. Омска «Средняя общеобразовательная школа №119»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621508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Панурова</a:t>
            </a:r>
            <a:r>
              <a:rPr lang="ru-RU" dirty="0" smtClean="0"/>
              <a:t> </a:t>
            </a:r>
            <a:r>
              <a:rPr lang="ru-RU" dirty="0" smtClean="0"/>
              <a:t>Анастасия Сергеевна, </a:t>
            </a:r>
            <a:r>
              <a:rPr lang="ru-RU" dirty="0"/>
              <a:t>235-659-616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6dadedbfb290abcb6a4ba7d0cf127a5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35781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acbcc50533079d34ca8df6bdc7403f7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1428750"/>
            <a:ext cx="3667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Буквенная запись свойств сложения и вычитания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509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2286016"/>
                <a:gridCol w="375761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свойства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Буквенная запись  свойства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Значения</a:t>
                      </a:r>
                      <a:r>
                        <a:rPr lang="ru-RU" baseline="0" dirty="0" smtClean="0"/>
                        <a:t> букв</a:t>
                      </a:r>
                      <a:endParaRPr lang="ru-RU" dirty="0"/>
                    </a:p>
                  </a:txBody>
                  <a:tcPr/>
                </a:tc>
              </a:tr>
              <a:tr h="743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3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743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Буквенная запись свойств сложения и вычитания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2286016"/>
                <a:gridCol w="3757610"/>
              </a:tblGrid>
              <a:tr h="5972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свойства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Буквенная запись  свойства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Значения</a:t>
                      </a:r>
                      <a:r>
                        <a:rPr lang="ru-RU" baseline="0" dirty="0" smtClean="0"/>
                        <a:t> букв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Переместительное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+ b = b + 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любые натуральные числа или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Сочетательное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+ (b + c)= (a + b) + c =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+ b +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с – любые натуральные числа или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Свойство нуля</a:t>
                      </a:r>
                      <a:r>
                        <a:rPr lang="ru-RU" baseline="0" dirty="0" smtClean="0"/>
                        <a:t> при сложении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+ 0 = 0 + a = a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ru-RU" baseline="0" dirty="0" smtClean="0"/>
                        <a:t>любое натуральное число или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Свойство вычитания числа из суммы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с =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с –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с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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Свойство вычитания числа из суммы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с 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с =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+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Свойство нуля при вычитании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0 =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ru-RU" baseline="0" dirty="0" smtClean="0"/>
                        <a:t>любое натуральное число или 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2151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№ 337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00306"/>
            <a:ext cx="2151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№ 338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00438"/>
            <a:ext cx="2151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№ 339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572008"/>
            <a:ext cx="2151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№ 341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571736" y="1714488"/>
            <a:ext cx="6572264" cy="4000528"/>
          </a:xfrm>
          <a:prstGeom prst="wedgeRoundRectCallout">
            <a:avLst>
              <a:gd name="adj1" fmla="val -52542"/>
              <a:gd name="adj2" fmla="val -418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 + (b +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с)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+b + c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a=9 873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b= 6 914,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с=10 209</a:t>
            </a: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9 873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6 914 + 10 209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= 9 873 + 17 123 = 26 996</a:t>
            </a:r>
          </a:p>
          <a:p>
            <a:pPr algn="ctr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9 873 + 6 914 + 10 209 = 16 787 + 10 209 = 26 996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571736" y="1714488"/>
            <a:ext cx="6572264" cy="4000528"/>
          </a:xfrm>
          <a:prstGeom prst="wedgeRoundRectCallout">
            <a:avLst>
              <a:gd name="adj1" fmla="val -52127"/>
              <a:gd name="adj2" fmla="val -190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(b +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с) 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a=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243,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b=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152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с=88</a:t>
            </a: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243 – (152 + 88) = 243 – 240 = 3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243 – 152  – 88 = 91 – 88 = 3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571736" y="1714488"/>
            <a:ext cx="6572264" cy="4000528"/>
          </a:xfrm>
          <a:prstGeom prst="wedgeRoundRectCallout">
            <a:avLst>
              <a:gd name="adj1" fmla="val -52335"/>
              <a:gd name="adj2" fmla="val 10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(a + 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(a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b,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с </a:t>
            </a:r>
            <a:r>
              <a:rPr lang="ru-RU" sz="2400" dirty="0" smtClean="0">
                <a:sym typeface="Symbol"/>
              </a:rPr>
              <a:t> </a:t>
            </a:r>
            <a:r>
              <a:rPr lang="en-US" sz="2400" dirty="0" smtClean="0">
                <a:sym typeface="Symbol"/>
              </a:rPr>
              <a:t>a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(98 +47) – 58 = 145 – 58 = 87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(98 – 58) +47 = 40 + 47 = 87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(a + b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(b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a,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с </a:t>
            </a:r>
            <a:r>
              <a:rPr lang="ru-RU" sz="2400" dirty="0" smtClean="0">
                <a:sym typeface="Symbol"/>
              </a:rPr>
              <a:t> </a:t>
            </a:r>
            <a:r>
              <a:rPr lang="en-US" sz="2400" dirty="0">
                <a:sym typeface="Symbol"/>
              </a:rPr>
              <a:t>b</a:t>
            </a:r>
            <a:endParaRPr lang="en-US" sz="2400" dirty="0" smtClean="0">
              <a:sym typeface="Symbol"/>
            </a:endParaRPr>
          </a:p>
          <a:p>
            <a:pPr algn="ctr"/>
            <a:r>
              <a:rPr lang="en-US" sz="2400" dirty="0" smtClean="0"/>
              <a:t>(93 + 97) – 95 = 190 – 95 = 95</a:t>
            </a:r>
          </a:p>
          <a:p>
            <a:pPr algn="ctr"/>
            <a:r>
              <a:rPr lang="en-US" sz="2400" dirty="0" smtClean="0"/>
              <a:t>93 + (97 – 95) = 93 + 2 = 95</a:t>
            </a:r>
            <a:endParaRPr lang="ru-RU" sz="24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571736" y="1714488"/>
            <a:ext cx="6572264" cy="4000528"/>
          </a:xfrm>
          <a:prstGeom prst="wedgeRoundRectCallout">
            <a:avLst>
              <a:gd name="adj1" fmla="val -52958"/>
              <a:gd name="adj2" fmla="val 338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23 + 49 +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 = (23 +49) + m= 72+m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38 + n + 27 = 38 + 27 + n = (38 + 27) + n =  = 65 + n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x  + 54 + 27 = x + (54 + 27) = x + 81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176 + y + 24 = 176 + 24 + y = 200 + y </a:t>
            </a:r>
            <a:endParaRPr lang="en-US" b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71736" y="285728"/>
            <a:ext cx="4451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Задача </a:t>
            </a:r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№ 348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431069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736"/>
            <a:ext cx="1084829" cy="1364172"/>
          </a:xfrm>
          <a:prstGeom prst="rect">
            <a:avLst/>
          </a:prstGeom>
        </p:spPr>
      </p:pic>
      <p:pic>
        <p:nvPicPr>
          <p:cNvPr id="7" name="Рисунок 6" descr="431069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071810"/>
            <a:ext cx="1084829" cy="1364172"/>
          </a:xfrm>
          <a:prstGeom prst="rect">
            <a:avLst/>
          </a:prstGeom>
        </p:spPr>
      </p:pic>
      <p:pic>
        <p:nvPicPr>
          <p:cNvPr id="8" name="Рисунок 7" descr="431069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714884"/>
            <a:ext cx="1084829" cy="1364172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>
          <a:xfrm>
            <a:off x="2214546" y="1714488"/>
            <a:ext cx="6429420" cy="2571768"/>
            <a:chOff x="2214546" y="1714488"/>
            <a:chExt cx="6429420" cy="2571768"/>
          </a:xfrm>
        </p:grpSpPr>
        <p:sp>
          <p:nvSpPr>
            <p:cNvPr id="9" name="Скругленная прямоугольная выноска 8"/>
            <p:cNvSpPr/>
            <p:nvPr/>
          </p:nvSpPr>
          <p:spPr>
            <a:xfrm>
              <a:off x="2214546" y="1714488"/>
              <a:ext cx="6429420" cy="2571768"/>
            </a:xfrm>
            <a:prstGeom prst="wedgeRoundRectCallout">
              <a:avLst>
                <a:gd name="adj1" fmla="val -62013"/>
                <a:gd name="adj2" fmla="val -4575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Краткая запись:</a:t>
              </a:r>
            </a:p>
            <a:p>
              <a:endParaRPr lang="ru-RU" dirty="0" smtClean="0"/>
            </a:p>
            <a:p>
              <a:r>
                <a:rPr lang="ru-RU" dirty="0" smtClean="0"/>
                <a:t>1 день – 23 дет.</a:t>
              </a:r>
            </a:p>
            <a:p>
              <a:r>
                <a:rPr lang="ru-RU" dirty="0" smtClean="0"/>
                <a:t>2 день – ? дет., на </a:t>
              </a:r>
              <a:r>
                <a:rPr lang="en-US" dirty="0" smtClean="0"/>
                <a:t>b</a:t>
              </a:r>
              <a:r>
                <a:rPr lang="ru-RU" dirty="0" smtClean="0"/>
                <a:t> дет.</a:t>
              </a:r>
              <a:r>
                <a:rPr lang="ru-RU" u="sng" dirty="0" smtClean="0"/>
                <a:t> б </a:t>
              </a:r>
            </a:p>
            <a:p>
              <a:r>
                <a:rPr lang="ru-RU" dirty="0" smtClean="0"/>
                <a:t>3 день – ? дет., на 4 дет. </a:t>
              </a:r>
              <a:r>
                <a:rPr lang="ru-RU" u="sng" dirty="0" smtClean="0"/>
                <a:t>м</a:t>
              </a:r>
              <a:endParaRPr lang="ru-RU" dirty="0"/>
            </a:p>
          </p:txBody>
        </p:sp>
        <p:cxnSp>
          <p:nvCxnSpPr>
            <p:cNvPr id="11" name="Соединительная линия уступом 10"/>
            <p:cNvCxnSpPr/>
            <p:nvPr/>
          </p:nvCxnSpPr>
          <p:spPr>
            <a:xfrm rot="10800000">
              <a:off x="4500562" y="3000372"/>
              <a:ext cx="928694" cy="571504"/>
            </a:xfrm>
            <a:prstGeom prst="bentConnector3">
              <a:avLst>
                <a:gd name="adj1" fmla="val -44052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Соединительная линия уступом 17"/>
            <p:cNvCxnSpPr/>
            <p:nvPr/>
          </p:nvCxnSpPr>
          <p:spPr>
            <a:xfrm rot="10800000">
              <a:off x="4429124" y="2928934"/>
              <a:ext cx="785818" cy="428628"/>
            </a:xfrm>
            <a:prstGeom prst="bentConnector3">
              <a:avLst>
                <a:gd name="adj1" fmla="val -75047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Правая фигурная скобка 20"/>
            <p:cNvSpPr/>
            <p:nvPr/>
          </p:nvSpPr>
          <p:spPr>
            <a:xfrm>
              <a:off x="5929322" y="2857496"/>
              <a:ext cx="428628" cy="857256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307181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? дет</a:t>
              </a:r>
              <a:endParaRPr lang="ru-RU" dirty="0"/>
            </a:p>
          </p:txBody>
        </p:sp>
      </p:grpSp>
      <p:sp>
        <p:nvSpPr>
          <p:cNvPr id="24" name="Скругленная прямоугольная выноска 23"/>
          <p:cNvSpPr/>
          <p:nvPr/>
        </p:nvSpPr>
        <p:spPr>
          <a:xfrm>
            <a:off x="1785918" y="3643314"/>
            <a:ext cx="7143800" cy="1214446"/>
          </a:xfrm>
          <a:prstGeom prst="wedgeRoundRectCallout">
            <a:avLst>
              <a:gd name="adj1" fmla="val -54075"/>
              <a:gd name="adj2" fmla="val -53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23 + (23 + </a:t>
            </a:r>
            <a:r>
              <a:rPr lang="en-US" sz="4000" dirty="0" smtClean="0"/>
              <a:t>b) + (23 – 4)</a:t>
            </a:r>
            <a:r>
              <a:rPr lang="ru-RU" sz="4000" dirty="0" smtClean="0"/>
              <a:t> (дет.)</a:t>
            </a:r>
            <a:endParaRPr lang="ru-RU" sz="4000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1643042" y="5072074"/>
            <a:ext cx="7143800" cy="1214446"/>
          </a:xfrm>
          <a:prstGeom prst="wedgeRoundRectCallout">
            <a:avLst>
              <a:gd name="adj1" fmla="val -54075"/>
              <a:gd name="adj2" fmla="val -53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23 + (23 + </a:t>
            </a:r>
            <a:r>
              <a:rPr lang="en-US" sz="2800" dirty="0" smtClean="0"/>
              <a:t>b) + (23 – 4)= 65 + b</a:t>
            </a:r>
          </a:p>
          <a:p>
            <a:pPr algn="ctr"/>
            <a:r>
              <a:rPr lang="ru-RU" sz="2800" dirty="0" smtClean="0"/>
              <a:t>при </a:t>
            </a:r>
            <a:r>
              <a:rPr lang="en-US" sz="2800" dirty="0" smtClean="0"/>
              <a:t>b=7</a:t>
            </a:r>
            <a:r>
              <a:rPr lang="ru-RU" sz="2800" dirty="0" smtClean="0"/>
              <a:t>, 65 +7 = 72 (дет.)</a:t>
            </a:r>
          </a:p>
          <a:p>
            <a:pPr algn="ctr"/>
            <a:r>
              <a:rPr lang="ru-RU" sz="2800" dirty="0" smtClean="0"/>
              <a:t>при </a:t>
            </a:r>
            <a:r>
              <a:rPr lang="en-US" sz="2800" dirty="0" smtClean="0"/>
              <a:t>b=9, 65 + 9 = 74 (</a:t>
            </a:r>
            <a:r>
              <a:rPr lang="ru-RU" sz="2800" dirty="0" smtClean="0"/>
              <a:t>дет.</a:t>
            </a:r>
            <a:r>
              <a:rPr lang="en-US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Домашнее задание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п. 9,  №</a:t>
            </a:r>
            <a:r>
              <a:rPr lang="ru-RU" sz="5400" dirty="0"/>
              <a:t>366, 371 (а)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Подведение итогов урока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нового вы узнали на уроке? </a:t>
            </a:r>
          </a:p>
          <a:p>
            <a:r>
              <a:rPr lang="ru-RU" dirty="0"/>
              <a:t>Мы оставили место, чтобы записать тему урока, как бы ее сформулировали?</a:t>
            </a:r>
          </a:p>
          <a:p>
            <a:r>
              <a:rPr lang="ru-RU" dirty="0"/>
              <a:t>Какие цели нашего урока?</a:t>
            </a:r>
          </a:p>
          <a:p>
            <a:r>
              <a:rPr lang="ru-RU" dirty="0"/>
              <a:t>Как по-вашему мы достигли целей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Тема урока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«Буквенная запись свойств сложения и вычитания» 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643182"/>
            <a:ext cx="7359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внимание!!!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428868"/>
            <a:ext cx="328614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</a:t>
            </a:r>
            <a:r>
              <a:rPr lang="ru-RU" sz="15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+»</a:t>
            </a:r>
            <a:endParaRPr lang="ru-RU" sz="15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2428868"/>
            <a:ext cx="328614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«-</a:t>
            </a:r>
            <a:r>
              <a:rPr lang="ru-RU" sz="15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</a:t>
            </a:r>
            <a:endParaRPr lang="ru-RU" sz="15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32433"/>
            <a:ext cx="8215370" cy="15255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В каких арифметических действиях используются представленные знаки?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57752" y="1500174"/>
            <a:ext cx="36147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1500174"/>
            <a:ext cx="3236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Сложение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1571612"/>
            <a:ext cx="3510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Вычитание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85776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 слагаемое + 2 слагаемое = сумма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485776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Уменьшаемое - вычитаемое = разность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008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Щелкните левой кнопкой мыши по знаку действия (2 щелчка)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3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  <a:gridCol w="433137"/>
              </a:tblGrid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0" y="5357802"/>
            <a:ext cx="7643866" cy="1500198"/>
          </a:xfrm>
          <a:prstGeom prst="wedgeRoundRectCallout">
            <a:avLst>
              <a:gd name="adj1" fmla="val -42377"/>
              <a:gd name="adj2" fmla="val -2867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войство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сложения: от перестановки слагаемых сумма не меняется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0" y="5357802"/>
            <a:ext cx="7643866" cy="1500198"/>
          </a:xfrm>
          <a:prstGeom prst="wedgeRoundRectCallout">
            <a:avLst>
              <a:gd name="adj1" fmla="val -42377"/>
              <a:gd name="adj2" fmla="val -2867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5 + 17 = 17 + 5 = 22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-32" y="5357826"/>
            <a:ext cx="7643866" cy="1500198"/>
          </a:xfrm>
          <a:prstGeom prst="wedgeRoundRectCallout">
            <a:avLst>
              <a:gd name="adj1" fmla="val -13851"/>
              <a:gd name="adj2" fmla="val -2267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Свойство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сложения: чтобы прибавить к числу сумму двух чисел, можно сначала прибавить первое слагаемое, а потом к полученной сумме прибавить второе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слагаемое.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-32" y="5357826"/>
            <a:ext cx="7643866" cy="1500198"/>
          </a:xfrm>
          <a:prstGeom prst="wedgeRoundRectCallout">
            <a:avLst>
              <a:gd name="adj1" fmla="val -13851"/>
              <a:gd name="adj2" fmla="val -2267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13 + (7 + 15) = (13 + 7) + 15 = 35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0" y="5357802"/>
            <a:ext cx="7643866" cy="1500198"/>
          </a:xfrm>
          <a:prstGeom prst="wedgeRoundRectCallout">
            <a:avLst>
              <a:gd name="adj1" fmla="val -9434"/>
              <a:gd name="adj2" fmla="val -1780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 «Свойство вычитания числа из …». Какое слово пропущено?  Сформулируйте свойство.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0" y="5357802"/>
            <a:ext cx="7643866" cy="1500198"/>
          </a:xfrm>
          <a:prstGeom prst="wedgeRoundRectCallout">
            <a:avLst>
              <a:gd name="adj1" fmla="val -9434"/>
              <a:gd name="adj2" fmla="val -1780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(56 + 45) – 10 = (56 – 10) +45 = 91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-32" y="5357826"/>
            <a:ext cx="7643866" cy="1500198"/>
          </a:xfrm>
          <a:prstGeom prst="wedgeRoundRectCallout">
            <a:avLst>
              <a:gd name="adj1" fmla="val -8541"/>
              <a:gd name="adj2" fmla="val -1343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/>
              <a:t>«Свойство … </a:t>
            </a:r>
            <a:r>
              <a:rPr lang="ru-RU" sz="2800" dirty="0" smtClean="0"/>
              <a:t>суммы </a:t>
            </a:r>
            <a:r>
              <a:rPr lang="ru-RU" sz="2800" dirty="0"/>
              <a:t>из числа». Какое слово пропущено? </a:t>
            </a:r>
            <a:r>
              <a:rPr lang="ru-RU" sz="2800" dirty="0" smtClean="0"/>
              <a:t>Сформулируйте свойство.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-32" y="5357826"/>
            <a:ext cx="7643866" cy="1500198"/>
          </a:xfrm>
          <a:prstGeom prst="wedgeRoundRectCallout">
            <a:avLst>
              <a:gd name="adj1" fmla="val -8541"/>
              <a:gd name="adj2" fmla="val -1343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77 – (7+13) = (77 – 7) – 13 = 83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736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221455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92893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64331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4071942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-32" y="5357826"/>
            <a:ext cx="7643866" cy="1500198"/>
          </a:xfrm>
          <a:prstGeom prst="wedgeRoundRectCallout">
            <a:avLst>
              <a:gd name="adj1" fmla="val -14611"/>
              <a:gd name="adj2" fmla="val -1052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latin typeface="Arial" pitchFamily="34" charset="0"/>
                <a:cs typeface="Arial" pitchFamily="34" charset="0"/>
              </a:rPr>
              <a:t>Какое число, сколько не прибавляй его к другому числу, сумма никогда не измениться и будет всегда одной и той же?</a:t>
            </a: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-32" y="5357826"/>
            <a:ext cx="7643866" cy="1500198"/>
          </a:xfrm>
          <a:prstGeom prst="wedgeRoundRectCallout">
            <a:avLst>
              <a:gd name="adj1" fmla="val -14611"/>
              <a:gd name="adj2" fmla="val -1052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/>
              <a:t>Какое это свойство? А есть свойство нуля при вычитании? Сформулируйте </a:t>
            </a:r>
            <a:r>
              <a:rPr lang="ru-RU" sz="2400" dirty="0" smtClean="0"/>
              <a:t>их.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0"/>
            <a:ext cx="3429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Кроссворд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34" y="785794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Щелкните левой кнопкой мыши на номер вопроса (на каждый вопрос 4 щелчка)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6" grpId="0"/>
      <p:bldP spid="7" grpId="0"/>
      <p:bldP spid="8" grpId="0"/>
      <p:bldP spid="9" grpId="0"/>
      <p:bldP spid="10" grpId="0"/>
      <p:bldP spid="19" grpId="0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72074"/>
            <a:ext cx="9144000" cy="178592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Задание:</a:t>
            </a:r>
            <a:br>
              <a:rPr lang="ru-RU" sz="2400" b="1" dirty="0" smtClean="0"/>
            </a:br>
            <a:r>
              <a:rPr lang="en-US" sz="2400" b="1" dirty="0" smtClean="0"/>
              <a:t>a</a:t>
            </a:r>
            <a:r>
              <a:rPr lang="ru-RU" sz="2400" b="1" dirty="0"/>
              <a:t>. Найти значение числовых выражений</a:t>
            </a:r>
            <a:br>
              <a:rPr lang="ru-RU" sz="2400" b="1" dirty="0"/>
            </a:br>
            <a:r>
              <a:rPr lang="en-US" sz="2400" b="1" dirty="0"/>
              <a:t>b</a:t>
            </a:r>
            <a:r>
              <a:rPr lang="ru-RU" sz="2400" b="1" dirty="0"/>
              <a:t>. Выделите выражения с одинаковыми значениями во всех трех группах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3708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96 – (17 + 6)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 + 15 + 27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 + 25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155 –</a:t>
                      </a:r>
                      <a:r>
                        <a:rPr lang="ru-RU" b="1" baseline="0" dirty="0" smtClean="0"/>
                        <a:t> 155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115 – (25 + 50)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(11 + 15) – 6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123 + 16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 + 155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 –</a:t>
                      </a:r>
                      <a:r>
                        <a:rPr lang="ru-RU" b="1" baseline="0" dirty="0" smtClean="0"/>
                        <a:t> 13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 + (27 +15)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 + 13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(53 + 27) + 15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(51 + 21) – 11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67 +</a:t>
                      </a:r>
                      <a:r>
                        <a:rPr lang="ru-RU" b="1" baseline="0" dirty="0" smtClean="0"/>
                        <a:t> (33 + 10)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(115 – 50) – 25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115 – 25</a:t>
                      </a:r>
                      <a:r>
                        <a:rPr lang="ru-RU" b="1" baseline="0" dirty="0" smtClean="0"/>
                        <a:t> – 50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 – 0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 + 123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120 – 120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(11 – 6)  + 15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(51 – 11) + 21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(67 + 33)</a:t>
                      </a:r>
                      <a:r>
                        <a:rPr lang="ru-RU" b="1" baseline="0" dirty="0" smtClean="0"/>
                        <a:t> + 10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51 + (21 –</a:t>
                      </a:r>
                      <a:r>
                        <a:rPr lang="ru-RU" b="1" baseline="0" dirty="0" smtClean="0"/>
                        <a:t> 11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(96 – 6) – 17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(15</a:t>
                      </a:r>
                      <a:r>
                        <a:rPr lang="ru-RU" b="1" baseline="0" dirty="0" smtClean="0"/>
                        <a:t> – 6</a:t>
                      </a:r>
                      <a:r>
                        <a:rPr lang="ru-RU" b="1" dirty="0" smtClean="0"/>
                        <a:t>) + 11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96 – 17 – 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150 – 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155 +0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343 – 343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(67 + 10) + 33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00364" y="357166"/>
            <a:ext cx="2935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Карточка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Виды математических выражений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143248"/>
            <a:ext cx="3331361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Числовые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3143248"/>
            <a:ext cx="3680111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Буквенные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rot="5400000">
            <a:off x="2434615" y="1005863"/>
            <a:ext cx="1725610" cy="2549161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5" idx="0"/>
          </p:cNvCxnSpPr>
          <p:nvPr/>
        </p:nvCxnSpPr>
        <p:spPr>
          <a:xfrm rot="16200000" flipH="1">
            <a:off x="4843537" y="1146101"/>
            <a:ext cx="1725610" cy="2268684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Латинский алфавит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4513" t="8839" r="4513" b="4349"/>
          <a:stretch>
            <a:fillRect/>
          </a:stretch>
        </p:blipFill>
        <p:spPr bwMode="auto">
          <a:xfrm>
            <a:off x="1714480" y="964365"/>
            <a:ext cx="5786478" cy="589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6dadedbfb290abcb6a4ba7d0cf127a5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21431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Детские - Белые снежинки (Минусовка).wav">
            <a:hlinkClick r:id="" action="ppaction://media"/>
          </p:cNvPr>
          <p:cNvPicPr>
            <a:picLocks noRot="1" noChangeAspect="1"/>
          </p:cNvPicPr>
          <p:nvPr>
            <a:wavAudioFile r:embed="rId1" name="Детские - Белые снежинки (Минусовка).wav"/>
          </p:nvPr>
        </p:nvPicPr>
        <p:blipFill>
          <a:blip r:embed="rId5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6dadedbfb290abcb6a4ba7d0cf127a5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71437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6dadedbfb290abcb6a4ba7d0cf127a5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535781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46050" cap="rnd" cmpd="tri">
            <a:solidFill>
              <a:srgbClr val="0000CC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1016</Words>
  <Application>Microsoft Office PowerPoint</Application>
  <PresentationFormat>Экран (4:3)</PresentationFormat>
  <Paragraphs>153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Интерактивная презентация для урока с использованием интерактивной доски</vt:lpstr>
      <vt:lpstr>Арифметические действия</vt:lpstr>
      <vt:lpstr>Презентация PowerPoint</vt:lpstr>
      <vt:lpstr>Задание: a. Найти значение числовых выражений b. Выделите выражения с одинаковыми значениями во всех трех группах</vt:lpstr>
      <vt:lpstr>Виды математических выражений</vt:lpstr>
      <vt:lpstr>Латинский алфавит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Буквенная запись свойств сложения и вычитания</vt:lpstr>
      <vt:lpstr>Буквенная запись свойств сложения и вычитания</vt:lpstr>
      <vt:lpstr>Закрепление</vt:lpstr>
      <vt:lpstr>Задача № 348</vt:lpstr>
      <vt:lpstr>Домашнее задание</vt:lpstr>
      <vt:lpstr>Подведение итогов урока</vt:lpstr>
      <vt:lpstr>Тема урока «Буквенная запись свойств сложения и вычитания»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Анастасия Сергеевна</cp:lastModifiedBy>
  <cp:revision>28</cp:revision>
  <dcterms:created xsi:type="dcterms:W3CDTF">2012-01-21T16:35:43Z</dcterms:created>
  <dcterms:modified xsi:type="dcterms:W3CDTF">2012-01-30T09:35:34Z</dcterms:modified>
</cp:coreProperties>
</file>