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</p:sldMasterIdLst>
  <p:sldIdLst>
    <p:sldId id="256" r:id="rId3"/>
    <p:sldId id="260" r:id="rId4"/>
    <p:sldId id="262" r:id="rId5"/>
    <p:sldId id="257" r:id="rId6"/>
    <p:sldId id="258" r:id="rId7"/>
    <p:sldId id="261" r:id="rId8"/>
    <p:sldId id="263" r:id="rId9"/>
    <p:sldId id="264" r:id="rId10"/>
    <p:sldId id="265" r:id="rId11"/>
    <p:sldId id="266" r:id="rId12"/>
    <p:sldId id="259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CD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DFD92-65D6-49F2-963D-C1F67F5310FD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9F86-BEBC-4347-8DAE-88F857B9C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E6F6-8120-4BB7-84E1-F1E5663DD2BC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C4C5-A97D-484E-84A6-1AC0799ED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B71AC-49C4-4ACB-8791-985A3E3AA553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8347-3D00-45A2-869D-92AABDFA0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8E1D9-A37A-4662-92CF-A9AEEA3F026F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D52D0-C08A-49B1-9A03-4D0D24CD2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CEF6-130A-4BA4-9E68-7E8D2ED4B905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4E22-1840-4EBD-BC28-81FE04027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6C179-5E8D-4DA2-9EB6-23773A26534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EABC5-07EE-46D5-A509-173AEB9B2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BBDA3-477A-4A2F-BC54-FAF3FBBFC6F9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488C0-57D0-4880-B20F-176FE8236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E887A-E5DD-4D30-A2D2-0BCA80EDAD51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D51C6-D42D-4D8C-9BD3-23603CA96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3D39-BD0B-451D-82B9-7C9D3F470E94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627D-5ED6-4904-BA97-B5FB63BA6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6484C-50F3-4B75-AE87-F70E2A645825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575D2-166E-4B01-9EEA-B19B0FEFD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8E316-EF8C-4F2E-96B4-6441E345724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DF23EB-1799-4049-92B1-8E1B585BD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77791-059B-47C6-9212-25EA85AD9F73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B07B1-3434-41A8-B636-4C324E8A0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9CD59-A80E-4D2F-B6E8-423E02418C3B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B2C1-E05A-465E-AB20-BFEF1C1C8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5D52-C298-473B-8796-91FBADF7969F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4F21D-3F9A-4B5B-A5BA-9657C1A1D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41AC4-9991-44C5-9EA7-C575047F0484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CFC35-2667-4472-A932-701BE2741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7549-862F-4E35-A9F3-33EA1250E475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2205A-AFB2-4309-8B30-4F92B6F51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28516-88DD-4534-843B-BC437AE7E652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0C3E-6FA1-44BA-926C-18E2F0076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E60FA-CDDC-484F-8861-CD63A36B71AC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0A20-7928-43C1-8734-CACFB1DE6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9C8AE-976C-40E8-9BC2-0ADE00AA4653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79920-6075-4FA1-9B71-FC009C0F1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EC44-AD95-46D2-A76C-50B9DCD51D4D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90F9-DEFE-4631-AEE8-11C9047E8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B7AEC-D7FB-485B-ADD1-4467A1932EAF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53E32-29BB-43D2-BB05-82F70B25B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C8C4C-B60A-4E47-988E-C1DBBFF8AB54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511F2-2EE9-4FFC-BD14-DC858CDC7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0CEB3C3-46FC-45C1-8F35-50EC7A9F05DF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824FC59-F36A-4B63-AD6B-477F19230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8" r:id="rId2"/>
    <p:sldLayoutId id="2147483831" r:id="rId3"/>
    <p:sldLayoutId id="2147483819" r:id="rId4"/>
    <p:sldLayoutId id="2147483820" r:id="rId5"/>
    <p:sldLayoutId id="2147483821" r:id="rId6"/>
    <p:sldLayoutId id="2147483832" r:id="rId7"/>
    <p:sldLayoutId id="2147483833" r:id="rId8"/>
    <p:sldLayoutId id="2147483834" r:id="rId9"/>
    <p:sldLayoutId id="2147483822" r:id="rId10"/>
    <p:sldLayoutId id="21474838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E2DF2EE-0B04-4624-9E5E-6C0D5AFDFC74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2D8C786-3382-4089-8290-66A809250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23" r:id="rId2"/>
    <p:sldLayoutId id="2147483837" r:id="rId3"/>
    <p:sldLayoutId id="2147483824" r:id="rId4"/>
    <p:sldLayoutId id="2147483825" r:id="rId5"/>
    <p:sldLayoutId id="2147483826" r:id="rId6"/>
    <p:sldLayoutId id="2147483827" r:id="rId7"/>
    <p:sldLayoutId id="2147483838" r:id="rId8"/>
    <p:sldLayoutId id="2147483839" r:id="rId9"/>
    <p:sldLayoutId id="2147483828" r:id="rId10"/>
    <p:sldLayoutId id="21474838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8651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АЛГЕБРЫ В 8 КЛАССЕ.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263" y="3552825"/>
            <a:ext cx="3600450" cy="288131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cap="small">
                <a:latin typeface="Times New Roman" pitchFamily="18" charset="0"/>
                <a:cs typeface="Times New Roman" pitchFamily="18" charset="0"/>
              </a:rPr>
              <a:t>Учитель математики: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cap="small">
                <a:latin typeface="Times New Roman" pitchFamily="18" charset="0"/>
                <a:cs typeface="Times New Roman" pitchFamily="18" charset="0"/>
              </a:rPr>
              <a:t> Арсентьева Татьяна Олеговна,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cap="small">
                <a:latin typeface="Times New Roman" pitchFamily="18" charset="0"/>
                <a:cs typeface="Times New Roman" pitchFamily="18" charset="0"/>
              </a:rPr>
              <a:t>МОУ Н-</a:t>
            </a:r>
            <a:r>
              <a:rPr lang="ru-RU" cap="small" err="1">
                <a:latin typeface="Times New Roman" pitchFamily="18" charset="0"/>
                <a:cs typeface="Times New Roman" pitchFamily="18" charset="0"/>
              </a:rPr>
              <a:t>Кокуйская</a:t>
            </a:r>
            <a:r>
              <a:rPr lang="ru-RU" cap="small">
                <a:latin typeface="Times New Roman" pitchFamily="18" charset="0"/>
                <a:cs typeface="Times New Roman" pitchFamily="18" charset="0"/>
              </a:rPr>
              <a:t> ООШ муниципального района «Балейский район» Забайкальского края.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cap="small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1b6"/>
          <p:cNvPicPr>
            <a:picLocks noChangeAspect="1" noChangeArrowheads="1" noCrop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250825" y="1557338"/>
            <a:ext cx="468153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«Вспомни»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1052513"/>
            <a:ext cx="6400800" cy="576262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71538" y="1916832"/>
          <a:ext cx="7712075" cy="436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982"/>
                <a:gridCol w="720080"/>
                <a:gridCol w="720080"/>
                <a:gridCol w="748208"/>
                <a:gridCol w="2816275"/>
                <a:gridCol w="1101725"/>
                <a:gridCol w="1101725"/>
              </a:tblGrid>
              <a:tr h="6305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Уравнение 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Полные уравнения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Неполные уравнения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6305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 rotWithShape="1">
                      <a:blip r:embed="rId2"/>
                      <a:stretch>
                        <a:fillRect l="-88935" t="-105825" r="-75574" b="-49417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7747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 rotWithShape="1">
                      <a:blip r:embed="rId2"/>
                      <a:stretch>
                        <a:fillRect l="-88935" t="-166929" r="-75574" b="-30078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7747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-1/4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 rotWithShape="1">
                      <a:blip r:embed="rId2"/>
                      <a:stretch>
                        <a:fillRect l="-88935" t="-264844" r="-75574" b="-19843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7747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-0,16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 rotWithShape="1">
                      <a:blip r:embed="rId2"/>
                      <a:stretch>
                        <a:fillRect l="-88935" t="-367717" r="-75574" b="-1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7747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 rotWithShape="1">
                      <a:blip r:embed="rId2"/>
                      <a:stretch>
                        <a:fillRect l="-88935" t="-467717" r="-7557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192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«История квадратных уравнений»</a:t>
            </a:r>
          </a:p>
        </p:txBody>
      </p:sp>
      <p:sp>
        <p:nvSpPr>
          <p:cNvPr id="4" name="Объект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4"/>
          </p:nvPr>
        </p:nvSpPr>
        <p:spPr>
          <a:xfrm>
            <a:off x="4645152" y="1700808"/>
            <a:ext cx="3822192" cy="4425672"/>
          </a:xfrm>
          <a:blipFill rotWithShape="1">
            <a:blip r:embed="rId2" cstate="print"/>
            <a:stretch>
              <a:fillRect l="-2392" t="-1102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dirty="0">
                <a:noFill/>
              </a:rPr>
              <a:t> </a:t>
            </a:r>
          </a:p>
        </p:txBody>
      </p:sp>
      <p:pic>
        <p:nvPicPr>
          <p:cNvPr id="7" name="Рисунок 6" descr="http://kuvshkola2.narod.ru/doc/im002.gif"/>
          <p:cNvPicPr>
            <a:picLocks noChangeAspect="1" noChangeArrowheads="1"/>
          </p:cNvPicPr>
          <p:nvPr/>
        </p:nvPicPr>
        <p:blipFill>
          <a:blip r:embed="rId3" cstate="print"/>
          <a:srcRect l="47501" t="61867" r="25208" b="26134"/>
          <a:stretch>
            <a:fillRect/>
          </a:stretch>
        </p:blipFill>
        <p:spPr bwMode="auto">
          <a:xfrm>
            <a:off x="5148263" y="4365625"/>
            <a:ext cx="22320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kuvshkola2.narod.ru/doc/im002.gif"/>
          <p:cNvPicPr>
            <a:picLocks noChangeAspect="1" noChangeArrowheads="1"/>
          </p:cNvPicPr>
          <p:nvPr/>
        </p:nvPicPr>
        <p:blipFill>
          <a:blip r:embed="rId3" cstate="print"/>
          <a:srcRect l="10001" t="22501" r="59792" b="22221"/>
          <a:stretch>
            <a:fillRect/>
          </a:stretch>
        </p:blipFill>
        <p:spPr bwMode="auto">
          <a:xfrm>
            <a:off x="827088" y="1916113"/>
            <a:ext cx="31718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«История квадратных уравнений»</a:t>
            </a:r>
          </a:p>
        </p:txBody>
      </p:sp>
      <p:pic>
        <p:nvPicPr>
          <p:cNvPr id="5" name="Объект 4" descr="http://kuvshkola2.narod.ru/doc/im003.gif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 l="6792" t="22383" r="59698" b="16032"/>
          <a:stretch>
            <a:fillRect/>
          </a:stretch>
        </p:blipFill>
        <p:spPr>
          <a:xfrm>
            <a:off x="731838" y="1700213"/>
            <a:ext cx="3263900" cy="4824412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025" y="2679700"/>
            <a:ext cx="3822700" cy="3446463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первом веке н.э. математик и инженер Герон впервые в Греции дал чисто алгебраический способ решения квадратного уравнения.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«История квадратных уравнений»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275" y="1916113"/>
            <a:ext cx="7712075" cy="4210050"/>
          </a:xfrm>
        </p:spPr>
        <p:txBody>
          <a:bodyPr/>
          <a:lstStyle/>
          <a:p>
            <a:pPr marL="0" indent="0" algn="just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Древний  Вавилон. Необходимость решать уравнения не только первой но и второй  степени еще  в древности  была вызвана потребностью решать задачи связанные  с нахождением площадей земельных участков и земляными работами военного характера  а также  с развитием  астрономии и самой математики  Квадратные уравнения умели решать около 2000 лет  до Н.Э. вавилоняне. Но   решения были  только в виде рецептов, и отсутствовало  отрицательное число и общие методы решения квадратных  уравнений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333375"/>
            <a:ext cx="7772400" cy="1008063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«Математическое лото»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35150" y="4292600"/>
          <a:ext cx="4537075" cy="1728789"/>
        </p:xfrm>
        <a:graphic>
          <a:graphicData uri="http://schemas.openxmlformats.org/drawingml/2006/table">
            <a:tbl>
              <a:tblPr/>
              <a:tblGrid>
                <a:gridCol w="1512888"/>
                <a:gridCol w="1512887"/>
                <a:gridCol w="1511300"/>
              </a:tblGrid>
              <a:tr h="5762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Карточка 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CD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C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628775"/>
            <a:ext cx="7993063" cy="2400300"/>
          </a:xfrm>
        </p:spPr>
        <p:txBody>
          <a:bodyPr anchor="ctr">
            <a:spAutoFit/>
          </a:bodyPr>
          <a:lstStyle/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представленных на карточке заданий нужно  выбрать и решить  номера в соответствии с карточками лото. В таблице-кодировке каждому ответу соответствует буква. Из полученных букв нужно составить слово пословицы.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404813"/>
            <a:ext cx="7772400" cy="8636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«Математическое лото»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2420938"/>
            <a:ext cx="6400800" cy="309562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</a:p>
          <a:p>
            <a:pPr eaLnBrk="1" hangingPunct="1"/>
            <a:endParaRPr lang="ru-RU" sz="3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Беседа дорогу коротает, а песня работу.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874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«Тест»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1412875"/>
            <a:ext cx="4176713" cy="4713288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u="sng" dirty="0" smtClean="0"/>
              <a:t>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1.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1.Укажите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квадратном уравнении 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х²+3-4х=0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коэффициент  в;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1)1 ; 2) -4; 3) 3; 4) 4;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2.Дискриминант уравнения 7х²+6х+1=0 равен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1)32;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2)12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3)-64; 4)8;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Не имеет корней уравнение 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1)7х²-3х-8=0  ;                    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2)4х²-11х+5=0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3)3х²+7х+2=0 ;                     4)2х²+х+2=0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4.Решите уравнение: -х²+3=7х+3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1)7; 2)0;-7;  3)нет решений  4)0; 7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Площадь прямоугольника равна 48см² .Одна его сторона в три раза больше другой. Найдите большую сторону прямоугольника .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1)12см      2)8см     3)24см       4)16см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00563" y="1412875"/>
            <a:ext cx="4392612" cy="4713288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2.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1.Укажите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квадратном уравнении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7х -5- х²=0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коэффициент  а;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)-1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2) -41 3) -5; 4) 7;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2.Дискриминант уравнения 5х²-3х+2=0 равен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1)19; 2)-1; 3)49; 4)-31;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Имеет два корня уравнение 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1)5х²+2х+1=0  ;                      2)5х²-2х+1=0;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3)5х²+2х-1=0 ;                     4)х²+2х+5=0;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4.Решите уравнение: х²-0,09=0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1)0,03; 2)нет решений;  3)0,03;-0,03  4)0,3; -0,3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Площадь прямоугольника равна 24см² .Одна его сторона в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1,5 раза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 другой. Найдите меньшую сторону прямоугольника .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1)4см      2)3см       3)6см       4)8см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4" cy="2595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79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3C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>
                    <a:solidFill>
                      <a:srgbClr val="FFF3CD"/>
                    </a:solidFill>
                  </a:tcPr>
                </a:tc>
              </a:tr>
            </a:tbl>
          </a:graphicData>
        </a:graphic>
      </p:graphicFrame>
      <p:sp>
        <p:nvSpPr>
          <p:cNvPr id="29738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42937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«Тест»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09600" y="1341438"/>
            <a:ext cx="8229600" cy="641350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008062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«Итог урока»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113"/>
            <a:ext cx="7377113" cy="3113087"/>
          </a:xfrm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сегодня на уроке ……..</a:t>
            </a:r>
          </a:p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- сегодня  на уроке я узнал……..</a:t>
            </a:r>
          </a:p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- сегодня на уроке мое настроение………</a:t>
            </a:r>
          </a:p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- сегодня на уроке я работал………………..</a:t>
            </a:r>
          </a:p>
          <a:p>
            <a:pPr eaLnBrk="1" hangingPunct="1"/>
            <a:endParaRPr lang="ru-RU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81088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«Домашнее задание»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1989138"/>
            <a:ext cx="3821113" cy="421798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1)Решить старинную задачу: На вопрос о возрасте одна дама ответила, что ее возраст таков, если его возвести в квадрат или умножить на 53 и из результата вычесть 696 , то получится  одно и то же число.</a:t>
            </a:r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</p:nvPr>
        </p:nvGraphicFramePr>
        <p:xfrm>
          <a:off x="4643438" y="2659063"/>
          <a:ext cx="4295775" cy="2700338"/>
        </p:xfrm>
        <a:graphic>
          <a:graphicData uri="http://schemas.openxmlformats.org/drawingml/2006/table">
            <a:tbl>
              <a:tblPr/>
              <a:tblGrid>
                <a:gridCol w="1198562"/>
                <a:gridCol w="879475"/>
                <a:gridCol w="1354138"/>
                <a:gridCol w="863600"/>
              </a:tblGrid>
              <a:tr h="723900"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Уравнение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Корни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Произведением корней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корней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х-15=0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+3х-28=0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+48=0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+36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+px+g=0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82575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22" marR="4482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87900" y="1920875"/>
            <a:ext cx="3313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49263" algn="l"/>
                <a:tab pos="282575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2) Заполни таблицу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tabLst>
                <a:tab pos="449263" algn="l"/>
                <a:tab pos="2825750" algn="l"/>
              </a:tabLst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72400" cy="7921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349500"/>
            <a:ext cx="6400800" cy="23749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Раз. Два, три, четыре, пять</a:t>
            </a:r>
          </a:p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Начинаем мы считать…</a:t>
            </a:r>
          </a:p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Бегать, прыгать мы не будем</a:t>
            </a:r>
          </a:p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Будем весь урок решать.</a:t>
            </a:r>
          </a:p>
          <a:p>
            <a:pPr eaLnBrk="1" hangingPunct="1"/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ctrTitle"/>
          </p:nvPr>
        </p:nvSpPr>
        <p:spPr>
          <a:xfrm>
            <a:off x="539750" y="3429000"/>
            <a:ext cx="7772400" cy="17795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окончен. До новых встреч!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549275"/>
            <a:ext cx="6400800" cy="24479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решить уравнение,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Корни его отыскать,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немного терпения,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Ручку, перо и тетрадь.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Минус напишем сначала,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Рядом с ними пополам,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Плюс – минус знак радикала,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детства знакомого нам.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9750" y="1125538"/>
            <a:ext cx="7848600" cy="1511300"/>
          </a:xfrm>
        </p:spPr>
        <p:txBody>
          <a:bodyPr rtlCol="0">
            <a:normAutofit fontScale="40000" lnSpcReduction="20000"/>
          </a:bodyPr>
          <a:lstStyle/>
          <a:p>
            <a:pPr algn="ctr" eaLnBrk="1" fontAlgn="auto" hangingPunct="1">
              <a:defRPr/>
            </a:pPr>
            <a:r>
              <a:rPr lang="ru-RU" sz="49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49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оценки этапов урока</a:t>
            </a:r>
            <a:r>
              <a:rPr lang="ru-RU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defRPr/>
            </a:pP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"5" – решил верно своё задание и помог товарищу;</a:t>
            </a:r>
            <a:b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"4" – решил только своё задание;</a:t>
            </a:r>
            <a:b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"3" – обращался за помощью или решал с ошибками;</a:t>
            </a:r>
            <a:b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"2" – всё решил неверно и ни у кого помощи не просил.</a:t>
            </a:r>
          </a:p>
          <a:p>
            <a:pPr algn="ctr" eaLnBrk="1" fontAlgn="auto" hangingPunct="1"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650" y="404813"/>
            <a:ext cx="7920038" cy="576262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 самооценки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23850" y="2781300"/>
          <a:ext cx="8351838" cy="3167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710"/>
                <a:gridCol w="1800200"/>
                <a:gridCol w="648072"/>
                <a:gridCol w="504056"/>
                <a:gridCol w="556252"/>
                <a:gridCol w="759258"/>
                <a:gridCol w="759258"/>
                <a:gridCol w="759258"/>
                <a:gridCol w="759258"/>
                <a:gridCol w="759258"/>
                <a:gridCol w="759258"/>
              </a:tblGrid>
              <a:tr h="2054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 ученика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Станция  « Угадай тему урока»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Станция «Устная работа»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Станция  « Вспомни»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Станция  «Немного  истории»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Станция «Математическое лото»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Станция «Тест»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товарища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учителя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rgbClr val="FFF3CD"/>
                    </a:solidFill>
                  </a:tcPr>
                </a:tc>
              </a:tr>
              <a:tr h="55692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55692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874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«Угадай тему урока»</a:t>
            </a:r>
          </a:p>
        </p:txBody>
      </p:sp>
      <p:graphicFrame>
        <p:nvGraphicFramePr>
          <p:cNvPr id="21" name="Объект 20"/>
          <p:cNvGraphicFramePr>
            <a:graphicFrameLocks noGrp="1"/>
          </p:cNvGraphicFramePr>
          <p:nvPr>
            <p:ph sz="quarter" idx="13"/>
          </p:nvPr>
        </p:nvGraphicFramePr>
        <p:xfrm>
          <a:off x="468313" y="4365625"/>
          <a:ext cx="3597275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1"/>
                <a:gridCol w="864002"/>
                <a:gridCol w="1219732"/>
                <a:gridCol w="1009540"/>
              </a:tblGrid>
              <a:tr h="370681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три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драт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гоно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solidFill>
                      <a:srgbClr val="FFF3CD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ые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solidFill>
                      <a:srgbClr val="FFF3C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sz="quarter" idx="14"/>
          </p:nvPr>
        </p:nvGraphicFramePr>
        <p:xfrm>
          <a:off x="4643438" y="4346575"/>
          <a:ext cx="381635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127"/>
                <a:gridCol w="950365"/>
                <a:gridCol w="1180429"/>
                <a:gridCol w="1180429"/>
              </a:tblGrid>
              <a:tr h="370681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ура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ира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нера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цио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вен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вне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ых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0" marB="45700">
                    <a:solidFill>
                      <a:srgbClr val="FFF3CD"/>
                    </a:solidFill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1628507"/>
            <a:ext cx="4355976" cy="2698303"/>
          </a:xfrm>
          <a:prstGeom prst="rect">
            <a:avLst/>
          </a:prstGeom>
          <a:blipFill rotWithShape="1">
            <a:blip r:embed="rId2" cstate="print"/>
            <a:stretch>
              <a:fillRect l="-1261" t="-1129" b="-67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" name="Прямоугольник 2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27984" y="1628507"/>
            <a:ext cx="4572000" cy="2687082"/>
          </a:xfrm>
          <a:prstGeom prst="rect">
            <a:avLst/>
          </a:prstGeom>
          <a:blipFill rotWithShape="1">
            <a:blip r:embed="rId3" cstate="print"/>
            <a:stretch>
              <a:fillRect l="-1067" t="-1134" b="-113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333375"/>
            <a:ext cx="7772400" cy="1079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b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«Квадратные уравнения»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1844675"/>
            <a:ext cx="7345363" cy="4321175"/>
          </a:xfrm>
        </p:spPr>
        <p:txBody>
          <a:bodyPr/>
          <a:lstStyle/>
          <a:p>
            <a:pPr algn="just" eaLnBrk="1" hangingPunct="1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и задачи урока:  </a:t>
            </a:r>
          </a:p>
          <a:p>
            <a:pPr algn="just" eaLnBrk="1" hangingPunct="1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Обобщить и систематизировать материал по данной теме, провести диагностику усвоения системы знаний и умений и ее применения для выполнения практических заданий стандартного уровня с переходом на более высокий уровень. </a:t>
            </a:r>
          </a:p>
          <a:p>
            <a:pPr algn="just" eaLnBrk="1" hangingPunct="1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Продолжить развивать познавательные процессы, память, воображение, мышление, внимание, наблюдательность, сообразительность. </a:t>
            </a:r>
          </a:p>
          <a:p>
            <a:pPr algn="just" eaLnBrk="1" hangingPunct="1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Продолжить самооценивать свою работу и оценивать работу одноклассников, работать над повышением интереса учащихся к нестандартным задачам, сформировать у них положительный мотив учения.</a:t>
            </a:r>
          </a:p>
          <a:p>
            <a:pPr algn="just" eaLnBrk="1" hangingPunct="1"/>
            <a:endPara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113" y="549275"/>
            <a:ext cx="7772400" cy="7921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«Устная работа»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844675"/>
            <a:ext cx="8137525" cy="318452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ru-RU" smtClean="0">
                <a:solidFill>
                  <a:schemeClr val="tx1"/>
                </a:solidFill>
              </a:rPr>
              <a:t> 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1.Определение квадратного уравнения.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 Виды квадратных уравнений.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 Что называется дискриминантом квадратного уравнения?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 От чего зависит количество корней квадратного уравнения?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 Каковы формулы для нахождения корней квадратного уравнения?</a:t>
            </a:r>
          </a:p>
          <a:p>
            <a:pPr algn="l" eaLnBrk="1" hangingPunct="1"/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874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«Вспомни»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</p:nvPr>
        </p:nvGraphicFramePr>
        <p:xfrm>
          <a:off x="611557" y="2564904"/>
          <a:ext cx="7632849" cy="3240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407"/>
                <a:gridCol w="1090407"/>
                <a:gridCol w="1090407"/>
                <a:gridCol w="1090407"/>
                <a:gridCol w="1090407"/>
                <a:gridCol w="1090407"/>
                <a:gridCol w="1090407"/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Уравнения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blipFill rotWithShape="1">
                      <a:blip r:embed="rId2"/>
                      <a:stretch>
                        <a:fillRect l="-599441" t="-6579" r="-559" b="-600000"/>
                      </a:stretch>
                    </a:blip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2х²=0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х²+4х=0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х²- 9=0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х²+5=0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5х²+2=0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х²-10х+21=0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3"/>
          </p:nvPr>
        </p:nvSpPr>
        <p:spPr>
          <a:xfrm>
            <a:off x="179512" y="1196752"/>
            <a:ext cx="8352928" cy="1224136"/>
          </a:xfrm>
          <a:blipFill rotWithShape="1">
            <a:blip r:embed="rId3" cstate="print"/>
            <a:stretch>
              <a:fillRect l="-1094" t="-4975" r="-1094" b="-8458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866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Станция «</a:t>
            </a:r>
            <a:r>
              <a:rPr lang="ru-RU" dirty="0" smtClean="0">
                <a:solidFill>
                  <a:srgbClr val="FF0000"/>
                </a:solidFill>
              </a:rPr>
              <a:t>Вспомни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Проверка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71538" y="2674938"/>
          <a:ext cx="7632849" cy="3594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407"/>
                <a:gridCol w="1090407"/>
                <a:gridCol w="1090407"/>
                <a:gridCol w="1090407"/>
                <a:gridCol w="1090407"/>
                <a:gridCol w="1090407"/>
                <a:gridCol w="1090407"/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Уравнения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blipFill rotWithShape="1">
                      <a:blip r:embed="rId2"/>
                      <a:stretch>
                        <a:fillRect l="-600000" t="-7895" r="-559" b="-676316"/>
                      </a:stretch>
                    </a:blip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2х²=0</a:t>
                      </a:r>
                      <a:endParaRPr lang="ru-RU" sz="11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х²+4х=0</a:t>
                      </a:r>
                      <a:endParaRPr lang="ru-RU" sz="11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или 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0;-4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х²- 9=0</a:t>
                      </a:r>
                      <a:endParaRPr lang="ru-RU" sz="11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-9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-3;3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х²+5=0</a:t>
                      </a:r>
                      <a:endParaRPr lang="ru-RU" sz="11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Корней</a:t>
                      </a:r>
                      <a:r>
                        <a:rPr lang="ru-RU" baseline="0" dirty="0" smtClean="0"/>
                        <a:t> нет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5х²+2=0</a:t>
                      </a:r>
                      <a:endParaRPr lang="ru-RU" sz="11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Корней нет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х²-10х+21=0</a:t>
                      </a:r>
                      <a:endParaRPr lang="ru-RU" sz="11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-10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или 4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3;7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3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14375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«Вспомни»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750" y="981075"/>
            <a:ext cx="8353425" cy="1152525"/>
          </a:xfrm>
        </p:spPr>
        <p:txBody>
          <a:bodyPr/>
          <a:lstStyle/>
          <a:p>
            <a:pPr marL="0" indent="0" algn="just" eaLnBrk="1" hangingPunct="1">
              <a:buFont typeface="Symbol" pitchFamily="18" charset="2"/>
              <a:buNone/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Составьте квадратные уравнения с заданными коэффициентами а, в, с.</a:t>
            </a:r>
          </a:p>
          <a:p>
            <a:pPr marL="0" indent="0" algn="just" eaLnBrk="1" hangingPunct="1">
              <a:buFont typeface="Symbol" pitchFamily="18" charset="2"/>
              <a:buNone/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полученных уравнений знаком «+» укажите полные и неполные квадратные уравнения. 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ru-RU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</p:nvPr>
        </p:nvGraphicFramePr>
        <p:xfrm>
          <a:off x="755650" y="2133600"/>
          <a:ext cx="7712075" cy="3700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982"/>
                <a:gridCol w="720080"/>
                <a:gridCol w="720080"/>
                <a:gridCol w="720080"/>
                <a:gridCol w="2844403"/>
                <a:gridCol w="1101725"/>
                <a:gridCol w="1101725"/>
              </a:tblGrid>
              <a:tr h="6120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Уравнение 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Полные уравнения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Неполные уравнения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</a:tr>
              <a:tr h="6120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</a:tr>
              <a:tr h="6120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</a:tr>
              <a:tr h="6120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-1/4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</a:tr>
              <a:tr h="64006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-0,16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</a:tr>
              <a:tr h="6120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3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329</TotalTime>
  <Words>882</Words>
  <Application>Microsoft Office PowerPoint</Application>
  <PresentationFormat>Экран (4:3)</PresentationFormat>
  <Paragraphs>305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Candara</vt:lpstr>
      <vt:lpstr>Arial</vt:lpstr>
      <vt:lpstr>Symbol</vt:lpstr>
      <vt:lpstr>Calibri</vt:lpstr>
      <vt:lpstr>Franklin Gothic Medium</vt:lpstr>
      <vt:lpstr>Franklin Gothic Book</vt:lpstr>
      <vt:lpstr>Wingdings</vt:lpstr>
      <vt:lpstr>Times New Roman</vt:lpstr>
      <vt:lpstr>Волна</vt:lpstr>
      <vt:lpstr>Углы</vt:lpstr>
      <vt:lpstr>УРОК АЛГЕБРЫ В 8 КЛАССЕ. </vt:lpstr>
      <vt:lpstr>Организационный момент</vt:lpstr>
      <vt:lpstr>Лист самооценки</vt:lpstr>
      <vt:lpstr>Станция «Угадай тему урока»</vt:lpstr>
      <vt:lpstr>Тема урока:  «Квадратные уравнения»</vt:lpstr>
      <vt:lpstr>Станция «Устная работа»</vt:lpstr>
      <vt:lpstr>Станция «Вспомни»</vt:lpstr>
      <vt:lpstr>Станция «Вспомни»  Проверка</vt:lpstr>
      <vt:lpstr>Станция «Вспомни»</vt:lpstr>
      <vt:lpstr>Станция «Вспомни»</vt:lpstr>
      <vt:lpstr>Станция «История квадратных уравнений»</vt:lpstr>
      <vt:lpstr>Станция «История квадратных уравнений»</vt:lpstr>
      <vt:lpstr>Станция «История квадратных уравнений»</vt:lpstr>
      <vt:lpstr>Станция «Математическое лото»</vt:lpstr>
      <vt:lpstr>Станция «Математическое лото»</vt:lpstr>
      <vt:lpstr>Станция «Тест»</vt:lpstr>
      <vt:lpstr>Станция «Тест»</vt:lpstr>
      <vt:lpstr>Станция «Итог урока»</vt:lpstr>
      <vt:lpstr>Станция «Домашнее задание»</vt:lpstr>
      <vt:lpstr>Урок окончен. До новых встреч!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</dc:title>
  <dc:creator>User</dc:creator>
  <cp:lastModifiedBy>Дарёна</cp:lastModifiedBy>
  <cp:revision>91</cp:revision>
  <dcterms:created xsi:type="dcterms:W3CDTF">2012-01-29T10:42:44Z</dcterms:created>
  <dcterms:modified xsi:type="dcterms:W3CDTF">2012-04-19T18:50:57Z</dcterms:modified>
</cp:coreProperties>
</file>