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  <p:sldMasterId id="2147483845" r:id="rId2"/>
    <p:sldMasterId id="2147483847" r:id="rId3"/>
  </p:sldMasterIdLst>
  <p:notesMasterIdLst>
    <p:notesMasterId r:id="rId21"/>
  </p:notesMasterIdLst>
  <p:sldIdLst>
    <p:sldId id="257" r:id="rId4"/>
    <p:sldId id="267" r:id="rId5"/>
    <p:sldId id="269" r:id="rId6"/>
    <p:sldId id="279" r:id="rId7"/>
    <p:sldId id="280" r:id="rId8"/>
    <p:sldId id="281" r:id="rId9"/>
    <p:sldId id="273" r:id="rId10"/>
    <p:sldId id="271" r:id="rId11"/>
    <p:sldId id="259" r:id="rId12"/>
    <p:sldId id="262" r:id="rId13"/>
    <p:sldId id="282" r:id="rId14"/>
    <p:sldId id="283" r:id="rId15"/>
    <p:sldId id="276" r:id="rId16"/>
    <p:sldId id="275" r:id="rId17"/>
    <p:sldId id="274" r:id="rId18"/>
    <p:sldId id="277" r:id="rId19"/>
    <p:sldId id="26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 showScrollbar="0"/>
    <p:sldAll/>
    <p:penClr>
      <a:srgbClr val="FF0000"/>
    </p:penClr>
  </p:showPr>
  <p:clrMru>
    <a:srgbClr val="006600"/>
    <a:srgbClr val="FF5050"/>
    <a:srgbClr val="0033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399" autoAdjust="0"/>
  </p:normalViewPr>
  <p:slideViewPr>
    <p:cSldViewPr>
      <p:cViewPr varScale="1">
        <p:scale>
          <a:sx n="61" d="100"/>
          <a:sy n="61" d="100"/>
        </p:scale>
        <p:origin x="-11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0" y="3005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4A33FDD-6566-4250-96F5-FE7213C6902B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B5557F0-6827-4F20-B765-5534A9F47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9661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662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C40FB-8F8A-4E71-84BE-604A536EF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C97BF-A14F-4765-B042-18BF98040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5BA11-5F14-4D22-96D4-DA49BC78B8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E4450-E50C-42E1-82B6-499532072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A7544-3B30-46C1-A7C6-BFA06F5DC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8A6AE-2D17-45CD-B773-85E1D41CF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9DDAD-7249-4212-85A2-D8BED4256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B5D02-2B97-4B75-A168-44BCBDFB7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B4F50-59FF-43B9-92E2-2C303496C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A552F-ADBD-4FB9-8343-61C1A4AC7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2D608-9428-42D6-B5F6-207E89471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C4875-E380-4C2C-A7B5-10187D23A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C8F39-EE96-47FD-8649-CEB908709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C978A-3227-4A58-8EC6-E16067BBD6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3043E-97D8-4B7B-B37C-061BDAC778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61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1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388C0015-C33F-4065-B201-C6EC19662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8CBB7-6021-4EAD-85B4-C1FD5B0029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B9E2E-4E9D-44C4-BB8A-691919145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C7320-8A42-49F6-A877-E0F2FCDEA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A6515-9BFA-4E2D-A31B-2351FB9AD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F5BB5-DEA3-4941-8A2E-8EAF9B064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C7C58-1060-4E15-A1BF-0ABEB547C0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7DC0C-B36F-4C28-A8E2-33D83655F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DA485-3DF0-43AD-B6CF-F6059FFF4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43143-56A3-40A8-9AF8-7DF54060E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B1B5B-BD71-4C4F-9E93-1F47019D2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8DD7F-0BB7-4619-887F-64FE0D790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CCF17-B6DB-4669-87DA-60133E1FA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09482-9E90-4AE9-AE73-3516CB890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C0880-6BA7-4F97-9FA1-803C92E6D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244E4-A731-4446-B953-B4DA652F9B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EC411-3FA7-4F02-B8C4-A7341265F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B8763-F4E5-415B-AC4C-60F58896A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576A76F-D465-40A9-9A7B-D42D0A541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9559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9559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9559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9559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9559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sp>
          <p:nvSpPr>
            <p:cNvPr id="19559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9559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9559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559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59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6" r:id="rId1"/>
    <p:sldLayoutId id="2147484206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04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04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A17BC3E-C4B0-40F8-8DBB-638C846A5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040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3040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3041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3041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3041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3041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3041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3041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3041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3041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3041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3042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23042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23042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</p:grpSp>
          <p:sp>
            <p:nvSpPr>
              <p:cNvPr id="23042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3042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3042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3042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23043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23043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23043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23043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23043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23043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23043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3043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3043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3044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3044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23044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8" y="32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23044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8" y="17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23044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23044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7" y="88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23044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23045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23045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7" y="13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</p:grpSp>
        </p:grpSp>
        <p:sp>
          <p:nvSpPr>
            <p:cNvPr id="23045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16" r:id="rId2"/>
    <p:sldLayoutId id="2147484217" r:id="rId3"/>
    <p:sldLayoutId id="2147484218" r:id="rId4"/>
    <p:sldLayoutId id="2147484219" r:id="rId5"/>
    <p:sldLayoutId id="2147484220" r:id="rId6"/>
    <p:sldLayoutId id="2147484221" r:id="rId7"/>
    <p:sldLayoutId id="2147484222" r:id="rId8"/>
    <p:sldLayoutId id="2147484223" r:id="rId9"/>
    <p:sldLayoutId id="2147484224" r:id="rId10"/>
    <p:sldLayoutId id="21474842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080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60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60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grpSp>
          <p:nvGrpSpPr>
            <p:cNvPr id="3081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60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60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sp>
        <p:nvSpPr>
          <p:cNvPr id="307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0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0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0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6C0F3E-FA1E-4B30-820C-75FF3977C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8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B050"/>
            </a:gs>
            <a:gs pos="25000">
              <a:srgbClr val="92D050"/>
            </a:gs>
            <a:gs pos="75000">
              <a:srgbClr val="92D050"/>
            </a:gs>
            <a:gs pos="100000">
              <a:srgbClr val="00B05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85750" y="928688"/>
            <a:ext cx="8569325" cy="1296987"/>
          </a:xfrm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>
                <a:solidFill>
                  <a:srgbClr val="006600"/>
                </a:solidFill>
                <a:latin typeface="Monotype Corsiva" pitchFamily="66" charset="0"/>
              </a:rPr>
              <a:t>«Математику уже затем надо учить, что она ум в порядок приводит»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-3636963" y="4214813"/>
            <a:ext cx="7273926" cy="503237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defRPr/>
            </a:pPr>
            <a:r>
              <a:rPr lang="ru-RU" sz="4000" b="1" dirty="0">
                <a:solidFill>
                  <a:srgbClr val="FF5050"/>
                </a:solidFill>
                <a:latin typeface="Monotype Corsiva" pitchFamily="66" charset="0"/>
              </a:rPr>
              <a:t>М.В.Ломоносов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/>
      <p:bldP spid="308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0188"/>
            <a:ext cx="8489950" cy="41433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 smtClean="0">
                <a:solidFill>
                  <a:srgbClr val="003300"/>
                </a:solidFill>
              </a:rPr>
              <a:t>а) 17х+3х;           б) 16а-5а;</a:t>
            </a:r>
          </a:p>
          <a:p>
            <a:pPr algn="ctr">
              <a:buFontTx/>
              <a:buNone/>
            </a:pPr>
            <a:r>
              <a:rPr lang="ru-RU" sz="4000" smtClean="0">
                <a:solidFill>
                  <a:srgbClr val="003300"/>
                </a:solidFill>
              </a:rPr>
              <a:t>а) 6х-6х;             б) 17в-в;</a:t>
            </a:r>
          </a:p>
          <a:p>
            <a:pPr algn="ctr">
              <a:buFontTx/>
              <a:buNone/>
            </a:pPr>
            <a:r>
              <a:rPr lang="ru-RU" sz="4000" smtClean="0">
                <a:solidFill>
                  <a:srgbClr val="003300"/>
                </a:solidFill>
              </a:rPr>
              <a:t>а) 54</a:t>
            </a:r>
            <a:r>
              <a:rPr lang="en-US" sz="4000" smtClean="0">
                <a:solidFill>
                  <a:srgbClr val="003300"/>
                </a:solidFill>
              </a:rPr>
              <a:t>y-31</a:t>
            </a:r>
            <a:r>
              <a:rPr lang="ru-RU" sz="4000" smtClean="0">
                <a:solidFill>
                  <a:srgbClr val="003300"/>
                </a:solidFill>
              </a:rPr>
              <a:t>у;          б) 27х+13х+х;</a:t>
            </a:r>
          </a:p>
          <a:p>
            <a:pPr algn="ctr">
              <a:buFontTx/>
              <a:buNone/>
            </a:pPr>
            <a:r>
              <a:rPr lang="ru-RU" sz="4000" smtClean="0">
                <a:solidFill>
                  <a:srgbClr val="003300"/>
                </a:solidFill>
              </a:rPr>
              <a:t>а)17у-13а             б) 23х-23у;</a:t>
            </a:r>
          </a:p>
          <a:p>
            <a:pPr algn="ctr">
              <a:buFontTx/>
              <a:buNone/>
            </a:pPr>
            <a:r>
              <a:rPr lang="ru-RU" sz="4000" smtClean="0">
                <a:solidFill>
                  <a:srgbClr val="003300"/>
                </a:solidFill>
              </a:rPr>
              <a:t>а)2а+1+а+11;  б) 7в-5в+13+2в+10</a:t>
            </a:r>
          </a:p>
          <a:p>
            <a:pPr algn="ctr">
              <a:buFontTx/>
              <a:buNone/>
            </a:pPr>
            <a:r>
              <a:rPr lang="ru-RU" sz="4000" smtClean="0">
                <a:solidFill>
                  <a:srgbClr val="003300"/>
                </a:solidFill>
              </a:rPr>
              <a:t>а)13у-у+2х+х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0"/>
            <a:ext cx="6929437" cy="1143000"/>
          </a:xfrm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ru-RU" sz="4000" smtClean="0"/>
              <a:t>Упростить выражение и подчеркнуть коэффициент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85938"/>
            <a:ext cx="8489950" cy="41433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 smtClean="0"/>
              <a:t>1)27а-6а;               5)72х-14х;</a:t>
            </a:r>
          </a:p>
          <a:p>
            <a:pPr algn="ctr">
              <a:buFontTx/>
              <a:buNone/>
            </a:pPr>
            <a:r>
              <a:rPr lang="ru-RU" sz="4000" smtClean="0"/>
              <a:t>2)57с-14с;             6)124</a:t>
            </a:r>
            <a:r>
              <a:rPr lang="en-US" sz="4000" smtClean="0"/>
              <a:t>n</a:t>
            </a:r>
            <a:r>
              <a:rPr lang="ru-RU" sz="4000" smtClean="0"/>
              <a:t>-20</a:t>
            </a:r>
            <a:r>
              <a:rPr lang="en-US" sz="4000" smtClean="0"/>
              <a:t>n</a:t>
            </a:r>
            <a:r>
              <a:rPr lang="ru-RU" sz="4000" smtClean="0"/>
              <a:t>+6</a:t>
            </a:r>
            <a:r>
              <a:rPr lang="en-US" sz="4000" smtClean="0"/>
              <a:t>n</a:t>
            </a:r>
            <a:r>
              <a:rPr lang="ru-RU" sz="4000" smtClean="0"/>
              <a:t>;</a:t>
            </a:r>
          </a:p>
          <a:p>
            <a:pPr algn="ctr">
              <a:buFontTx/>
              <a:buNone/>
            </a:pPr>
            <a:r>
              <a:rPr lang="ru-RU" sz="4000" smtClean="0"/>
              <a:t>3)100с+45с-2с;         7)38у-у-у;</a:t>
            </a:r>
          </a:p>
          <a:p>
            <a:pPr algn="ctr">
              <a:buFontTx/>
              <a:buNone/>
            </a:pPr>
            <a:r>
              <a:rPr lang="ru-RU" sz="4000" smtClean="0"/>
              <a:t>4)96в+3в;              8)2к+к+к.</a:t>
            </a:r>
          </a:p>
          <a:p>
            <a:pPr>
              <a:buFontTx/>
              <a:buNone/>
            </a:pPr>
            <a:endParaRPr lang="ru-RU" sz="4000" smtClean="0"/>
          </a:p>
          <a:p>
            <a:pPr>
              <a:buFontTx/>
              <a:buNone/>
            </a:pPr>
            <a:r>
              <a:rPr lang="ru-RU" sz="4000" smtClean="0"/>
              <a:t/>
            </a:r>
            <a:br>
              <a:rPr lang="ru-RU" sz="4000" smtClean="0"/>
            </a:br>
            <a:endParaRPr lang="ru-RU" sz="4000" smtClean="0">
              <a:solidFill>
                <a:srgbClr val="003300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0"/>
            <a:ext cx="6929437" cy="1357313"/>
          </a:xfrm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ru-RU" sz="4000" smtClean="0"/>
              <a:t>Упростить выражение и подчеркнуть коэффициент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285750" y="1428750"/>
            <a:ext cx="4714875" cy="3657600"/>
          </a:xfrm>
        </p:spPr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ru-RU" smtClean="0"/>
              <a:t>1)18а;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ru-RU" smtClean="0"/>
              <a:t>2)71с;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ru-RU" smtClean="0"/>
              <a:t>3)143с;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ru-RU" smtClean="0"/>
              <a:t>4)99в;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071938" y="1571625"/>
            <a:ext cx="48577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r>
              <a:rPr lang="ru-RU" sz="3200" dirty="0">
                <a:latin typeface="+mn-lt"/>
              </a:rPr>
              <a:t>5)58х;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3200" dirty="0">
                <a:latin typeface="+mn-lt"/>
              </a:rPr>
              <a:t>6)110</a:t>
            </a:r>
            <a:r>
              <a:rPr lang="en-US" sz="3200" dirty="0">
                <a:latin typeface="+mn-lt"/>
              </a:rPr>
              <a:t>n</a:t>
            </a:r>
            <a:r>
              <a:rPr lang="ru-RU" sz="3200" dirty="0">
                <a:latin typeface="+mn-lt"/>
              </a:rPr>
              <a:t>;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3200" dirty="0">
                <a:latin typeface="+mn-lt"/>
              </a:rPr>
              <a:t>7)36у;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3200" dirty="0">
                <a:latin typeface="+mn-lt"/>
              </a:rPr>
              <a:t>8)4к.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813" y="500063"/>
            <a:ext cx="5643562" cy="785812"/>
          </a:xfrm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ru-RU" sz="4000" smtClean="0"/>
              <a:t>Ответы:</a:t>
            </a:r>
          </a:p>
        </p:txBody>
      </p:sp>
      <p:pic>
        <p:nvPicPr>
          <p:cNvPr id="6" name="Picture 7" descr="j04264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75" y="4429125"/>
            <a:ext cx="2536825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7148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 smtClean="0">
                <a:solidFill>
                  <a:srgbClr val="006600"/>
                </a:solidFill>
              </a:rPr>
              <a:t>Решить уравнение и</a:t>
            </a:r>
          </a:p>
          <a:p>
            <a:pPr algn="ctr">
              <a:buFontTx/>
              <a:buNone/>
            </a:pPr>
            <a:r>
              <a:rPr lang="ru-RU" sz="4000" smtClean="0">
                <a:solidFill>
                  <a:srgbClr val="006600"/>
                </a:solidFill>
              </a:rPr>
              <a:t> расшифровать слово:</a:t>
            </a:r>
          </a:p>
          <a:p>
            <a:pPr>
              <a:buFontTx/>
              <a:buNone/>
            </a:pPr>
            <a:r>
              <a:rPr lang="ru-RU" sz="4000" smtClean="0">
                <a:solidFill>
                  <a:srgbClr val="006600"/>
                </a:solidFill>
              </a:rPr>
              <a:t>1. 23у-16у=714</a:t>
            </a:r>
          </a:p>
          <a:p>
            <a:pPr>
              <a:buFontTx/>
              <a:buNone/>
            </a:pPr>
            <a:r>
              <a:rPr lang="ru-RU" sz="4000" smtClean="0">
                <a:solidFill>
                  <a:srgbClr val="006600"/>
                </a:solidFill>
              </a:rPr>
              <a:t>2. 5х-х=400</a:t>
            </a:r>
          </a:p>
          <a:p>
            <a:pPr>
              <a:buFontTx/>
              <a:buNone/>
            </a:pPr>
            <a:r>
              <a:rPr lang="ru-RU" sz="4000" smtClean="0">
                <a:solidFill>
                  <a:srgbClr val="006600"/>
                </a:solidFill>
              </a:rPr>
              <a:t>3. 3а+4а+3а=230</a:t>
            </a:r>
          </a:p>
          <a:p>
            <a:pPr>
              <a:buFontTx/>
              <a:buNone/>
            </a:pPr>
            <a:r>
              <a:rPr lang="ru-RU" sz="4000" smtClean="0">
                <a:solidFill>
                  <a:srgbClr val="006600"/>
                </a:solidFill>
              </a:rPr>
              <a:t>4. 5у+8у-13=130</a:t>
            </a:r>
          </a:p>
          <a:p>
            <a:pPr>
              <a:buFontTx/>
              <a:buNone/>
            </a:pPr>
            <a:r>
              <a:rPr lang="ru-RU" sz="4000" smtClean="0">
                <a:solidFill>
                  <a:srgbClr val="006600"/>
                </a:solidFill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0313" y="4929188"/>
          <a:ext cx="6096002" cy="112166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70461"/>
                <a:gridCol w="870461"/>
                <a:gridCol w="871016"/>
                <a:gridCol w="871016"/>
                <a:gridCol w="871016"/>
                <a:gridCol w="871016"/>
                <a:gridCol w="871016"/>
              </a:tblGrid>
              <a:tr h="112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7030A0"/>
                          </a:solidFill>
                        </a:rPr>
                        <a:t>9</a:t>
                      </a:r>
                      <a:endParaRPr lang="ru-RU" sz="32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7030A0"/>
                          </a:solidFill>
                        </a:rPr>
                        <a:t>102</a:t>
                      </a:r>
                      <a:endParaRPr lang="ru-RU" sz="32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7030A0"/>
                          </a:solidFill>
                        </a:rPr>
                        <a:t>140</a:t>
                      </a:r>
                      <a:endParaRPr lang="ru-RU" sz="32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32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7030A0"/>
                          </a:solidFill>
                        </a:rPr>
                        <a:t>23</a:t>
                      </a:r>
                      <a:endParaRPr lang="ru-RU" sz="32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7030A0"/>
                          </a:solidFill>
                        </a:rPr>
                        <a:t>12</a:t>
                      </a:r>
                      <a:endParaRPr lang="ru-RU" sz="32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7030A0"/>
                          </a:solidFill>
                        </a:rPr>
                        <a:t>11</a:t>
                      </a:r>
                      <a:endParaRPr lang="ru-RU" sz="32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3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7030A0"/>
                          </a:solidFill>
                        </a:rPr>
                        <a:t>С</a:t>
                      </a:r>
                      <a:endParaRPr lang="ru-RU" sz="320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7030A0"/>
                          </a:solidFill>
                        </a:rPr>
                        <a:t>В</a:t>
                      </a:r>
                      <a:endParaRPr lang="ru-RU" sz="32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7030A0"/>
                          </a:solidFill>
                        </a:rPr>
                        <a:t>У</a:t>
                      </a:r>
                      <a:endParaRPr lang="ru-RU" sz="32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7030A0"/>
                          </a:solidFill>
                        </a:rPr>
                        <a:t>И</a:t>
                      </a:r>
                      <a:endParaRPr lang="ru-RU" sz="32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7030A0"/>
                          </a:solidFill>
                        </a:rPr>
                        <a:t>Е</a:t>
                      </a:r>
                      <a:endParaRPr lang="ru-RU" sz="32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7030A0"/>
                          </a:solidFill>
                        </a:rPr>
                        <a:t>Г</a:t>
                      </a:r>
                      <a:endParaRPr lang="ru-RU" sz="32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7030A0"/>
                          </a:solidFill>
                        </a:rPr>
                        <a:t>Т</a:t>
                      </a:r>
                      <a:endParaRPr lang="ru-RU" sz="320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Сидорня\Desktop\image02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28688" y="522288"/>
            <a:ext cx="7000875" cy="6049962"/>
          </a:xfrm>
          <a:noFill/>
        </p:spPr>
      </p:pic>
      <p:sp>
        <p:nvSpPr>
          <p:cNvPr id="2048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4000" smtClean="0"/>
              <a:t>Франсуа Виет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714375" y="642938"/>
            <a:ext cx="6870700" cy="1600200"/>
          </a:xfrm>
        </p:spPr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>
                <a:solidFill>
                  <a:srgbClr val="FF5050"/>
                </a:solidFill>
              </a:rPr>
              <a:t>Проверка теста</a:t>
            </a:r>
            <a:br>
              <a:rPr lang="ru-RU" smtClean="0">
                <a:solidFill>
                  <a:srgbClr val="FF5050"/>
                </a:solidFill>
              </a:rPr>
            </a:br>
            <a:r>
              <a:rPr lang="ru-RU" smtClean="0">
                <a:solidFill>
                  <a:srgbClr val="FF5050"/>
                </a:solidFill>
              </a:rPr>
              <a:t>ОТВЕТЫ</a:t>
            </a:r>
            <a:br>
              <a:rPr lang="ru-RU" smtClean="0">
                <a:solidFill>
                  <a:srgbClr val="FF5050"/>
                </a:solidFill>
              </a:rPr>
            </a:br>
            <a:endParaRPr lang="ru-RU" smtClean="0">
              <a:solidFill>
                <a:srgbClr val="FF505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88" y="1828800"/>
          <a:ext cx="8024844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474"/>
                <a:gridCol w="1337474"/>
                <a:gridCol w="1337474"/>
                <a:gridCol w="1337474"/>
                <a:gridCol w="1337474"/>
                <a:gridCol w="13374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solidFill>
                            <a:srgbClr val="00B0F0"/>
                          </a:solidFill>
                        </a:rPr>
                        <a:t>№ ЗАДА</a:t>
                      </a:r>
                    </a:p>
                    <a:p>
                      <a:pPr algn="ctr"/>
                      <a:r>
                        <a:rPr lang="ru-RU" sz="2400" baseline="0" dirty="0" smtClean="0">
                          <a:solidFill>
                            <a:srgbClr val="00B0F0"/>
                          </a:solidFill>
                        </a:rPr>
                        <a:t>НИЯ</a:t>
                      </a:r>
                      <a:endParaRPr lang="ru-RU" sz="2400" baseline="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ru-RU" sz="2400" baseline="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ru-RU" sz="2400" baseline="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solidFill>
                            <a:srgbClr val="00B0F0"/>
                          </a:solidFill>
                        </a:rPr>
                        <a:t>3</a:t>
                      </a:r>
                      <a:endParaRPr lang="ru-RU" sz="2400" baseline="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solidFill>
                            <a:srgbClr val="00B0F0"/>
                          </a:solidFill>
                        </a:rPr>
                        <a:t>4</a:t>
                      </a:r>
                      <a:endParaRPr lang="ru-RU" sz="2400" baseline="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solidFill>
                            <a:srgbClr val="00B0F0"/>
                          </a:solidFill>
                        </a:rPr>
                        <a:t>5</a:t>
                      </a:r>
                      <a:endParaRPr lang="ru-RU" sz="2400" baseline="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400" baseline="0" dirty="0" smtClean="0">
                          <a:solidFill>
                            <a:srgbClr val="00B0F0"/>
                          </a:solidFill>
                        </a:rPr>
                        <a:t>ОТВЕТ</a:t>
                      </a:r>
                      <a:endParaRPr lang="ru-RU" sz="4400" baseline="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aseline="0" dirty="0" smtClean="0">
                          <a:solidFill>
                            <a:srgbClr val="00B0F0"/>
                          </a:solidFill>
                        </a:rPr>
                        <a:t>б</a:t>
                      </a:r>
                      <a:endParaRPr lang="ru-RU" sz="4400" baseline="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aseline="0" dirty="0" smtClean="0">
                          <a:solidFill>
                            <a:srgbClr val="00B0F0"/>
                          </a:solidFill>
                        </a:rPr>
                        <a:t>в</a:t>
                      </a:r>
                      <a:endParaRPr lang="ru-RU" sz="4400" baseline="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aseline="0" dirty="0" smtClean="0">
                          <a:solidFill>
                            <a:srgbClr val="00B0F0"/>
                          </a:solidFill>
                        </a:rPr>
                        <a:t>в</a:t>
                      </a:r>
                      <a:endParaRPr lang="ru-RU" sz="4400" baseline="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aseline="0" dirty="0" smtClean="0">
                          <a:solidFill>
                            <a:srgbClr val="00B0F0"/>
                          </a:solidFill>
                        </a:rPr>
                        <a:t>а</a:t>
                      </a:r>
                      <a:endParaRPr lang="ru-RU" sz="4400" baseline="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aseline="0" dirty="0" smtClean="0">
                          <a:solidFill>
                            <a:srgbClr val="00B0F0"/>
                          </a:solidFill>
                        </a:rPr>
                        <a:t>б</a:t>
                      </a:r>
                      <a:endParaRPr lang="ru-RU" sz="4400" baseline="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B050"/>
            </a:gs>
            <a:gs pos="25000">
              <a:srgbClr val="92D050"/>
            </a:gs>
            <a:gs pos="75000">
              <a:srgbClr val="92D050"/>
            </a:gs>
            <a:gs pos="100000">
              <a:srgbClr val="00B05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rot="20861593">
            <a:off x="85009" y="113624"/>
            <a:ext cx="116570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50800"/>
                <a:solidFill>
                  <a:srgbClr val="FF5050"/>
                </a:solidFill>
                <a:latin typeface="Monotype Corsiva" pitchFamily="66" charset="0"/>
              </a:rPr>
              <a:t>Д</a:t>
            </a:r>
            <a:r>
              <a:rPr lang="en-US" sz="5400" b="1" dirty="0">
                <a:ln w="50800"/>
                <a:solidFill>
                  <a:srgbClr val="FF5050"/>
                </a:solidFill>
                <a:latin typeface="Monotype Corsiva" pitchFamily="66" charset="0"/>
              </a:rPr>
              <a:t>/</a:t>
            </a:r>
            <a:r>
              <a:rPr lang="ru-RU" sz="5400" b="1" dirty="0" err="1">
                <a:ln w="50800"/>
                <a:solidFill>
                  <a:srgbClr val="FF5050"/>
                </a:solidFill>
                <a:latin typeface="Monotype Corsiva" pitchFamily="66" charset="0"/>
              </a:rPr>
              <a:t>з</a:t>
            </a:r>
            <a:endParaRPr lang="ru-RU" sz="5400" b="1" dirty="0">
              <a:ln w="50800"/>
              <a:solidFill>
                <a:srgbClr val="FF5050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857232"/>
            <a:ext cx="8572560" cy="58785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914400" indent="-914400" algn="ctr">
              <a:buFontTx/>
              <a:buAutoNum type="arabicPeriod"/>
              <a:defRPr/>
            </a:pPr>
            <a:r>
              <a:rPr lang="ru-RU" sz="5400" b="1" dirty="0">
                <a:ln w="50800"/>
                <a:solidFill>
                  <a:srgbClr val="006600"/>
                </a:solidFill>
                <a:latin typeface="Monotype Corsiva" pitchFamily="66" charset="0"/>
              </a:rPr>
              <a:t>Подготовить сообщение о Франсуа Виете</a:t>
            </a:r>
          </a:p>
          <a:p>
            <a:pPr marL="914400" indent="-914400" algn="ctr">
              <a:buFontTx/>
              <a:buAutoNum type="arabicPeriod"/>
              <a:defRPr/>
            </a:pPr>
            <a:r>
              <a:rPr lang="ru-RU" sz="5400" b="1" dirty="0">
                <a:ln w="50800"/>
                <a:solidFill>
                  <a:srgbClr val="006600"/>
                </a:solidFill>
                <a:latin typeface="Monotype Corsiva" pitchFamily="66" charset="0"/>
              </a:rPr>
              <a:t>№612, №613, №627</a:t>
            </a:r>
          </a:p>
          <a:p>
            <a:pPr marL="914400" indent="-914400" algn="ctr">
              <a:defRPr/>
            </a:pPr>
            <a:endParaRPr lang="ru-RU" sz="5400" b="1" dirty="0">
              <a:ln w="50800"/>
              <a:solidFill>
                <a:schemeClr val="bg1">
                  <a:shade val="50000"/>
                </a:schemeClr>
              </a:solidFill>
              <a:latin typeface="Monotype Corsiva" pitchFamily="66" charset="0"/>
            </a:endParaRPr>
          </a:p>
          <a:p>
            <a:pPr marL="914400" indent="-914400" algn="ctr">
              <a:defRPr/>
            </a:pPr>
            <a:r>
              <a:rPr lang="ru-RU" sz="8000" b="1" dirty="0">
                <a:ln w="50800"/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Спасибо</a:t>
            </a:r>
          </a:p>
          <a:p>
            <a:pPr marL="914400" indent="-914400" algn="ctr">
              <a:defRPr/>
            </a:pPr>
            <a:r>
              <a:rPr lang="ru-RU" sz="8000" b="1" dirty="0">
                <a:ln w="50800"/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 урок!!!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ctrTitle" sz="quarter"/>
          </p:nvPr>
        </p:nvSpPr>
        <p:spPr>
          <a:xfrm>
            <a:off x="571500" y="928688"/>
            <a:ext cx="8572500" cy="2000250"/>
          </a:xfrm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ru-RU" sz="4400" smtClean="0"/>
              <a:t>«Мало иметь хороший ум –</a:t>
            </a:r>
            <a:br>
              <a:rPr lang="ru-RU" sz="4400" smtClean="0"/>
            </a:br>
            <a:r>
              <a:rPr lang="ru-RU" sz="4400" smtClean="0"/>
              <a:t>главное уметь хорошо его применить»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0563" y="4214813"/>
            <a:ext cx="3067050" cy="649287"/>
          </a:xfrm>
        </p:spPr>
        <p:txBody>
          <a:bodyPr/>
          <a:lstStyle/>
          <a:p>
            <a:pPr eaLnBrk="1" hangingPunct="1"/>
            <a:r>
              <a:rPr lang="ru-RU" sz="3600" smtClean="0"/>
              <a:t>Рене Декарт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684213" y="1989138"/>
            <a:ext cx="4392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5126" name="Picture 6" descr="Без имени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4437063"/>
            <a:ext cx="190817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 descr="PE0325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437063"/>
            <a:ext cx="237648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071563" y="642938"/>
            <a:ext cx="6092825" cy="55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endParaRPr lang="ru-RU" sz="2400" b="1" dirty="0">
              <a:solidFill>
                <a:srgbClr val="FF00FF"/>
              </a:solidFill>
              <a:cs typeface="+mn-cs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009900"/>
                </a:solidFill>
                <a:cs typeface="+mn-cs"/>
              </a:rPr>
              <a:t>1. </a:t>
            </a:r>
            <a:r>
              <a:rPr lang="ru-RU" sz="2800" b="1" i="1" dirty="0">
                <a:solidFill>
                  <a:srgbClr val="009900"/>
                </a:solidFill>
                <a:cs typeface="+mn-cs"/>
              </a:rPr>
              <a:t>Найдите значение выражений</a:t>
            </a:r>
          </a:p>
          <a:p>
            <a:pPr algn="ctr">
              <a:defRPr/>
            </a:pPr>
            <a:endParaRPr lang="ru-RU" sz="2800" b="1" dirty="0">
              <a:solidFill>
                <a:srgbClr val="009900"/>
              </a:solidFill>
              <a:cs typeface="+mn-cs"/>
            </a:endParaRPr>
          </a:p>
          <a:p>
            <a:pPr algn="ctr">
              <a:defRPr/>
            </a:pPr>
            <a:r>
              <a:rPr lang="ru-RU" sz="2800" b="1" i="1" dirty="0">
                <a:solidFill>
                  <a:srgbClr val="FF0000"/>
                </a:solidFill>
                <a:cs typeface="+mn-cs"/>
              </a:rPr>
              <a:t>  26 </a:t>
            </a:r>
            <a:r>
              <a:rPr lang="ru-RU" sz="2800" b="1" i="1" dirty="0">
                <a:solidFill>
                  <a:srgbClr val="FF0000"/>
                </a:solidFill>
              </a:rPr>
              <a:t>∙ </a:t>
            </a:r>
            <a:r>
              <a:rPr lang="ru-RU" sz="2800" b="1" i="1" dirty="0">
                <a:solidFill>
                  <a:srgbClr val="FF0000"/>
                </a:solidFill>
                <a:cs typeface="+mn-cs"/>
              </a:rPr>
              <a:t>11               6300 :100</a:t>
            </a:r>
          </a:p>
          <a:p>
            <a:pPr algn="ctr">
              <a:defRPr/>
            </a:pPr>
            <a:r>
              <a:rPr lang="ru-RU" sz="2800" b="1" i="1" dirty="0">
                <a:solidFill>
                  <a:srgbClr val="FF0000"/>
                </a:solidFill>
                <a:cs typeface="+mn-cs"/>
              </a:rPr>
              <a:t> </a:t>
            </a:r>
          </a:p>
          <a:p>
            <a:pPr algn="ctr">
              <a:defRPr/>
            </a:pPr>
            <a:r>
              <a:rPr lang="ru-RU" sz="2800" b="1" i="1" dirty="0">
                <a:solidFill>
                  <a:srgbClr val="FF0000"/>
                </a:solidFill>
                <a:cs typeface="+mn-cs"/>
              </a:rPr>
              <a:t>   72:6                45 ∙</a:t>
            </a:r>
            <a:r>
              <a:rPr lang="ru-RU" sz="2800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cs typeface="+mn-cs"/>
              </a:rPr>
              <a:t>7 ∙</a:t>
            </a:r>
            <a:r>
              <a:rPr lang="ru-RU" sz="2800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cs typeface="+mn-cs"/>
              </a:rPr>
              <a:t>2  </a:t>
            </a:r>
          </a:p>
          <a:p>
            <a:pPr algn="ctr">
              <a:defRPr/>
            </a:pPr>
            <a:r>
              <a:rPr lang="ru-RU" sz="2800" b="1" i="1" dirty="0">
                <a:solidFill>
                  <a:srgbClr val="FF0000"/>
                </a:solidFill>
                <a:cs typeface="+mn-cs"/>
              </a:rPr>
              <a:t>              </a:t>
            </a:r>
          </a:p>
          <a:p>
            <a:pPr algn="ctr">
              <a:defRPr/>
            </a:pPr>
            <a:r>
              <a:rPr lang="ru-RU" sz="2800" b="1" i="1" dirty="0">
                <a:solidFill>
                  <a:srgbClr val="FF0000"/>
                </a:solidFill>
                <a:cs typeface="+mn-cs"/>
              </a:rPr>
              <a:t>520:26                 510:17</a:t>
            </a:r>
          </a:p>
          <a:p>
            <a:pPr algn="ctr">
              <a:defRPr/>
            </a:pPr>
            <a:endParaRPr lang="ru-RU" sz="2800" b="1" i="1" dirty="0">
              <a:solidFill>
                <a:srgbClr val="FF0000"/>
              </a:solidFill>
              <a:cs typeface="+mn-cs"/>
            </a:endParaRPr>
          </a:p>
          <a:p>
            <a:pPr algn="ctr">
              <a:defRPr/>
            </a:pPr>
            <a:r>
              <a:rPr lang="ru-RU" sz="2800" b="1" i="1" dirty="0">
                <a:solidFill>
                  <a:srgbClr val="FF0000"/>
                </a:solidFill>
                <a:cs typeface="+mn-cs"/>
              </a:rPr>
              <a:t>210:30                 170:10</a:t>
            </a:r>
          </a:p>
          <a:p>
            <a:pPr algn="ctr">
              <a:defRPr/>
            </a:pPr>
            <a:endParaRPr lang="ru-RU" sz="2800" b="1" i="1" dirty="0">
              <a:solidFill>
                <a:srgbClr val="FF0000"/>
              </a:solidFill>
              <a:cs typeface="+mn-cs"/>
            </a:endParaRPr>
          </a:p>
          <a:p>
            <a:pPr algn="ctr">
              <a:defRPr/>
            </a:pPr>
            <a:r>
              <a:rPr lang="ru-RU" sz="2800" b="1" i="1" dirty="0">
                <a:solidFill>
                  <a:srgbClr val="FF0000"/>
                </a:solidFill>
                <a:cs typeface="+mn-cs"/>
              </a:rPr>
              <a:t>900:100              1000:125</a:t>
            </a:r>
          </a:p>
          <a:p>
            <a:pPr algn="ctr">
              <a:defRPr/>
            </a:pPr>
            <a:endParaRPr lang="ru-RU" sz="2400" b="1" i="1" dirty="0">
              <a:solidFill>
                <a:srgbClr val="FFFF00"/>
              </a:solidFill>
              <a:cs typeface="+mn-cs"/>
            </a:endParaRP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1979613" y="260350"/>
            <a:ext cx="5184775" cy="6477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Устный счёт</a:t>
            </a:r>
          </a:p>
        </p:txBody>
      </p:sp>
      <p:pic>
        <p:nvPicPr>
          <p:cNvPr id="8199" name="Picture 12" descr="солнце_пульсирующее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-242888"/>
            <a:ext cx="2916237" cy="227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5" descr="j042399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3813" y="2571750"/>
            <a:ext cx="9366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684213" y="1989138"/>
            <a:ext cx="4392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9219" name="Picture 10" descr="PE032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292600"/>
            <a:ext cx="237648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9" descr="Без имени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4437063"/>
            <a:ext cx="190817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85813" y="428625"/>
            <a:ext cx="5975350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3CA4FE"/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3399"/>
                </a:solidFill>
                <a:cs typeface="+mn-cs"/>
              </a:rPr>
              <a:t>2. Вычислите применяя законы арифметических действий</a:t>
            </a:r>
          </a:p>
          <a:p>
            <a:pPr algn="ctr">
              <a:defRPr/>
            </a:pPr>
            <a:endParaRPr lang="ru-RU" sz="2400" b="1" dirty="0">
              <a:solidFill>
                <a:srgbClr val="FF3399"/>
              </a:solidFill>
              <a:cs typeface="+mn-cs"/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FF3399"/>
                </a:solidFill>
                <a:cs typeface="+mn-cs"/>
              </a:rPr>
              <a:t>372+2444+1628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FF3399"/>
                </a:solidFill>
                <a:cs typeface="+mn-cs"/>
              </a:rPr>
              <a:t>156+1037+2063+844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FF3399"/>
                </a:solidFill>
                <a:cs typeface="+mn-cs"/>
              </a:rPr>
              <a:t>125*53*8</a:t>
            </a:r>
          </a:p>
          <a:p>
            <a:pPr algn="ctr">
              <a:defRPr/>
            </a:pPr>
            <a:endParaRPr lang="ru-RU" sz="2000" b="1" dirty="0">
              <a:solidFill>
                <a:srgbClr val="FF3399"/>
              </a:solidFill>
              <a:cs typeface="+mn-cs"/>
            </a:endParaRPr>
          </a:p>
          <a:p>
            <a:pPr algn="ctr">
              <a:defRPr/>
            </a:pPr>
            <a:endParaRPr lang="ru-RU" sz="2000" b="1" dirty="0">
              <a:solidFill>
                <a:srgbClr val="FF3399"/>
              </a:solidFill>
              <a:cs typeface="+mn-cs"/>
            </a:endParaRPr>
          </a:p>
          <a:p>
            <a:pPr algn="ctr">
              <a:defRPr/>
            </a:pPr>
            <a:endParaRPr lang="ru-RU" sz="2000" b="1" dirty="0">
              <a:solidFill>
                <a:srgbClr val="FF3399"/>
              </a:solidFill>
              <a:cs typeface="+mn-cs"/>
            </a:endParaRPr>
          </a:p>
          <a:p>
            <a:pPr algn="ctr">
              <a:defRPr/>
            </a:pPr>
            <a:endParaRPr lang="ru-RU" sz="2000" b="1" dirty="0">
              <a:solidFill>
                <a:srgbClr val="FF3399"/>
              </a:solidFill>
              <a:cs typeface="+mn-cs"/>
            </a:endParaRPr>
          </a:p>
          <a:p>
            <a:pPr algn="ctr">
              <a:defRPr/>
            </a:pPr>
            <a:endParaRPr lang="ru-RU" sz="2000" b="1" dirty="0">
              <a:solidFill>
                <a:srgbClr val="FF3399"/>
              </a:solidFill>
              <a:cs typeface="+mn-cs"/>
            </a:endParaRPr>
          </a:p>
        </p:txBody>
      </p:sp>
      <p:pic>
        <p:nvPicPr>
          <p:cNvPr id="9222" name="Picture 14" descr="j042399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2138" y="3500438"/>
            <a:ext cx="11953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7" descr="j023641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00" y="6021388"/>
            <a:ext cx="33178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9" descr="j023641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800" y="4365625"/>
            <a:ext cx="33178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20" descr="j023641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1863" y="5229225"/>
            <a:ext cx="331787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22" descr="j0236359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513" y="4365625"/>
            <a:ext cx="1508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23" descr="j0236359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59788" y="5661025"/>
            <a:ext cx="1508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24" descr="j0236359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5600" y="3644900"/>
            <a:ext cx="1508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25" descr="j0236359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3800" y="5661025"/>
            <a:ext cx="1508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0" name="Picture 26" descr="j0236359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4438" y="3284538"/>
            <a:ext cx="1508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1" name="Picture 28" descr="j0236359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688" y="4221163"/>
            <a:ext cx="1508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2" name="Picture 25" descr="солнце_пульсирующее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7763" y="-242888"/>
            <a:ext cx="2916237" cy="227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15" descr="j042399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75" y="2071688"/>
            <a:ext cx="93662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684213" y="1989138"/>
            <a:ext cx="4392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10243" name="Picture 10" descr="PE032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292600"/>
            <a:ext cx="237648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9" descr="Без имени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4437063"/>
            <a:ext cx="190817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14" descr="j042399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2138" y="3500438"/>
            <a:ext cx="11953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5" descr="j042399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750" y="2492375"/>
            <a:ext cx="9366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7" descr="j023641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00" y="6021388"/>
            <a:ext cx="33178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9" descr="j023641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800" y="4365625"/>
            <a:ext cx="33178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20" descr="j023641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1863" y="5229225"/>
            <a:ext cx="331787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22" descr="j0236359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513" y="4365625"/>
            <a:ext cx="1508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23" descr="j0236359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59788" y="5661025"/>
            <a:ext cx="1508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24" descr="j0236359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5600" y="3644900"/>
            <a:ext cx="1508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25" descr="j0236359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3800" y="5661025"/>
            <a:ext cx="1508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26" descr="j0236359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4438" y="3284538"/>
            <a:ext cx="1508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28" descr="j0236359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688" y="4221163"/>
            <a:ext cx="1508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25" descr="солнце_пульсирующее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7763" y="-242888"/>
            <a:ext cx="2916237" cy="227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0" y="428625"/>
            <a:ext cx="8001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33CCFF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+mn-cs"/>
              </a:rPr>
              <a:t>3. Решите уравнение:</a:t>
            </a:r>
          </a:p>
          <a:p>
            <a:pPr algn="ctr">
              <a:defRPr/>
            </a:pPr>
            <a:endParaRPr lang="ru-RU" sz="2400" b="1" dirty="0">
              <a:solidFill>
                <a:srgbClr val="0000FF"/>
              </a:solidFill>
              <a:latin typeface="Times New Roman" pitchFamily="18" charset="0"/>
              <a:cs typeface="+mn-cs"/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+mn-cs"/>
              </a:rPr>
              <a:t>Х-2041=3059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+mn-cs"/>
              </a:rPr>
              <a:t>289+у=301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+mn-cs"/>
              </a:rPr>
              <a:t>Х*93=186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+mn-cs"/>
              </a:rPr>
              <a:t>100:а=25</a:t>
            </a:r>
          </a:p>
        </p:txBody>
      </p:sp>
      <p:pic>
        <p:nvPicPr>
          <p:cNvPr id="10258" name="Picture 15" descr="j042399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2714625"/>
            <a:ext cx="9366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00125" y="1071563"/>
          <a:ext cx="7072330" cy="4556760"/>
        </p:xfrm>
        <a:graphic>
          <a:graphicData uri="http://schemas.openxmlformats.org/drawingml/2006/table">
            <a:tbl>
              <a:tblPr/>
              <a:tblGrid>
                <a:gridCol w="3500462"/>
                <a:gridCol w="3571868"/>
              </a:tblGrid>
              <a:tr h="281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ru-RU" sz="20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вариант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ru-RU" sz="20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вариант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730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Переместительное свойство сложения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b="1" i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Переместительное свойство умножения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730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Сочетательное свойство умножения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2)Сочетательное свойство сложения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487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Распределительное свойство умножения относительно сложения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3)Распределительное свойство умножения относительно вычитания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Решить уравнение 7х=161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4)Решить уравнение 4х=216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Решить уравнение 240/</a:t>
                      </a:r>
                      <a:r>
                        <a:rPr lang="en-US" sz="2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2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=24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5)Решить уравнение 350/</a:t>
                      </a:r>
                      <a:r>
                        <a:rPr lang="en-US" sz="2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2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=10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Вычислить 215*6-6*15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6)Вычислить 163*5+37*5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Упростить 5*</a:t>
                      </a:r>
                      <a:r>
                        <a:rPr lang="ru-RU" sz="2000" b="1" i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*4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7)Упростить </a:t>
                      </a:r>
                      <a:r>
                        <a:rPr lang="en-US" sz="2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20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*7*5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1295" name="Picture 14" descr="j04239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286375"/>
            <a:ext cx="119538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 rot="20844124">
            <a:off x="33635" y="519006"/>
            <a:ext cx="2831224" cy="614901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5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Диктант</a:t>
            </a:r>
          </a:p>
        </p:txBody>
      </p:sp>
      <p:pic>
        <p:nvPicPr>
          <p:cNvPr id="11297" name="Picture 17" descr="j023641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6143625"/>
            <a:ext cx="33178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4" descr="j04239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286375"/>
            <a:ext cx="119538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 rot="20844124">
            <a:off x="33635" y="519006"/>
            <a:ext cx="2831224" cy="614901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5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Диктант</a:t>
            </a:r>
          </a:p>
        </p:txBody>
      </p:sp>
      <p:pic>
        <p:nvPicPr>
          <p:cNvPr id="12292" name="Picture 17" descr="j023641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6143625"/>
            <a:ext cx="33178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071563" y="1143000"/>
          <a:ext cx="7000924" cy="4143408"/>
        </p:xfrm>
        <a:graphic>
          <a:graphicData uri="http://schemas.openxmlformats.org/drawingml/2006/table">
            <a:tbl>
              <a:tblPr/>
              <a:tblGrid>
                <a:gridCol w="3500462"/>
                <a:gridCol w="3500462"/>
              </a:tblGrid>
              <a:tr h="51792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Проверка диктанта </a:t>
                      </a:r>
                    </a:p>
                  </a:txBody>
                  <a:tcPr marL="59917" marR="5991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</a:t>
                      </a:r>
                      <a:r>
                        <a:rPr lang="ru-RU" sz="2800" b="1" i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а+в=в+а</a:t>
                      </a:r>
                      <a:endParaRPr lang="ru-RU" sz="2800" b="1" i="1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17" marR="5991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1)а*в=в*а</a:t>
                      </a:r>
                    </a:p>
                  </a:txBody>
                  <a:tcPr marL="59917" marR="5991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2)(</a:t>
                      </a:r>
                      <a:r>
                        <a:rPr lang="ru-RU" sz="2800" b="1" i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а+в</a:t>
                      </a: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)*</a:t>
                      </a:r>
                      <a:r>
                        <a:rPr lang="ru-RU" sz="2800" b="1" i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с=а</a:t>
                      </a: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*(</a:t>
                      </a:r>
                      <a:r>
                        <a:rPr lang="ru-RU" sz="2800" b="1" i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в+с</a:t>
                      </a: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59917" marR="5991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2)(</a:t>
                      </a:r>
                      <a:r>
                        <a:rPr lang="ru-RU" sz="2800" b="1" i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а+в</a:t>
                      </a: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)+</a:t>
                      </a:r>
                      <a:r>
                        <a:rPr lang="ru-RU" sz="2800" b="1" i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с=а+</a:t>
                      </a: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2800" b="1" i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в+с</a:t>
                      </a: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59917" marR="5991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3)(</a:t>
                      </a:r>
                      <a:r>
                        <a:rPr lang="ru-RU" sz="2800" b="1" i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а+в</a:t>
                      </a: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)*</a:t>
                      </a:r>
                      <a:r>
                        <a:rPr lang="ru-RU" sz="2800" b="1" i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с=а</a:t>
                      </a: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</a:t>
                      </a:r>
                      <a:r>
                        <a:rPr lang="ru-RU" sz="2800" b="1" i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с+в</a:t>
                      </a: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*с</a:t>
                      </a:r>
                    </a:p>
                  </a:txBody>
                  <a:tcPr marL="59917" marR="5991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3)(</a:t>
                      </a:r>
                      <a:r>
                        <a:rPr lang="ru-RU" sz="2800" b="1" i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а-в</a:t>
                      </a: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)*</a:t>
                      </a:r>
                      <a:r>
                        <a:rPr lang="ru-RU" sz="2800" b="1" i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с=а</a:t>
                      </a: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</a:t>
                      </a:r>
                      <a:r>
                        <a:rPr lang="ru-RU" sz="2800" b="1" i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с-в</a:t>
                      </a: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*с</a:t>
                      </a:r>
                    </a:p>
                  </a:txBody>
                  <a:tcPr marL="59917" marR="5991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4)х=23</a:t>
                      </a:r>
                    </a:p>
                  </a:txBody>
                  <a:tcPr marL="59917" marR="5991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4)х=54</a:t>
                      </a:r>
                    </a:p>
                  </a:txBody>
                  <a:tcPr marL="59917" marR="5991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5)</a:t>
                      </a:r>
                      <a:r>
                        <a:rPr lang="en-US" sz="2800" b="1" i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y</a:t>
                      </a:r>
                      <a:r>
                        <a:rPr lang="ru-RU" sz="2800" b="1" i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=10</a:t>
                      </a:r>
                    </a:p>
                  </a:txBody>
                  <a:tcPr marL="59917" marR="5991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5)</a:t>
                      </a:r>
                      <a:r>
                        <a:rPr lang="en-US" sz="28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y</a:t>
                      </a: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=38</a:t>
                      </a:r>
                    </a:p>
                  </a:txBody>
                  <a:tcPr marL="59917" marR="5991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6)1200</a:t>
                      </a:r>
                    </a:p>
                  </a:txBody>
                  <a:tcPr marL="59917" marR="5991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6)1000</a:t>
                      </a:r>
                    </a:p>
                  </a:txBody>
                  <a:tcPr marL="59917" marR="5991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7)20х</a:t>
                      </a:r>
                    </a:p>
                  </a:txBody>
                  <a:tcPr marL="59917" marR="5991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7)35</a:t>
                      </a:r>
                      <a:r>
                        <a:rPr lang="en-US" sz="28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y</a:t>
                      </a:r>
                      <a:endParaRPr lang="ru-RU" sz="2800" b="1" i="1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17" marR="5991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14313" y="1643063"/>
            <a:ext cx="76327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66FF"/>
                </a:solidFill>
              </a:rPr>
              <a:t>                            </a:t>
            </a:r>
          </a:p>
          <a:p>
            <a:r>
              <a:rPr lang="ru-RU" sz="4800" b="1">
                <a:solidFill>
                  <a:srgbClr val="0066FF"/>
                </a:solidFill>
              </a:rPr>
              <a:t>             (а+в)*с=а*с+в*с</a:t>
            </a:r>
          </a:p>
          <a:p>
            <a:endParaRPr lang="ru-RU" sz="4800" b="1">
              <a:solidFill>
                <a:srgbClr val="0066FF"/>
              </a:solidFill>
            </a:endParaRPr>
          </a:p>
          <a:p>
            <a:r>
              <a:rPr lang="ru-RU" sz="4800" b="1">
                <a:solidFill>
                  <a:srgbClr val="0066FF"/>
                </a:solidFill>
              </a:rPr>
              <a:t>             (а-в)*с=а*с-в*с              </a:t>
            </a:r>
          </a:p>
          <a:p>
            <a:endParaRPr lang="ru-RU" sz="4800" b="1">
              <a:solidFill>
                <a:srgbClr val="0066FF"/>
              </a:solidFill>
            </a:endParaRPr>
          </a:p>
        </p:txBody>
      </p:sp>
      <p:pic>
        <p:nvPicPr>
          <p:cNvPr id="7175" name="Picture 7" descr="j04264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4221163"/>
            <a:ext cx="2536825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7662674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Распределительно свойство </a:t>
            </a:r>
          </a:p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умножения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93838" y="2074863"/>
            <a:ext cx="6045200" cy="882650"/>
          </a:xfrm>
        </p:spPr>
        <p:txBody>
          <a:bodyPr lIns="18000" tIns="0" rIns="18000" bIns="0"/>
          <a:lstStyle/>
          <a:p>
            <a:pPr eaLnBrk="1" hangingPunct="1">
              <a:defRPr/>
            </a:pPr>
            <a:r>
              <a:rPr lang="ru-RU" dirty="0"/>
              <a:t>ТЕМА УРОКА:</a:t>
            </a:r>
          </a:p>
        </p:txBody>
      </p:sp>
      <p:sp>
        <p:nvSpPr>
          <p:cNvPr id="68612" name="WordArt 4"/>
          <p:cNvSpPr>
            <a:spLocks noChangeArrowheads="1" noChangeShapeType="1" noTextEdit="1"/>
          </p:cNvSpPr>
          <p:nvPr/>
        </p:nvSpPr>
        <p:spPr bwMode="auto">
          <a:xfrm>
            <a:off x="1042988" y="3933825"/>
            <a:ext cx="7129462" cy="1368425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"УПРОЩЕНИЕ ВЫРАЖЕНИЙ"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19"/>
          <p:cNvSpPr>
            <a:spLocks noChangeArrowheads="1"/>
          </p:cNvSpPr>
          <p:nvPr/>
        </p:nvSpPr>
        <p:spPr bwMode="auto">
          <a:xfrm>
            <a:off x="8153400" y="3103563"/>
            <a:ext cx="503238" cy="504825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4025" y="2486025"/>
            <a:ext cx="7345363" cy="1600200"/>
          </a:xfrm>
        </p:spPr>
        <p:txBody>
          <a:bodyPr/>
          <a:lstStyle/>
          <a:p>
            <a:pPr algn="l" eaLnBrk="1" hangingPunct="1"/>
            <a:r>
              <a:rPr lang="en-US" b="1" smtClean="0"/>
              <a:t>I</a:t>
            </a:r>
            <a:r>
              <a:rPr lang="en-US" smtClean="0"/>
              <a:t> </a:t>
            </a:r>
            <a:r>
              <a:rPr lang="en-US" sz="4800" smtClean="0"/>
              <a:t>– x</a:t>
            </a:r>
            <a:r>
              <a:rPr lang="en-US" smtClean="0"/>
              <a:t/>
            </a:r>
            <a:br>
              <a:rPr lang="en-US" smtClean="0"/>
            </a:br>
            <a:r>
              <a:rPr lang="en-US" b="1" smtClean="0"/>
              <a:t>II</a:t>
            </a:r>
            <a:r>
              <a:rPr lang="en-US" smtClean="0"/>
              <a:t> </a:t>
            </a:r>
            <a:r>
              <a:rPr lang="en-US" sz="4800" smtClean="0"/>
              <a:t>- </a:t>
            </a:r>
            <a:r>
              <a:rPr lang="ru-RU" sz="4800" smtClean="0"/>
              <a:t>? в 2 раза больше</a:t>
            </a:r>
            <a:r>
              <a:rPr lang="ru-RU" smtClean="0"/>
              <a:t/>
            </a:r>
            <a:br>
              <a:rPr lang="ru-RU" smtClean="0"/>
            </a:br>
            <a:r>
              <a:rPr lang="en-US" b="1" smtClean="0"/>
              <a:t>III</a:t>
            </a:r>
            <a:r>
              <a:rPr lang="ru-RU" smtClean="0"/>
              <a:t> </a:t>
            </a:r>
            <a:r>
              <a:rPr lang="ru-RU" sz="4800" smtClean="0"/>
              <a:t>- ? в 3 раза больше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4675" y="3065463"/>
            <a:ext cx="457200" cy="446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000" b="1" smtClean="0"/>
              <a:t>?</a:t>
            </a:r>
          </a:p>
        </p:txBody>
      </p:sp>
      <p:sp>
        <p:nvSpPr>
          <p:cNvPr id="15365" name="Line 8"/>
          <p:cNvSpPr>
            <a:spLocks noChangeShapeType="1"/>
          </p:cNvSpPr>
          <p:nvPr/>
        </p:nvSpPr>
        <p:spPr bwMode="auto">
          <a:xfrm>
            <a:off x="6943725" y="3006725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Line 9"/>
          <p:cNvSpPr>
            <a:spLocks noChangeShapeType="1"/>
          </p:cNvSpPr>
          <p:nvPr/>
        </p:nvSpPr>
        <p:spPr bwMode="auto">
          <a:xfrm>
            <a:off x="2171700" y="2268538"/>
            <a:ext cx="525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7" name="Line 10"/>
          <p:cNvSpPr>
            <a:spLocks noChangeShapeType="1"/>
          </p:cNvSpPr>
          <p:nvPr/>
        </p:nvSpPr>
        <p:spPr bwMode="auto">
          <a:xfrm flipV="1">
            <a:off x="7432675" y="2259013"/>
            <a:ext cx="0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Line 13"/>
          <p:cNvSpPr>
            <a:spLocks noChangeShapeType="1"/>
          </p:cNvSpPr>
          <p:nvPr/>
        </p:nvSpPr>
        <p:spPr bwMode="auto">
          <a:xfrm>
            <a:off x="7337425" y="3713163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Line 14"/>
          <p:cNvSpPr>
            <a:spLocks noChangeShapeType="1"/>
          </p:cNvSpPr>
          <p:nvPr/>
        </p:nvSpPr>
        <p:spPr bwMode="auto">
          <a:xfrm flipV="1">
            <a:off x="7827963" y="2279650"/>
            <a:ext cx="0" cy="1439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Line 15"/>
          <p:cNvSpPr>
            <a:spLocks noChangeShapeType="1"/>
          </p:cNvSpPr>
          <p:nvPr/>
        </p:nvSpPr>
        <p:spPr bwMode="auto">
          <a:xfrm>
            <a:off x="7518400" y="2273300"/>
            <a:ext cx="323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AutoShape 18"/>
          <p:cNvSpPr>
            <a:spLocks/>
          </p:cNvSpPr>
          <p:nvPr/>
        </p:nvSpPr>
        <p:spPr bwMode="auto">
          <a:xfrm>
            <a:off x="7900988" y="2781300"/>
            <a:ext cx="215900" cy="1152525"/>
          </a:xfrm>
          <a:prstGeom prst="rightBrace">
            <a:avLst>
              <a:gd name="adj1" fmla="val 4448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580</TotalTime>
  <Words>349</Words>
  <Application>Microsoft Office PowerPoint</Application>
  <PresentationFormat>Экран (4:3)</PresentationFormat>
  <Paragraphs>139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Garamond</vt:lpstr>
      <vt:lpstr>Arial</vt:lpstr>
      <vt:lpstr>Wingdings</vt:lpstr>
      <vt:lpstr>Calibri</vt:lpstr>
      <vt:lpstr>Comic Sans MS</vt:lpstr>
      <vt:lpstr>Times New Roman</vt:lpstr>
      <vt:lpstr>Monotype Corsiva</vt:lpstr>
      <vt:lpstr>Течение</vt:lpstr>
      <vt:lpstr>Пастель</vt:lpstr>
      <vt:lpstr>Капсулы</vt:lpstr>
      <vt:lpstr>«Математику уже затем надо учить, что она ум в порядок приводит»</vt:lpstr>
      <vt:lpstr>Слайд 2</vt:lpstr>
      <vt:lpstr>Слайд 3</vt:lpstr>
      <vt:lpstr>Слайд 4</vt:lpstr>
      <vt:lpstr>Слайд 5</vt:lpstr>
      <vt:lpstr>Слайд 6</vt:lpstr>
      <vt:lpstr>Слайд 7</vt:lpstr>
      <vt:lpstr>ТЕМА УРОКА:</vt:lpstr>
      <vt:lpstr>I – x II - ? в 2 раза больше III - ? в 3 раза больше</vt:lpstr>
      <vt:lpstr>Упростить выражение и подчеркнуть коэффициент</vt:lpstr>
      <vt:lpstr>Упростить выражение и подчеркнуть коэффициент</vt:lpstr>
      <vt:lpstr>Ответы:</vt:lpstr>
      <vt:lpstr>Слайд 13</vt:lpstr>
      <vt:lpstr>Франсуа Виет</vt:lpstr>
      <vt:lpstr>   Проверка теста ОТВЕТЫ </vt:lpstr>
      <vt:lpstr>Слайд 16</vt:lpstr>
      <vt:lpstr>«Мало иметь хороший ум – главное уметь хорошо его применить»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Shura</dc:creator>
  <cp:lastModifiedBy>Дарёна</cp:lastModifiedBy>
  <cp:revision>76</cp:revision>
  <dcterms:created xsi:type="dcterms:W3CDTF">2008-11-12T17:20:14Z</dcterms:created>
  <dcterms:modified xsi:type="dcterms:W3CDTF">2012-04-19T18:34:33Z</dcterms:modified>
</cp:coreProperties>
</file>