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4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70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3F6A1-2F27-4AED-943B-440A19943AD5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2E993-183F-4B64-8DE6-72516AFE0E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2900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2E993-183F-4B64-8DE6-72516AFE0E6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0980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A970-B0E2-4C1A-94CC-964A175F4767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BF18D-3BC5-44B4-B896-0988C211F2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A970-B0E2-4C1A-94CC-964A175F4767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BF18D-3BC5-44B4-B896-0988C211F2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A970-B0E2-4C1A-94CC-964A175F4767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BF18D-3BC5-44B4-B896-0988C211F2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A970-B0E2-4C1A-94CC-964A175F4767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BF18D-3BC5-44B4-B896-0988C211F2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A970-B0E2-4C1A-94CC-964A175F4767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BF18D-3BC5-44B4-B896-0988C211F2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A970-B0E2-4C1A-94CC-964A175F4767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BF18D-3BC5-44B4-B896-0988C211F2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A970-B0E2-4C1A-94CC-964A175F4767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BF18D-3BC5-44B4-B896-0988C211F2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A970-B0E2-4C1A-94CC-964A175F4767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BF18D-3BC5-44B4-B896-0988C211F2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A970-B0E2-4C1A-94CC-964A175F4767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BF18D-3BC5-44B4-B896-0988C211F2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A970-B0E2-4C1A-94CC-964A175F4767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BF18D-3BC5-44B4-B896-0988C211F2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A970-B0E2-4C1A-94CC-964A175F4767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BF18D-3BC5-44B4-B896-0988C211F2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E1DA970-B0E2-4C1A-94CC-964A175F4767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9DEBF18D-3BC5-44B4-B896-0988C211F2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&#1087;&#1088;&#1072;&#1074;&#1080;&#1090;&#1077;&#1083;&#1100;&#1089;&#1090;&#1074;&#1086;.&#1088;&#1092;/" TargetMode="External"/><Relationship Id="rId7" Type="http://schemas.openxmlformats.org/officeDocument/2006/relationships/image" Target="../media/image18.png"/><Relationship Id="rId2" Type="http://schemas.openxmlformats.org/officeDocument/2006/relationships/hyperlink" Target="http://www.mchs.gov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morguefile.com/" TargetMode="External"/><Relationship Id="rId5" Type="http://schemas.openxmlformats.org/officeDocument/2006/relationships/hyperlink" Target="http://www.yandex.ru/" TargetMode="External"/><Relationship Id="rId4" Type="http://schemas.openxmlformats.org/officeDocument/2006/relationships/hyperlink" Target="http://64.mchs.gov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5796" y="2957493"/>
            <a:ext cx="1021262" cy="9917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956183"/>
            <a:ext cx="1155014" cy="9178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1985" y="590823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chemeClr val="bg2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Структура и задачи МЧС России</a:t>
            </a:r>
            <a:endParaRPr lang="ru-RU" sz="4800" b="1" dirty="0">
              <a:solidFill>
                <a:schemeClr val="bg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556792"/>
            <a:ext cx="1568174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275856" y="188640"/>
            <a:ext cx="5652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>
                <a:solidFill>
                  <a:schemeClr val="bg1"/>
                </a:solidFill>
              </a:rPr>
              <a:t>«</a:t>
            </a:r>
            <a:r>
              <a:rPr lang="ru-RU" b="1" i="1" dirty="0">
                <a:solidFill>
                  <a:schemeClr val="bg1"/>
                </a:solidFill>
              </a:rPr>
              <a:t>Предотвращение. Спасение. Помощь»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994442"/>
            <a:ext cx="1155014" cy="9178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985" y="2994442"/>
            <a:ext cx="1190456" cy="9178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77982"/>
            <a:ext cx="1021262" cy="9917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23854"/>
            <a:ext cx="1155014" cy="9178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2036" y="3964419"/>
            <a:ext cx="1023829" cy="9917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3229" y="4969746"/>
            <a:ext cx="1023829" cy="9998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13571" y="1443149"/>
            <a:ext cx="1235398" cy="12353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177578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124744"/>
            <a:ext cx="7704856" cy="5544616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solidFill>
                  <a:schemeClr val="tx1"/>
                </a:solidFill>
              </a:rPr>
              <a:t>В зависимости от масштабов распространения и тяжести </a:t>
            </a:r>
            <a:endParaRPr lang="ru-RU" sz="2000" dirty="0" smtClean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chemeClr val="tx1"/>
                </a:solidFill>
              </a:rPr>
              <a:t>последствий </a:t>
            </a:r>
            <a:r>
              <a:rPr lang="ru-RU" sz="2000" dirty="0">
                <a:solidFill>
                  <a:schemeClr val="tx1"/>
                </a:solidFill>
              </a:rPr>
              <a:t>ЧС </a:t>
            </a:r>
            <a:r>
              <a:rPr lang="ru-RU" sz="2000" dirty="0" smtClean="0">
                <a:solidFill>
                  <a:schemeClr val="tx1"/>
                </a:solidFill>
              </a:rPr>
              <a:t>может быть:</a:t>
            </a:r>
            <a:endParaRPr lang="ru-RU" sz="2000" dirty="0">
              <a:solidFill>
                <a:schemeClr val="tx1"/>
              </a:solidFill>
            </a:endParaRPr>
          </a:p>
          <a:p>
            <a:pPr algn="l"/>
            <a:endParaRPr lang="ru-RU" sz="2000" dirty="0" smtClean="0">
              <a:solidFill>
                <a:schemeClr val="tx1"/>
              </a:solidFill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- ЛОКАЛЬНОЙ</a:t>
            </a:r>
          </a:p>
          <a:p>
            <a:pPr algn="l"/>
            <a:endParaRPr lang="ru-RU" sz="2000" dirty="0" smtClean="0">
              <a:solidFill>
                <a:schemeClr val="tx1"/>
              </a:solidFill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                                                         - МЕСТНОЙ</a:t>
            </a:r>
          </a:p>
          <a:p>
            <a:pPr algn="l"/>
            <a:endParaRPr lang="ru-RU" sz="2000" dirty="0" smtClean="0">
              <a:solidFill>
                <a:schemeClr val="tx1"/>
              </a:solidFill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- ТЕРРИТОРИАЛЬНОЙ</a:t>
            </a:r>
          </a:p>
          <a:p>
            <a:pPr algn="l"/>
            <a:endParaRPr lang="ru-RU" sz="2000" dirty="0" smtClean="0">
              <a:solidFill>
                <a:schemeClr val="tx1"/>
              </a:solidFill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                                                          - РЕГИОНАЛЬНОЙ</a:t>
            </a:r>
          </a:p>
          <a:p>
            <a:pPr algn="l"/>
            <a:endParaRPr lang="ru-RU" sz="2000" dirty="0" smtClean="0">
              <a:solidFill>
                <a:schemeClr val="tx1"/>
              </a:solidFill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- ФЕДЕРАЛЬНОЙ</a:t>
            </a:r>
          </a:p>
          <a:p>
            <a:pPr algn="l"/>
            <a:endParaRPr lang="ru-RU" sz="2000" dirty="0" smtClean="0">
              <a:solidFill>
                <a:schemeClr val="tx1"/>
              </a:solidFill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                                                          - ГЛОБАЛЬНОЙ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-618382"/>
            <a:ext cx="7772400" cy="1470025"/>
          </a:xfrm>
        </p:spPr>
        <p:txBody>
          <a:bodyPr/>
          <a:lstStyle/>
          <a:p>
            <a:r>
              <a:rPr lang="ru-RU" b="1" dirty="0" smtClean="0"/>
              <a:t>Масштабы распространения ЧС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392" y="116631"/>
            <a:ext cx="924196" cy="930399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3118" y="1844824"/>
            <a:ext cx="1399012" cy="10445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58" y="4133271"/>
            <a:ext cx="1412727" cy="10519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59" y="2564904"/>
            <a:ext cx="1412727" cy="10916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6261" y="3335478"/>
            <a:ext cx="1412727" cy="10601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57" y="5589240"/>
            <a:ext cx="1412727" cy="10595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4398" y="4941168"/>
            <a:ext cx="1516454" cy="10109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5056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385392"/>
            <a:ext cx="8820472" cy="5472608"/>
          </a:xfrm>
        </p:spPr>
        <p:txBody>
          <a:bodyPr>
            <a:normAutofit/>
          </a:bodyPr>
          <a:lstStyle/>
          <a:p>
            <a:pPr algn="l"/>
            <a:r>
              <a:rPr lang="ru-RU" sz="1900" b="1" dirty="0">
                <a:solidFill>
                  <a:schemeClr val="tx1"/>
                </a:solidFill>
              </a:rPr>
              <a:t>На федеральном уровне </a:t>
            </a:r>
            <a:r>
              <a:rPr lang="ru-RU" sz="1900" b="1" dirty="0" smtClean="0">
                <a:solidFill>
                  <a:schemeClr val="tx1"/>
                </a:solidFill>
              </a:rPr>
              <a:t>         </a:t>
            </a:r>
            <a:r>
              <a:rPr lang="ru-RU" sz="1900" dirty="0" smtClean="0">
                <a:solidFill>
                  <a:schemeClr val="tx1"/>
                </a:solidFill>
              </a:rPr>
              <a:t>- МЧС России;</a:t>
            </a:r>
          </a:p>
          <a:p>
            <a:pPr algn="l">
              <a:spcAft>
                <a:spcPts val="0"/>
              </a:spcAft>
            </a:pPr>
            <a:r>
              <a:rPr lang="ru-RU" sz="1900" b="1" dirty="0" smtClean="0">
                <a:solidFill>
                  <a:schemeClr val="tx1"/>
                </a:solidFill>
              </a:rPr>
              <a:t>На </a:t>
            </a:r>
            <a:r>
              <a:rPr lang="ru-RU" sz="1900" b="1" dirty="0">
                <a:solidFill>
                  <a:schemeClr val="tx1"/>
                </a:solidFill>
              </a:rPr>
              <a:t>межрегиональном </a:t>
            </a:r>
            <a:r>
              <a:rPr lang="ru-RU" sz="1900" b="1" dirty="0" smtClean="0">
                <a:solidFill>
                  <a:schemeClr val="tx1"/>
                </a:solidFill>
              </a:rPr>
              <a:t>уровне  </a:t>
            </a:r>
            <a:r>
              <a:rPr lang="ru-RU" sz="2000" dirty="0" smtClean="0">
                <a:solidFill>
                  <a:schemeClr val="tx1"/>
                </a:solidFill>
              </a:rPr>
              <a:t>- </a:t>
            </a:r>
            <a:r>
              <a:rPr lang="ru-RU" sz="1900" dirty="0" smtClean="0">
                <a:solidFill>
                  <a:schemeClr val="tx1"/>
                </a:solidFill>
              </a:rPr>
              <a:t>территориальные </a:t>
            </a:r>
            <a:r>
              <a:rPr lang="ru-RU" sz="1900" dirty="0">
                <a:solidFill>
                  <a:schemeClr val="tx1"/>
                </a:solidFill>
              </a:rPr>
              <a:t>органы МЧС </a:t>
            </a:r>
            <a:r>
              <a:rPr lang="ru-RU" sz="1900" dirty="0" smtClean="0">
                <a:solidFill>
                  <a:schemeClr val="tx1"/>
                </a:solidFill>
              </a:rPr>
              <a:t>России, РЦ по  </a:t>
            </a:r>
          </a:p>
          <a:p>
            <a:pPr algn="l">
              <a:spcAft>
                <a:spcPts val="0"/>
              </a:spcAft>
            </a:pP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smtClean="0">
                <a:solidFill>
                  <a:schemeClr val="tx1"/>
                </a:solidFill>
              </a:rPr>
              <a:t>                                                      делам ГОЧС </a:t>
            </a:r>
            <a:r>
              <a:rPr lang="ru-RU" sz="1900" dirty="0">
                <a:solidFill>
                  <a:schemeClr val="tx1"/>
                </a:solidFill>
              </a:rPr>
              <a:t>и ликвидации последствий </a:t>
            </a:r>
            <a:r>
              <a:rPr lang="ru-RU" sz="1900" dirty="0" smtClean="0">
                <a:solidFill>
                  <a:schemeClr val="tx1"/>
                </a:solidFill>
              </a:rPr>
              <a:t>стихийных</a:t>
            </a:r>
          </a:p>
          <a:p>
            <a:pPr algn="l">
              <a:spcAft>
                <a:spcPts val="0"/>
              </a:spcAft>
            </a:pP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smtClean="0">
                <a:solidFill>
                  <a:schemeClr val="tx1"/>
                </a:solidFill>
              </a:rPr>
              <a:t>                                                      бедствий;</a:t>
            </a:r>
          </a:p>
          <a:p>
            <a:pPr algn="l"/>
            <a:r>
              <a:rPr lang="ru-RU" sz="1900" b="1" dirty="0" smtClean="0">
                <a:solidFill>
                  <a:schemeClr val="tx1"/>
                </a:solidFill>
              </a:rPr>
              <a:t>На </a:t>
            </a:r>
            <a:r>
              <a:rPr lang="ru-RU" sz="1900" b="1" dirty="0">
                <a:solidFill>
                  <a:schemeClr val="tx1"/>
                </a:solidFill>
              </a:rPr>
              <a:t>региональном уро</a:t>
            </a:r>
            <a:r>
              <a:rPr lang="ru-RU" sz="1900" dirty="0">
                <a:solidFill>
                  <a:schemeClr val="tx1"/>
                </a:solidFill>
              </a:rPr>
              <a:t>вне </a:t>
            </a:r>
            <a:r>
              <a:rPr lang="ru-RU" sz="1900" dirty="0" smtClean="0">
                <a:solidFill>
                  <a:schemeClr val="tx1"/>
                </a:solidFill>
              </a:rPr>
              <a:t>        - Главные управления по делам ГОЧС субъектов РФ;</a:t>
            </a:r>
          </a:p>
          <a:p>
            <a:pPr algn="l">
              <a:spcAft>
                <a:spcPts val="0"/>
              </a:spcAft>
            </a:pPr>
            <a:r>
              <a:rPr lang="ru-RU" sz="1900" b="1" dirty="0" smtClean="0">
                <a:solidFill>
                  <a:schemeClr val="tx1"/>
                </a:solidFill>
              </a:rPr>
              <a:t>На </a:t>
            </a:r>
            <a:r>
              <a:rPr lang="ru-RU" sz="1900" b="1" dirty="0">
                <a:solidFill>
                  <a:schemeClr val="tx1"/>
                </a:solidFill>
              </a:rPr>
              <a:t>муниципальном </a:t>
            </a:r>
            <a:r>
              <a:rPr lang="ru-RU" sz="1900" b="1" dirty="0" smtClean="0">
                <a:solidFill>
                  <a:schemeClr val="tx1"/>
                </a:solidFill>
              </a:rPr>
              <a:t>уровне     </a:t>
            </a:r>
            <a:r>
              <a:rPr lang="ru-RU" sz="1900" dirty="0" smtClean="0">
                <a:solidFill>
                  <a:schemeClr val="tx1"/>
                </a:solidFill>
              </a:rPr>
              <a:t>- управления (штабы) по делам ГОЧС местного </a:t>
            </a:r>
          </a:p>
          <a:p>
            <a:pPr algn="l">
              <a:spcAft>
                <a:spcPts val="0"/>
              </a:spcAft>
            </a:pP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smtClean="0">
                <a:solidFill>
                  <a:schemeClr val="tx1"/>
                </a:solidFill>
              </a:rPr>
              <a:t>                                                      самоуправления;</a:t>
            </a:r>
          </a:p>
          <a:p>
            <a:pPr algn="l">
              <a:spcAft>
                <a:spcPts val="0"/>
              </a:spcAft>
            </a:pPr>
            <a:r>
              <a:rPr lang="ru-RU" sz="1900" b="1" dirty="0" smtClean="0">
                <a:solidFill>
                  <a:schemeClr val="tx1"/>
                </a:solidFill>
              </a:rPr>
              <a:t>На </a:t>
            </a:r>
            <a:r>
              <a:rPr lang="ru-RU" sz="1900" b="1" dirty="0">
                <a:solidFill>
                  <a:schemeClr val="tx1"/>
                </a:solidFill>
              </a:rPr>
              <a:t>объектовом уровне </a:t>
            </a:r>
            <a:r>
              <a:rPr lang="ru-RU" sz="1900" b="1" dirty="0" smtClean="0">
                <a:solidFill>
                  <a:schemeClr val="tx1"/>
                </a:solidFill>
              </a:rPr>
              <a:t>           </a:t>
            </a:r>
            <a:r>
              <a:rPr lang="ru-RU" sz="1900" dirty="0" smtClean="0">
                <a:solidFill>
                  <a:schemeClr val="tx1"/>
                </a:solidFill>
              </a:rPr>
              <a:t>- структурные </a:t>
            </a:r>
            <a:r>
              <a:rPr lang="ru-RU" sz="1900" dirty="0">
                <a:solidFill>
                  <a:schemeClr val="tx1"/>
                </a:solidFill>
              </a:rPr>
              <a:t>подразделения организаций</a:t>
            </a:r>
            <a:r>
              <a:rPr lang="ru-RU" sz="1900" dirty="0" smtClean="0">
                <a:solidFill>
                  <a:schemeClr val="tx1"/>
                </a:solidFill>
              </a:rPr>
              <a:t>,</a:t>
            </a:r>
          </a:p>
          <a:p>
            <a:pPr algn="l">
              <a:spcAft>
                <a:spcPts val="0"/>
              </a:spcAft>
            </a:pP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smtClean="0">
                <a:solidFill>
                  <a:schemeClr val="tx1"/>
                </a:solidFill>
              </a:rPr>
              <a:t>                                                      уполномоченных   </a:t>
            </a:r>
            <a:r>
              <a:rPr lang="ru-RU" sz="1900" dirty="0">
                <a:solidFill>
                  <a:schemeClr val="tx1"/>
                </a:solidFill>
              </a:rPr>
              <a:t>на решение задач в области </a:t>
            </a:r>
            <a:r>
              <a:rPr lang="ru-RU" sz="1900" dirty="0" smtClean="0">
                <a:solidFill>
                  <a:schemeClr val="tx1"/>
                </a:solidFill>
              </a:rPr>
              <a:t> </a:t>
            </a:r>
          </a:p>
          <a:p>
            <a:pPr algn="l">
              <a:spcAft>
                <a:spcPts val="0"/>
              </a:spcAft>
            </a:pP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smtClean="0">
                <a:solidFill>
                  <a:schemeClr val="tx1"/>
                </a:solidFill>
              </a:rPr>
              <a:t>                                                      защиты  населения </a:t>
            </a:r>
            <a:r>
              <a:rPr lang="ru-RU" sz="1900" dirty="0">
                <a:solidFill>
                  <a:schemeClr val="tx1"/>
                </a:solidFill>
              </a:rPr>
              <a:t>и </a:t>
            </a:r>
            <a:r>
              <a:rPr lang="ru-RU" sz="1900" dirty="0" smtClean="0">
                <a:solidFill>
                  <a:schemeClr val="tx1"/>
                </a:solidFill>
              </a:rPr>
              <a:t>территории </a:t>
            </a:r>
            <a:r>
              <a:rPr lang="ru-RU" sz="1900" dirty="0">
                <a:solidFill>
                  <a:schemeClr val="tx1"/>
                </a:solidFill>
              </a:rPr>
              <a:t>от ЧС и (или) </a:t>
            </a:r>
            <a:endParaRPr lang="ru-RU" sz="1900" dirty="0" smtClean="0">
              <a:solidFill>
                <a:schemeClr val="tx1"/>
              </a:solidFill>
            </a:endParaRPr>
          </a:p>
          <a:p>
            <a:pPr algn="l">
              <a:spcAft>
                <a:spcPts val="0"/>
              </a:spcAft>
            </a:pP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smtClean="0">
                <a:solidFill>
                  <a:schemeClr val="tx1"/>
                </a:solidFill>
              </a:rPr>
              <a:t>                                                      гражданской обороны</a:t>
            </a:r>
            <a:r>
              <a:rPr lang="ru-RU" sz="1900" dirty="0">
                <a:solidFill>
                  <a:schemeClr val="tx1"/>
                </a:solidFill>
              </a:rPr>
              <a:t>.</a:t>
            </a:r>
          </a:p>
          <a:p>
            <a:pPr algn="l"/>
            <a:endParaRPr lang="ru-RU" sz="19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-153183"/>
            <a:ext cx="7772400" cy="1470025"/>
          </a:xfrm>
        </p:spPr>
        <p:txBody>
          <a:bodyPr/>
          <a:lstStyle/>
          <a:p>
            <a:r>
              <a:rPr lang="ru-RU" b="1" dirty="0"/>
              <a:t>Постоянно действующие органы управления РСЧС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392" y="116631"/>
            <a:ext cx="924196" cy="93039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53136"/>
            <a:ext cx="2520280" cy="189861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9282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844824"/>
            <a:ext cx="8629052" cy="4968552"/>
          </a:xfrm>
        </p:spPr>
        <p:txBody>
          <a:bodyPr>
            <a:normAutofit fontScale="32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l"/>
            <a:endParaRPr lang="ru-RU" sz="2200" dirty="0" smtClean="0"/>
          </a:p>
          <a:p>
            <a:pPr algn="l"/>
            <a:endParaRPr lang="ru-RU" sz="2200" dirty="0"/>
          </a:p>
          <a:p>
            <a:pPr algn="l"/>
            <a:endParaRPr lang="ru-RU" sz="2200" dirty="0" smtClean="0"/>
          </a:p>
          <a:p>
            <a:pPr algn="l"/>
            <a:endParaRPr lang="ru-RU" sz="3700" dirty="0" smtClean="0"/>
          </a:p>
          <a:p>
            <a:pPr algn="l"/>
            <a:r>
              <a:rPr lang="ru-RU" sz="3700" dirty="0" smtClean="0"/>
              <a:t>Северо-западный </a:t>
            </a:r>
            <a:r>
              <a:rPr lang="ru-RU" sz="3700" dirty="0"/>
              <a:t>региональный центр – г. Санкт-Петербург</a:t>
            </a:r>
            <a:r>
              <a:rPr lang="ru-RU" sz="3000" dirty="0"/>
              <a:t>      </a:t>
            </a:r>
            <a:r>
              <a:rPr lang="ru-RU" sz="3000" dirty="0" smtClean="0"/>
              <a:t>                       </a:t>
            </a:r>
            <a:r>
              <a:rPr lang="ru-RU" sz="3700" dirty="0"/>
              <a:t>Уральский региональный центр – г. Екатеринбург</a:t>
            </a:r>
          </a:p>
          <a:p>
            <a:pPr algn="l"/>
            <a:r>
              <a:rPr lang="ru-RU" sz="3700" dirty="0"/>
              <a:t>Центральный региональный центр – г. Москва               </a:t>
            </a:r>
            <a:r>
              <a:rPr lang="ru-RU" sz="3700" dirty="0" smtClean="0"/>
              <a:t>                               </a:t>
            </a:r>
            <a:r>
              <a:rPr lang="ru-RU" sz="3700" dirty="0"/>
              <a:t>Сибирский региональный центр – г. Красноярск</a:t>
            </a:r>
          </a:p>
          <a:p>
            <a:pPr algn="l"/>
            <a:r>
              <a:rPr lang="ru-RU" sz="3700" dirty="0"/>
              <a:t>Южный региональный центр – г. Ростов-на-Дону                 </a:t>
            </a:r>
            <a:r>
              <a:rPr lang="ru-RU" sz="3700" dirty="0" smtClean="0"/>
              <a:t>                          </a:t>
            </a:r>
            <a:r>
              <a:rPr lang="ru-RU" sz="3700" dirty="0"/>
              <a:t>Дальневосточный региональный центр – г. Хабаровск</a:t>
            </a:r>
          </a:p>
          <a:p>
            <a:pPr algn="l"/>
            <a:r>
              <a:rPr lang="ru-RU" sz="3700" dirty="0"/>
              <a:t>Северо-Кавказский региональный центр – г. Железноводск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609" y="302790"/>
            <a:ext cx="8204448" cy="1470025"/>
          </a:xfrm>
        </p:spPr>
        <p:txBody>
          <a:bodyPr/>
          <a:lstStyle/>
          <a:p>
            <a:r>
              <a:rPr lang="ru-RU" b="1" dirty="0" smtClean="0"/>
              <a:t>РЦ МЧС РФ </a:t>
            </a:r>
            <a:r>
              <a:rPr lang="ru-RU" b="1" dirty="0"/>
              <a:t>по делам </a:t>
            </a:r>
            <a:r>
              <a:rPr lang="ru-RU" b="1" dirty="0" smtClean="0"/>
              <a:t>ГОЧС и </a:t>
            </a:r>
            <a:r>
              <a:rPr lang="ru-RU" b="1" dirty="0"/>
              <a:t>предотвращения последствий стихийных бедствий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392" y="116631"/>
            <a:ext cx="924196" cy="93039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5"/>
            <a:ext cx="6942751" cy="3830061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tx1"/>
            </a:solidFill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97807"/>
            <a:ext cx="729148" cy="9974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8761" y="2348880"/>
            <a:ext cx="1296144" cy="12961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2" y="3717032"/>
            <a:ext cx="811535" cy="1008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8761" y="4005064"/>
            <a:ext cx="864096" cy="936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4217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047030"/>
            <a:ext cx="7878922" cy="5622330"/>
          </a:xfrm>
        </p:spPr>
        <p:txBody>
          <a:bodyPr>
            <a:normAutofit/>
          </a:bodyPr>
          <a:lstStyle/>
          <a:p>
            <a:pPr marL="342900" indent="-342900" algn="l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l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l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Национальный </a:t>
            </a:r>
            <a:r>
              <a:rPr lang="ru-RU" dirty="0">
                <a:solidFill>
                  <a:schemeClr val="tx1"/>
                </a:solidFill>
              </a:rPr>
              <a:t>центр управления в кризисных </a:t>
            </a:r>
            <a:r>
              <a:rPr lang="ru-RU" dirty="0" smtClean="0">
                <a:solidFill>
                  <a:schemeClr val="tx1"/>
                </a:solidFill>
              </a:rPr>
              <a:t>ситуациях</a:t>
            </a:r>
          </a:p>
          <a:p>
            <a:pPr marL="342900" indent="-342900" algn="l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l">
              <a:buAutoNum type="arabicPeriod"/>
            </a:pPr>
            <a:endParaRPr lang="ru-RU" dirty="0">
              <a:solidFill>
                <a:schemeClr val="tx1"/>
              </a:solidFill>
            </a:endParaRPr>
          </a:p>
          <a:p>
            <a:pPr algn="l"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</a:rPr>
              <a:t>2.    </a:t>
            </a:r>
            <a:r>
              <a:rPr lang="ru-RU" dirty="0">
                <a:solidFill>
                  <a:schemeClr val="tx1"/>
                </a:solidFill>
              </a:rPr>
              <a:t>Центральный аэромобильный </a:t>
            </a:r>
            <a:r>
              <a:rPr lang="ru-RU" dirty="0" smtClean="0">
                <a:solidFill>
                  <a:schemeClr val="tx1"/>
                </a:solidFill>
              </a:rPr>
              <a:t>спасательный</a:t>
            </a:r>
          </a:p>
          <a:p>
            <a:pPr algn="l"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 </a:t>
            </a:r>
            <a:r>
              <a:rPr lang="ru-RU" dirty="0">
                <a:solidFill>
                  <a:schemeClr val="tx1"/>
                </a:solidFill>
              </a:rPr>
              <a:t>отряд МЧС России (</a:t>
            </a:r>
            <a:r>
              <a:rPr lang="ru-RU" dirty="0" err="1">
                <a:solidFill>
                  <a:schemeClr val="tx1"/>
                </a:solidFill>
              </a:rPr>
              <a:t>Центроспас</a:t>
            </a:r>
            <a:r>
              <a:rPr lang="ru-RU" dirty="0" smtClean="0">
                <a:solidFill>
                  <a:schemeClr val="tx1"/>
                </a:solidFill>
              </a:rPr>
              <a:t>) </a:t>
            </a: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3.    </a:t>
            </a:r>
            <a:r>
              <a:rPr lang="ru-RU" dirty="0">
                <a:solidFill>
                  <a:schemeClr val="tx1"/>
                </a:solidFill>
              </a:rPr>
              <a:t>Поисково-спасательные </a:t>
            </a:r>
            <a:r>
              <a:rPr lang="ru-RU" dirty="0" smtClean="0">
                <a:solidFill>
                  <a:schemeClr val="tx1"/>
                </a:solidFill>
              </a:rPr>
              <a:t>службы</a:t>
            </a: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>
                <a:solidFill>
                  <a:schemeClr val="tx1"/>
                </a:solidFill>
              </a:rPr>
              <a:t>4</a:t>
            </a:r>
            <a:r>
              <a:rPr lang="ru-RU" smtClean="0">
                <a:solidFill>
                  <a:schemeClr val="tx1"/>
                </a:solidFill>
              </a:rPr>
              <a:t>.    </a:t>
            </a:r>
            <a:r>
              <a:rPr lang="ru-RU" dirty="0">
                <a:solidFill>
                  <a:schemeClr val="tx1"/>
                </a:solidFill>
              </a:rPr>
              <a:t>Центр по проведению операций особого риска «Лидер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-618382"/>
            <a:ext cx="7772400" cy="1470025"/>
          </a:xfrm>
        </p:spPr>
        <p:txBody>
          <a:bodyPr/>
          <a:lstStyle/>
          <a:p>
            <a:r>
              <a:rPr lang="ru-RU" b="1" dirty="0"/>
              <a:t>Силы и средства РСЧС России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392" y="116631"/>
            <a:ext cx="924196" cy="93039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6818" y="1556792"/>
            <a:ext cx="1025659" cy="10737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6340" y="2862800"/>
            <a:ext cx="1016137" cy="9993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6818" y="4077072"/>
            <a:ext cx="1016137" cy="949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5700" y="5201736"/>
            <a:ext cx="1317419" cy="13572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860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04664"/>
            <a:ext cx="7950930" cy="6264696"/>
          </a:xfrm>
        </p:spPr>
        <p:txBody>
          <a:bodyPr/>
          <a:lstStyle/>
          <a:p>
            <a:pPr algn="l"/>
            <a:endParaRPr lang="ru-RU" dirty="0" smtClean="0"/>
          </a:p>
          <a:p>
            <a:pPr algn="l"/>
            <a:endParaRPr lang="ru-RU" dirty="0"/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5</a:t>
            </a:r>
            <a:r>
              <a:rPr lang="ru-RU" dirty="0">
                <a:solidFill>
                  <a:schemeClr val="tx1"/>
                </a:solidFill>
              </a:rPr>
              <a:t>. Мобильные сводные отряды частей войск ГО </a:t>
            </a:r>
            <a:r>
              <a:rPr lang="ru-RU" dirty="0" smtClean="0">
                <a:solidFill>
                  <a:schemeClr val="tx1"/>
                </a:solidFill>
              </a:rPr>
              <a:t>РФ</a:t>
            </a:r>
          </a:p>
          <a:p>
            <a:pPr algn="l"/>
            <a:endParaRPr lang="ru-RU" dirty="0">
              <a:solidFill>
                <a:schemeClr val="tx1"/>
              </a:solidFill>
            </a:endParaRP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</a:rPr>
              <a:t>6</a:t>
            </a:r>
            <a:r>
              <a:rPr lang="ru-RU" dirty="0">
                <a:solidFill>
                  <a:schemeClr val="tx1"/>
                </a:solidFill>
              </a:rPr>
              <a:t>. Отдельные вертолетные отряды и </a:t>
            </a:r>
            <a:endParaRPr lang="ru-RU" dirty="0" smtClean="0">
              <a:solidFill>
                <a:schemeClr val="tx1"/>
              </a:solidFill>
            </a:endParaRPr>
          </a:p>
          <a:p>
            <a:pPr algn="l"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отдельные </a:t>
            </a:r>
            <a:r>
              <a:rPr lang="ru-RU" dirty="0">
                <a:solidFill>
                  <a:schemeClr val="tx1"/>
                </a:solidFill>
              </a:rPr>
              <a:t>смешанные авиационные эскадрильи</a:t>
            </a: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</a:rPr>
              <a:t>7</a:t>
            </a:r>
            <a:r>
              <a:rPr lang="ru-RU" dirty="0">
                <a:solidFill>
                  <a:schemeClr val="tx1"/>
                </a:solidFill>
              </a:rPr>
              <a:t>. Региональные специализированные </a:t>
            </a:r>
            <a:r>
              <a:rPr lang="ru-RU" dirty="0" smtClean="0">
                <a:solidFill>
                  <a:schemeClr val="tx1"/>
                </a:solidFill>
              </a:rPr>
              <a:t>отряды</a:t>
            </a:r>
          </a:p>
          <a:p>
            <a:pPr algn="l"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</a:t>
            </a:r>
            <a:r>
              <a:rPr lang="ru-RU" dirty="0">
                <a:solidFill>
                  <a:schemeClr val="tx1"/>
                </a:solidFill>
              </a:rPr>
              <a:t>по тушению крупных пожаров ГПС</a:t>
            </a: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endParaRPr lang="ru-RU" dirty="0">
              <a:solidFill>
                <a:schemeClr val="tx1"/>
              </a:solidFill>
            </a:endParaRPr>
          </a:p>
          <a:p>
            <a:pPr algn="l"/>
            <a:r>
              <a:rPr lang="ru-RU" dirty="0">
                <a:solidFill>
                  <a:schemeClr val="tx1"/>
                </a:solidFill>
              </a:rPr>
              <a:t>8. Силы и средства наблюдения и контроля </a:t>
            </a:r>
          </a:p>
          <a:p>
            <a:pPr algn="l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392" y="116631"/>
            <a:ext cx="924196" cy="93039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794347"/>
            <a:ext cx="1091835" cy="1162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5986" y="2132856"/>
            <a:ext cx="1286081" cy="12860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1827" y="3780039"/>
            <a:ext cx="1120239" cy="10891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2729" y="5253705"/>
            <a:ext cx="1286082" cy="12860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8256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268760"/>
            <a:ext cx="8784976" cy="5400600"/>
          </a:xfrm>
        </p:spPr>
        <p:txBody>
          <a:bodyPr>
            <a:norm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n-US" dirty="0">
                <a:hlinkClick r:id="rId2"/>
              </a:rPr>
              <a:t>http://www.mchs.gov.ru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pPr marL="342900" indent="-342900" algn="l">
              <a:buFont typeface="+mj-lt"/>
              <a:buAutoNum type="arabicPeriod"/>
            </a:pPr>
            <a:r>
              <a:rPr lang="en-US" dirty="0">
                <a:hlinkClick r:id="rId3"/>
              </a:rPr>
              <a:t>http://</a:t>
            </a:r>
            <a:r>
              <a:rPr lang="ru-RU" dirty="0" err="1">
                <a:hlinkClick r:id="rId3"/>
              </a:rPr>
              <a:t>правительство.рф</a:t>
            </a:r>
            <a:r>
              <a:rPr lang="ru-RU" dirty="0" smtClean="0">
                <a:hlinkClick r:id="rId3"/>
              </a:rPr>
              <a:t>/#</a:t>
            </a:r>
            <a:endParaRPr lang="ru-RU" dirty="0" smtClean="0"/>
          </a:p>
          <a:p>
            <a:pPr marL="342900" indent="-342900" algn="l">
              <a:buFont typeface="+mj-lt"/>
              <a:buAutoNum type="arabicPeriod"/>
            </a:pPr>
            <a:r>
              <a:rPr lang="en-US" dirty="0">
                <a:hlinkClick r:id="rId4"/>
              </a:rPr>
              <a:t>http://64.mchs.gov.ru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pPr marL="342900" indent="-342900" algn="l">
              <a:buFont typeface="+mj-lt"/>
              <a:buAutoNum type="arabicPeriod"/>
            </a:pPr>
            <a:r>
              <a:rPr lang="en-US" dirty="0">
                <a:hlinkClick r:id="rId5"/>
              </a:rPr>
              <a:t>http://www.yandex.ru</a:t>
            </a:r>
            <a:r>
              <a:rPr lang="en-US" dirty="0" smtClean="0">
                <a:hlinkClick r:id="rId5"/>
              </a:rPr>
              <a:t>/</a:t>
            </a:r>
            <a:endParaRPr lang="ru-RU" dirty="0" smtClean="0"/>
          </a:p>
          <a:p>
            <a:pPr marL="342900" indent="-342900" algn="l">
              <a:buFont typeface="+mj-lt"/>
              <a:buAutoNum type="arabicPeriod"/>
            </a:pPr>
            <a:r>
              <a:rPr lang="en-US" dirty="0" smtClean="0">
                <a:hlinkClick r:id="rId6"/>
              </a:rPr>
              <a:t>www.morguefile.com</a:t>
            </a:r>
            <a:endParaRPr lang="ru-RU" dirty="0" smtClean="0"/>
          </a:p>
          <a:p>
            <a:pPr marL="342900" indent="-342900" algn="l">
              <a:buFont typeface="+mj-lt"/>
              <a:buAutoNum type="arabicPeriod"/>
            </a:pPr>
            <a:r>
              <a:rPr lang="ru-RU" dirty="0" smtClean="0"/>
              <a:t>Положение о Министерстве Российской Федерации по делам гражданской обороны, чрезвычайным ситуациям и ликвидации последствий стихийных бедствий. Указ Президента РФ от 11 июля 2004 года № 868</a:t>
            </a:r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dirty="0" smtClean="0"/>
              <a:t>«Гражданская оборона» </a:t>
            </a:r>
            <a:r>
              <a:rPr lang="ru-RU" dirty="0"/>
              <a:t>В. Г. Атаманюк, Л. Г. </a:t>
            </a:r>
            <a:r>
              <a:rPr lang="ru-RU" dirty="0" err="1"/>
              <a:t>Ширшев</a:t>
            </a:r>
            <a:r>
              <a:rPr lang="ru-RU" dirty="0"/>
              <a:t>, Н. И. Акимов, </a:t>
            </a:r>
            <a:r>
              <a:rPr lang="ru-RU" dirty="0" smtClean="0"/>
              <a:t>Москва</a:t>
            </a:r>
            <a:r>
              <a:rPr lang="ru-RU" dirty="0"/>
              <a:t>, </a:t>
            </a:r>
            <a:r>
              <a:rPr lang="ru-RU" dirty="0" smtClean="0"/>
              <a:t>«Высшая школа», </a:t>
            </a:r>
            <a:r>
              <a:rPr lang="ru-RU" dirty="0"/>
              <a:t>1986</a:t>
            </a:r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AutoNum type="arabicPeriod" startAt="8"/>
            </a:pPr>
            <a:r>
              <a:rPr lang="ru-RU" dirty="0" smtClean="0"/>
              <a:t>Закон </a:t>
            </a:r>
            <a:r>
              <a:rPr lang="ru-RU" dirty="0"/>
              <a:t>Правительства РФ 21 декабря 1994 г </a:t>
            </a:r>
            <a:r>
              <a:rPr lang="ru-RU" dirty="0" smtClean="0"/>
              <a:t>«О </a:t>
            </a:r>
            <a:r>
              <a:rPr lang="ru-RU" dirty="0"/>
              <a:t>защите населения и </a:t>
            </a:r>
            <a:r>
              <a:rPr lang="ru-RU" dirty="0" smtClean="0"/>
              <a:t> территорий </a:t>
            </a:r>
            <a:r>
              <a:rPr lang="ru-RU" dirty="0"/>
              <a:t>от </a:t>
            </a:r>
            <a:r>
              <a:rPr lang="ru-RU" dirty="0" smtClean="0"/>
              <a:t> 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 </a:t>
            </a:r>
            <a:r>
              <a:rPr lang="ru-RU" dirty="0" smtClean="0"/>
              <a:t>     чрезвычайных </a:t>
            </a:r>
            <a:r>
              <a:rPr lang="ru-RU" dirty="0"/>
              <a:t>ситуаций природного и </a:t>
            </a:r>
            <a:r>
              <a:rPr lang="ru-RU" dirty="0" smtClean="0"/>
              <a:t>техногенного характера»</a:t>
            </a:r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AutoNum type="arabicPeriod" startAt="9"/>
            </a:pPr>
            <a:r>
              <a:rPr lang="ru-RU" dirty="0" smtClean="0"/>
              <a:t>Постановление Совета министров РСФСР от 27 декабря 1990г «Об образовании Российского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 </a:t>
            </a:r>
            <a:r>
              <a:rPr lang="ru-RU" dirty="0" smtClean="0"/>
              <a:t>     </a:t>
            </a:r>
            <a:r>
              <a:rPr lang="ru-RU" dirty="0"/>
              <a:t>корпуса спасателей на правах государственного </a:t>
            </a:r>
            <a:r>
              <a:rPr lang="ru-RU" dirty="0" smtClean="0"/>
              <a:t>комитета </a:t>
            </a:r>
            <a:r>
              <a:rPr lang="ru-RU" dirty="0"/>
              <a:t>РСФСР, а также формировании </a:t>
            </a:r>
            <a:endParaRPr lang="ru-RU" dirty="0" smtClean="0"/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 </a:t>
            </a:r>
            <a:r>
              <a:rPr lang="ru-RU" dirty="0" smtClean="0"/>
              <a:t>     единой государственно-общественной </a:t>
            </a:r>
            <a:r>
              <a:rPr lang="ru-RU" dirty="0"/>
              <a:t>системы прогнозирования, предотвращения и </a:t>
            </a:r>
            <a:endParaRPr lang="ru-RU" dirty="0" smtClean="0"/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 </a:t>
            </a:r>
            <a:r>
              <a:rPr lang="ru-RU" dirty="0" smtClean="0"/>
              <a:t>     ликвидации  последствий </a:t>
            </a:r>
            <a:r>
              <a:rPr lang="ru-RU" dirty="0"/>
              <a:t>чрезвычайных </a:t>
            </a:r>
            <a:r>
              <a:rPr lang="ru-RU" dirty="0" smtClean="0"/>
              <a:t>ситуаций»</a:t>
            </a:r>
            <a:endParaRPr lang="ru-RU" dirty="0"/>
          </a:p>
          <a:p>
            <a:pPr algn="l">
              <a:spcAft>
                <a:spcPts val="0"/>
              </a:spcAft>
            </a:pPr>
            <a:endParaRPr lang="ru-RU" dirty="0"/>
          </a:p>
          <a:p>
            <a:pPr marL="342900" indent="-342900" algn="l">
              <a:buFont typeface="+mj-lt"/>
              <a:buAutoNum type="arabicPeriod"/>
            </a:pPr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marL="342900" indent="-342900" algn="l">
              <a:buFont typeface="+mj-lt"/>
              <a:buAutoNum type="arabicPeriod"/>
            </a:pPr>
            <a:endParaRPr lang="ru-RU" dirty="0" smtClean="0"/>
          </a:p>
          <a:p>
            <a:pPr marL="342900" indent="-342900" algn="l">
              <a:buFont typeface="+mj-lt"/>
              <a:buAutoNum type="arabicPeriod"/>
            </a:pPr>
            <a:endParaRPr lang="ru-RU" dirty="0" smtClean="0"/>
          </a:p>
          <a:p>
            <a:pPr algn="l"/>
            <a:endParaRPr lang="ru-RU" dirty="0"/>
          </a:p>
          <a:p>
            <a:pPr marL="342900" indent="-342900" algn="l">
              <a:buFont typeface="+mj-lt"/>
              <a:buAutoNum type="arabicPeriod"/>
            </a:pPr>
            <a:endParaRPr lang="ru-RU" dirty="0" smtClean="0"/>
          </a:p>
          <a:p>
            <a:pPr marL="342900" indent="-342900" algn="l">
              <a:buFont typeface="+mj-lt"/>
              <a:buAutoNum type="arabicPeriod"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0090" y="-243408"/>
            <a:ext cx="7772400" cy="1470025"/>
          </a:xfrm>
        </p:spPr>
        <p:txBody>
          <a:bodyPr/>
          <a:lstStyle/>
          <a:p>
            <a:r>
              <a:rPr lang="ru-RU" b="1" dirty="0"/>
              <a:t>Список используемых интернет ресурсов и литературы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392" y="116631"/>
            <a:ext cx="924196" cy="93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478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047030"/>
            <a:ext cx="7920880" cy="5694338"/>
          </a:xfrm>
        </p:spPr>
        <p:txBody>
          <a:bodyPr/>
          <a:lstStyle/>
          <a:p>
            <a:pPr marL="514350" lvl="0" indent="-514350" algn="l">
              <a:spcAft>
                <a:spcPts val="1200"/>
              </a:spcAft>
              <a:buClrTx/>
              <a:buFont typeface="+mj-lt"/>
              <a:buAutoNum type="arabicPeriod"/>
            </a:pPr>
            <a:r>
              <a:rPr lang="ru-RU" sz="2800" spc="0" dirty="0">
                <a:solidFill>
                  <a:schemeClr val="tx1"/>
                </a:solidFill>
              </a:rPr>
              <a:t>История создания МЧС </a:t>
            </a:r>
            <a:r>
              <a:rPr lang="ru-RU" sz="2800" spc="0" dirty="0" smtClean="0">
                <a:solidFill>
                  <a:schemeClr val="tx1"/>
                </a:solidFill>
              </a:rPr>
              <a:t>России</a:t>
            </a:r>
          </a:p>
          <a:p>
            <a:pPr marL="514350" lvl="0" indent="-514350" algn="l">
              <a:spcAft>
                <a:spcPts val="1200"/>
              </a:spcAft>
              <a:buClrTx/>
              <a:buFont typeface="+mj-lt"/>
              <a:buAutoNum type="arabicPeriod"/>
            </a:pPr>
            <a:r>
              <a:rPr lang="ru-RU" sz="2800" spc="0" dirty="0" smtClean="0">
                <a:solidFill>
                  <a:schemeClr val="tx1"/>
                </a:solidFill>
              </a:rPr>
              <a:t>Основные задачи </a:t>
            </a:r>
            <a:r>
              <a:rPr lang="ru-RU" sz="2800" spc="0" dirty="0">
                <a:solidFill>
                  <a:schemeClr val="tx1"/>
                </a:solidFill>
              </a:rPr>
              <a:t>МЧС </a:t>
            </a:r>
            <a:r>
              <a:rPr lang="ru-RU" sz="2800" spc="0" dirty="0" smtClean="0">
                <a:solidFill>
                  <a:schemeClr val="tx1"/>
                </a:solidFill>
              </a:rPr>
              <a:t>России</a:t>
            </a:r>
          </a:p>
          <a:p>
            <a:pPr marL="514350" lvl="0" indent="-514350" algn="l">
              <a:spcAft>
                <a:spcPts val="1200"/>
              </a:spcAft>
              <a:buClrTx/>
              <a:buFont typeface="+mj-lt"/>
              <a:buAutoNum type="arabicPeriod"/>
            </a:pPr>
            <a:r>
              <a:rPr lang="ru-RU" sz="2800" spc="0" dirty="0" smtClean="0">
                <a:solidFill>
                  <a:schemeClr val="tx1"/>
                </a:solidFill>
              </a:rPr>
              <a:t>Организационная структура </a:t>
            </a:r>
            <a:r>
              <a:rPr lang="ru-RU" sz="2800" spc="0" dirty="0">
                <a:solidFill>
                  <a:schemeClr val="tx1"/>
                </a:solidFill>
              </a:rPr>
              <a:t>МЧС </a:t>
            </a:r>
            <a:r>
              <a:rPr lang="ru-RU" sz="2800" spc="0" dirty="0" smtClean="0">
                <a:solidFill>
                  <a:schemeClr val="tx1"/>
                </a:solidFill>
              </a:rPr>
              <a:t>России</a:t>
            </a:r>
          </a:p>
          <a:p>
            <a:pPr marL="514350" lvl="0" indent="-514350" algn="l">
              <a:spcAft>
                <a:spcPts val="1200"/>
              </a:spcAft>
              <a:buClrTx/>
              <a:buFont typeface="+mj-lt"/>
              <a:buAutoNum type="arabicPeriod"/>
            </a:pPr>
            <a:r>
              <a:rPr lang="ru-RU" sz="2800" spc="0" dirty="0" smtClean="0">
                <a:solidFill>
                  <a:schemeClr val="tx1"/>
                </a:solidFill>
              </a:rPr>
              <a:t>Структуры </a:t>
            </a:r>
            <a:r>
              <a:rPr lang="ru-RU" sz="2800" spc="0" dirty="0">
                <a:solidFill>
                  <a:schemeClr val="tx1"/>
                </a:solidFill>
              </a:rPr>
              <a:t>МЧС </a:t>
            </a:r>
            <a:r>
              <a:rPr lang="ru-RU" sz="2800" spc="0" dirty="0" smtClean="0">
                <a:solidFill>
                  <a:schemeClr val="tx1"/>
                </a:solidFill>
              </a:rPr>
              <a:t>в системе органов управления</a:t>
            </a:r>
          </a:p>
          <a:p>
            <a:pPr marL="514350" lvl="0" indent="-514350" algn="l">
              <a:spcAft>
                <a:spcPts val="1200"/>
              </a:spcAft>
              <a:buClrTx/>
              <a:buFont typeface="+mj-lt"/>
              <a:buAutoNum type="arabicPeriod"/>
            </a:pPr>
            <a:r>
              <a:rPr lang="ru-RU" sz="2800" spc="0" dirty="0" smtClean="0">
                <a:solidFill>
                  <a:schemeClr val="tx1"/>
                </a:solidFill>
              </a:rPr>
              <a:t>Режимы </a:t>
            </a:r>
            <a:r>
              <a:rPr lang="ru-RU" sz="2800" spc="0" dirty="0">
                <a:solidFill>
                  <a:schemeClr val="tx1"/>
                </a:solidFill>
              </a:rPr>
              <a:t>функционирования </a:t>
            </a:r>
            <a:r>
              <a:rPr lang="ru-RU" sz="2800" spc="0" dirty="0" smtClean="0">
                <a:solidFill>
                  <a:schemeClr val="tx1"/>
                </a:solidFill>
              </a:rPr>
              <a:t>РСЧС</a:t>
            </a:r>
            <a:endParaRPr lang="ru-RU" sz="2800" spc="0" dirty="0">
              <a:solidFill>
                <a:schemeClr val="tx1"/>
              </a:solidFill>
            </a:endParaRPr>
          </a:p>
          <a:p>
            <a:pPr marL="514350" lvl="0" indent="-514350" algn="l">
              <a:spcAft>
                <a:spcPts val="1200"/>
              </a:spcAft>
              <a:buClrTx/>
              <a:buFont typeface="+mj-lt"/>
              <a:buAutoNum type="arabicPeriod"/>
            </a:pPr>
            <a:r>
              <a:rPr lang="ru-RU" sz="2800" spc="0" dirty="0">
                <a:solidFill>
                  <a:schemeClr val="tx1"/>
                </a:solidFill>
              </a:rPr>
              <a:t>Постоянно действующие органы управления </a:t>
            </a:r>
            <a:r>
              <a:rPr lang="ru-RU" sz="2800" spc="0" dirty="0" smtClean="0">
                <a:solidFill>
                  <a:schemeClr val="tx1"/>
                </a:solidFill>
              </a:rPr>
              <a:t>РСЧС</a:t>
            </a:r>
            <a:endParaRPr lang="ru-RU" sz="2800" spc="0" dirty="0">
              <a:solidFill>
                <a:schemeClr val="tx1"/>
              </a:solidFill>
            </a:endParaRPr>
          </a:p>
          <a:p>
            <a:pPr marL="514350" lvl="0" indent="-514350" algn="l">
              <a:spcAft>
                <a:spcPts val="1200"/>
              </a:spcAft>
              <a:buClrTx/>
              <a:buFont typeface="+mj-lt"/>
              <a:buAutoNum type="arabicPeriod"/>
            </a:pPr>
            <a:r>
              <a:rPr lang="ru-RU" sz="2800" spc="0" dirty="0">
                <a:solidFill>
                  <a:schemeClr val="tx1"/>
                </a:solidFill>
              </a:rPr>
              <a:t>Силы и средства РСЧС </a:t>
            </a:r>
            <a:r>
              <a:rPr lang="ru-RU" sz="2800" spc="0" dirty="0" smtClean="0">
                <a:solidFill>
                  <a:schemeClr val="tx1"/>
                </a:solidFill>
              </a:rPr>
              <a:t>России</a:t>
            </a:r>
            <a:endParaRPr lang="ru-RU" sz="2800" spc="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0090" y="1"/>
            <a:ext cx="7772400" cy="908720"/>
          </a:xfrm>
        </p:spPr>
        <p:txBody>
          <a:bodyPr/>
          <a:lstStyle/>
          <a:p>
            <a:r>
              <a:rPr lang="ru-RU" b="1" smtClean="0"/>
              <a:t>учебные </a:t>
            </a:r>
            <a:r>
              <a:rPr lang="ru-RU" b="1" dirty="0" smtClean="0"/>
              <a:t>вопросы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392" y="116631"/>
            <a:ext cx="924196" cy="93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754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869160"/>
            <a:ext cx="8568952" cy="1800200"/>
          </a:xfrm>
        </p:spPr>
        <p:txBody>
          <a:bodyPr>
            <a:normAutofit/>
          </a:bodyPr>
          <a:lstStyle/>
          <a:p>
            <a:r>
              <a:rPr lang="ru-RU" sz="2000" b="1" spc="0" dirty="0">
                <a:solidFill>
                  <a:prstClr val="white"/>
                </a:solidFill>
                <a:ea typeface="Calibri"/>
                <a:cs typeface="Times New Roman"/>
              </a:rPr>
              <a:t> </a:t>
            </a:r>
            <a:r>
              <a:rPr lang="ru-RU" sz="2000" b="1" spc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МЧС - федеральный орган по обеспечению  безопасности</a:t>
            </a:r>
            <a:br>
              <a:rPr lang="ru-RU" sz="2000" b="1" spc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ru-RU" sz="2000" b="1" spc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  населения и  государства при различных  катастрофах, </a:t>
            </a:r>
            <a:br>
              <a:rPr lang="ru-RU" sz="2000" b="1" spc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ru-RU" sz="2000" b="1" spc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  а  также  центр,  организующий необходимые исследования и </a:t>
            </a:r>
            <a:br>
              <a:rPr lang="ru-RU" sz="2000" b="1" spc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ru-RU" sz="2000" spc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 </a:t>
            </a:r>
            <a:r>
              <a:rPr lang="ru-RU" sz="2000" b="1" spc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интегрирующий достижения науки и техники, мировой опыт в этой</a:t>
            </a:r>
            <a:br>
              <a:rPr lang="ru-RU" sz="2000" b="1" spc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ru-RU" sz="2000" b="1" spc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 области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12000" contrast="-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0"/>
            <a:ext cx="9144000" cy="472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01698" y="435581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Здание МЧС России в Москве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392" y="116631"/>
            <a:ext cx="924196" cy="93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59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047030"/>
            <a:ext cx="8485036" cy="5622330"/>
          </a:xfrm>
        </p:spPr>
        <p:txBody>
          <a:bodyPr/>
          <a:lstStyle/>
          <a:p>
            <a:pPr algn="l"/>
            <a:r>
              <a:rPr lang="ru-RU" sz="2000" b="1" u="sng" dirty="0">
                <a:solidFill>
                  <a:schemeClr val="tx1"/>
                </a:solidFill>
              </a:rPr>
              <a:t>27 декабря 1990 года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был создан российской корпус спасателей на правах 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l"/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                                    государственного </a:t>
            </a:r>
            <a:r>
              <a:rPr lang="ru-RU" sz="2000" dirty="0">
                <a:solidFill>
                  <a:schemeClr val="tx1"/>
                </a:solidFill>
              </a:rPr>
              <a:t>комитета </a:t>
            </a:r>
            <a:r>
              <a:rPr lang="ru-RU" sz="2000" dirty="0" smtClean="0">
                <a:solidFill>
                  <a:schemeClr val="tx1"/>
                </a:solidFill>
              </a:rPr>
              <a:t>РСФСР</a:t>
            </a:r>
          </a:p>
          <a:p>
            <a:pPr algn="l"/>
            <a:r>
              <a:rPr lang="ru-RU" sz="2000" b="1" u="sng" dirty="0" smtClean="0">
                <a:solidFill>
                  <a:schemeClr val="tx1"/>
                </a:solidFill>
              </a:rPr>
              <a:t>17 </a:t>
            </a:r>
            <a:r>
              <a:rPr lang="ru-RU" sz="2000" b="1" u="sng" dirty="0">
                <a:solidFill>
                  <a:schemeClr val="tx1"/>
                </a:solidFill>
              </a:rPr>
              <a:t>апреля 1991 </a:t>
            </a:r>
            <a:r>
              <a:rPr lang="ru-RU" sz="2000" b="1" u="sng" dirty="0" smtClean="0">
                <a:solidFill>
                  <a:schemeClr val="tx1"/>
                </a:solidFill>
              </a:rPr>
              <a:t>года 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Сергей Шойгу был назначен председателем </a:t>
            </a:r>
            <a:r>
              <a:rPr lang="ru-RU" sz="2000" dirty="0" smtClean="0">
                <a:solidFill>
                  <a:schemeClr val="tx1"/>
                </a:solidFill>
              </a:rPr>
              <a:t>российского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                                   </a:t>
            </a:r>
            <a:r>
              <a:rPr lang="ru-RU" sz="2000" dirty="0">
                <a:solidFill>
                  <a:schemeClr val="tx1"/>
                </a:solidFill>
              </a:rPr>
              <a:t>корпуса </a:t>
            </a:r>
            <a:r>
              <a:rPr lang="ru-RU" sz="2000" dirty="0" smtClean="0">
                <a:solidFill>
                  <a:schemeClr val="tx1"/>
                </a:solidFill>
              </a:rPr>
              <a:t>спасателей</a:t>
            </a:r>
            <a:endParaRPr lang="ru-RU" sz="2000" dirty="0">
              <a:solidFill>
                <a:schemeClr val="tx1"/>
              </a:solidFill>
            </a:endParaRPr>
          </a:p>
          <a:p>
            <a:pPr algn="l"/>
            <a:r>
              <a:rPr lang="ru-RU" sz="2000" b="1" u="sng" dirty="0">
                <a:solidFill>
                  <a:schemeClr val="tx1"/>
                </a:solidFill>
              </a:rPr>
              <a:t>19 ноября 1991 года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был создан Государственный комитет по делам 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l"/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                                  гражданской </a:t>
            </a:r>
            <a:r>
              <a:rPr lang="ru-RU" sz="2000" dirty="0">
                <a:solidFill>
                  <a:schemeClr val="tx1"/>
                </a:solidFill>
              </a:rPr>
              <a:t>обороны, чрезвычайным ситуациям </a:t>
            </a:r>
            <a:r>
              <a:rPr lang="ru-RU" sz="2000" dirty="0" smtClean="0">
                <a:solidFill>
                  <a:schemeClr val="tx1"/>
                </a:solidFill>
              </a:rPr>
              <a:t>и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                                  </a:t>
            </a:r>
            <a:r>
              <a:rPr lang="ru-RU" sz="2000" dirty="0">
                <a:solidFill>
                  <a:schemeClr val="tx1"/>
                </a:solidFill>
              </a:rPr>
              <a:t>ликвидации последствий стихийных </a:t>
            </a:r>
            <a:r>
              <a:rPr lang="ru-RU" sz="2000" dirty="0" smtClean="0">
                <a:solidFill>
                  <a:schemeClr val="tx1"/>
                </a:solidFill>
              </a:rPr>
              <a:t>бедствий (ГКЧС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                                  РСФСР) </a:t>
            </a:r>
          </a:p>
          <a:p>
            <a:pPr algn="l"/>
            <a:r>
              <a:rPr lang="ru-RU" sz="2000" u="sng" dirty="0" smtClean="0">
                <a:solidFill>
                  <a:schemeClr val="tx1"/>
                </a:solidFill>
              </a:rPr>
              <a:t>10 января 1994 года</a:t>
            </a:r>
            <a:r>
              <a:rPr lang="ru-RU" sz="2000" dirty="0" smtClean="0">
                <a:solidFill>
                  <a:schemeClr val="tx1"/>
                </a:solidFill>
              </a:rPr>
              <a:t>  ГКЧС России был преобразован в Министерство 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                                  Российской Федерации по делам гражданской обороны,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                                  чрезвычайным ситуациям и ликвидации последствий 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                                  стихийных бедствий (МЧС России)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-618382"/>
            <a:ext cx="7772400" cy="1470025"/>
          </a:xfrm>
        </p:spPr>
        <p:txBody>
          <a:bodyPr/>
          <a:lstStyle/>
          <a:p>
            <a:r>
              <a:rPr lang="ru-RU" b="1" cap="none" spc="0" dirty="0" smtClean="0"/>
              <a:t>ИСТОРИЯ СОЗДАНИЯ МЧС РОССИИ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392" y="116631"/>
            <a:ext cx="924196" cy="93039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39552" y="5081174"/>
            <a:ext cx="2160239" cy="1507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3676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333" y="4581128"/>
            <a:ext cx="2520280" cy="2354584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   </a:t>
            </a:r>
            <a:r>
              <a:rPr lang="ru-RU" sz="1200" b="1" dirty="0" smtClean="0">
                <a:solidFill>
                  <a:schemeClr val="tx1"/>
                </a:solidFill>
              </a:rPr>
              <a:t>ШОЙГУ </a:t>
            </a:r>
            <a:r>
              <a:rPr lang="ru-RU" sz="1200" b="1" dirty="0">
                <a:solidFill>
                  <a:schemeClr val="tx1"/>
                </a:solidFill>
              </a:rPr>
              <a:t>СЕРГЕЙ К</a:t>
            </a:r>
            <a:r>
              <a:rPr lang="ru-RU" sz="1200" b="1" dirty="0" smtClean="0">
                <a:solidFill>
                  <a:schemeClr val="tx1"/>
                </a:solidFill>
              </a:rPr>
              <a:t>УЖУГЕТОВИЧ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endParaRPr lang="ru-RU" sz="1400" dirty="0" smtClean="0">
              <a:solidFill>
                <a:schemeClr val="tx1"/>
              </a:solidFill>
            </a:endParaRPr>
          </a:p>
          <a:p>
            <a:r>
              <a:rPr lang="ru-RU" sz="1200" dirty="0" smtClean="0">
                <a:solidFill>
                  <a:schemeClr val="tx1"/>
                </a:solidFill>
              </a:rPr>
              <a:t>министр </a:t>
            </a:r>
            <a:r>
              <a:rPr lang="ru-RU" sz="1200" dirty="0">
                <a:solidFill>
                  <a:schemeClr val="tx1"/>
                </a:solidFill>
              </a:rPr>
              <a:t>Российской Федерации по делам гражданской обороны, чрезвычайным ситуациям и ликвидации последствий стихийных бедствий. Генерал армии. </a:t>
            </a:r>
            <a:r>
              <a:rPr lang="ru-RU" sz="1200" dirty="0" smtClean="0">
                <a:solidFill>
                  <a:schemeClr val="tx1"/>
                </a:solidFill>
              </a:rPr>
              <a:t>         Герой </a:t>
            </a:r>
            <a:r>
              <a:rPr lang="ru-RU" sz="1200" dirty="0">
                <a:solidFill>
                  <a:schemeClr val="tx1"/>
                </a:solidFill>
              </a:rPr>
              <a:t>Российской Федерации.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0728" y="-153183"/>
            <a:ext cx="7772400" cy="1470025"/>
          </a:xfrm>
        </p:spPr>
        <p:txBody>
          <a:bodyPr/>
          <a:lstStyle/>
          <a:p>
            <a:r>
              <a:rPr lang="ru-RU" b="1" dirty="0" smtClean="0"/>
              <a:t>Организационная Структура МЧС России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392" y="116631"/>
            <a:ext cx="924196" cy="930399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9584"/>
            <a:ext cx="1999858" cy="2729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24744"/>
            <a:ext cx="590465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8304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047030"/>
            <a:ext cx="8557044" cy="5694338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осуществление </a:t>
            </a:r>
            <a:r>
              <a:rPr lang="ru-RU" sz="2000" dirty="0">
                <a:solidFill>
                  <a:schemeClr val="tx1"/>
                </a:solidFill>
              </a:rPr>
              <a:t>мер по организации и ведению ГО, защите населения и территорий от ЧС и пожаров, а также мер по чрезвычайному гуманитарному реагированию, в </a:t>
            </a:r>
            <a:r>
              <a:rPr lang="ru-RU" sz="2000" dirty="0" smtClean="0">
                <a:solidFill>
                  <a:schemeClr val="tx1"/>
                </a:solidFill>
              </a:rPr>
              <a:t>том числе </a:t>
            </a:r>
            <a:r>
              <a:rPr lang="ru-RU" sz="2000" dirty="0">
                <a:solidFill>
                  <a:schemeClr val="tx1"/>
                </a:solidFill>
              </a:rPr>
              <a:t>за пределами </a:t>
            </a:r>
            <a:r>
              <a:rPr lang="ru-RU" sz="2000" dirty="0" smtClean="0">
                <a:solidFill>
                  <a:schemeClr val="tx1"/>
                </a:solidFill>
              </a:rPr>
              <a:t>страны;</a:t>
            </a:r>
            <a:endParaRPr lang="ru-RU" sz="2000" dirty="0">
              <a:solidFill>
                <a:schemeClr val="tx1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осуществление </a:t>
            </a:r>
            <a:r>
              <a:rPr lang="ru-RU" sz="2000" dirty="0">
                <a:solidFill>
                  <a:schemeClr val="tx1"/>
                </a:solidFill>
              </a:rPr>
              <a:t>нормативного регулирования, специальных, разрешительных, надзорных и контрольных функций по вопросам, отнесенным к компетенции МЧС России;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осуществление </a:t>
            </a:r>
            <a:r>
              <a:rPr lang="ru-RU" sz="2000" dirty="0">
                <a:solidFill>
                  <a:schemeClr val="tx1"/>
                </a:solidFill>
              </a:rPr>
              <a:t>управления в области ГО и защиты населения и территорий от ЧС, обеспечения пожарной безопасности, а также координация деятельности федеральных органов исполнительной власти в указанной области;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осуществление </a:t>
            </a:r>
            <a:r>
              <a:rPr lang="ru-RU" sz="2000" dirty="0">
                <a:solidFill>
                  <a:schemeClr val="tx1"/>
                </a:solidFill>
              </a:rPr>
              <a:t>сбора и обработки информации в области ГО, защиты населения и территорий  от ЧС, обеспечения пожарной безопасности, а также обмена этой </a:t>
            </a:r>
            <a:r>
              <a:rPr lang="ru-RU" sz="2000" dirty="0" smtClean="0">
                <a:solidFill>
                  <a:schemeClr val="tx1"/>
                </a:solidFill>
              </a:rPr>
              <a:t>информации;</a:t>
            </a:r>
            <a:endParaRPr lang="ru-RU" sz="2000" dirty="0">
              <a:solidFill>
                <a:schemeClr val="tx1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реализация государственной политики в области ГО, защиты населения и территорий от ЧС, обеспечения пожарной безопасности.</a:t>
            </a:r>
          </a:p>
          <a:p>
            <a:pPr algn="l"/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-618382"/>
            <a:ext cx="7772400" cy="1470025"/>
          </a:xfrm>
        </p:spPr>
        <p:txBody>
          <a:bodyPr/>
          <a:lstStyle/>
          <a:p>
            <a:r>
              <a:rPr lang="ru-RU" b="1" dirty="0" smtClean="0"/>
              <a:t>Основные Задачи МЧС России: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392" y="116631"/>
            <a:ext cx="924196" cy="93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413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340768"/>
            <a:ext cx="8701060" cy="5400600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   </a:t>
            </a:r>
            <a:r>
              <a:rPr lang="ru-RU" sz="2000" dirty="0" smtClean="0">
                <a:solidFill>
                  <a:schemeClr val="tx1"/>
                </a:solidFill>
              </a:rPr>
              <a:t>МЧС </a:t>
            </a:r>
            <a:r>
              <a:rPr lang="ru-RU" sz="2000" dirty="0">
                <a:solidFill>
                  <a:schemeClr val="tx1"/>
                </a:solidFill>
              </a:rPr>
              <a:t>Российской Федерации, возглавил созданную в апреле 1992 </a:t>
            </a:r>
            <a:r>
              <a:rPr lang="ru-RU" sz="2000" dirty="0" smtClean="0">
                <a:solidFill>
                  <a:schemeClr val="tx1"/>
                </a:solidFill>
              </a:rPr>
              <a:t>года Российскую </a:t>
            </a:r>
            <a:r>
              <a:rPr lang="ru-RU" sz="2000" dirty="0">
                <a:solidFill>
                  <a:schemeClr val="tx1"/>
                </a:solidFill>
              </a:rPr>
              <a:t>систему предупреждения и действий в чрезвычайных ситуациях (РСЧС</a:t>
            </a:r>
            <a:r>
              <a:rPr lang="ru-RU" sz="2000" dirty="0" smtClean="0">
                <a:solidFill>
                  <a:schemeClr val="tx1"/>
                </a:solidFill>
              </a:rPr>
              <a:t>). </a:t>
            </a:r>
            <a:endParaRPr lang="ru-RU" sz="2000" dirty="0">
              <a:solidFill>
                <a:schemeClr val="tx1"/>
              </a:solidFill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   РСЧС </a:t>
            </a:r>
            <a:r>
              <a:rPr lang="ru-RU" sz="2000" dirty="0">
                <a:solidFill>
                  <a:schemeClr val="tx1"/>
                </a:solidFill>
              </a:rPr>
              <a:t>получила возможность решать проблему безопасности населения и производств комплексно, путем проведения единой государственной политики в этой </a:t>
            </a:r>
            <a:r>
              <a:rPr lang="ru-RU" sz="2000" dirty="0" smtClean="0">
                <a:solidFill>
                  <a:schemeClr val="tx1"/>
                </a:solidFill>
              </a:rPr>
              <a:t>области.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-99392"/>
            <a:ext cx="7772400" cy="1470025"/>
          </a:xfrm>
        </p:spPr>
        <p:txBody>
          <a:bodyPr/>
          <a:lstStyle/>
          <a:p>
            <a:r>
              <a:rPr lang="ru-RU" dirty="0"/>
              <a:t>  </a:t>
            </a:r>
            <a:r>
              <a:rPr lang="ru-RU" b="1" dirty="0" smtClean="0"/>
              <a:t>Структуры </a:t>
            </a:r>
            <a:r>
              <a:rPr lang="ru-RU" b="1" dirty="0"/>
              <a:t>МЧС В СИСТЕМЕ ОРГАНОВ УПРАВЛЕНИЯ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392" y="116631"/>
            <a:ext cx="924196" cy="930399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1337" y="3859873"/>
            <a:ext cx="1726504" cy="24682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859873"/>
            <a:ext cx="2571750" cy="2085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365104"/>
            <a:ext cx="2571750" cy="2085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5807" y="4725144"/>
            <a:ext cx="2563774" cy="2085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3453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047030"/>
            <a:ext cx="8557044" cy="5694338"/>
          </a:xfrm>
        </p:spPr>
        <p:txBody>
          <a:bodyPr/>
          <a:lstStyle/>
          <a:p>
            <a:pPr marL="285750" indent="-285750" algn="l">
              <a:buFont typeface="Arial" pitchFamily="34" charset="0"/>
              <a:buChar char="•"/>
            </a:pPr>
            <a:endParaRPr lang="ru-RU" sz="2000" dirty="0" smtClean="0">
              <a:solidFill>
                <a:schemeClr val="tx1"/>
              </a:solidFill>
            </a:endParaRPr>
          </a:p>
          <a:p>
            <a:pPr algn="l"/>
            <a:endParaRPr lang="ru-RU" sz="20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предупреждение </a:t>
            </a:r>
            <a:r>
              <a:rPr lang="ru-RU" sz="2000" dirty="0">
                <a:solidFill>
                  <a:schemeClr val="tx1"/>
                </a:solidFill>
              </a:rPr>
              <a:t>возникновения </a:t>
            </a:r>
            <a:r>
              <a:rPr lang="ru-RU" sz="2000" dirty="0" smtClean="0">
                <a:solidFill>
                  <a:schemeClr val="tx1"/>
                </a:solidFill>
              </a:rPr>
              <a:t>ЧС;</a:t>
            </a:r>
          </a:p>
          <a:p>
            <a:pPr algn="l"/>
            <a:endParaRPr lang="ru-RU" sz="2000" dirty="0" smtClean="0">
              <a:solidFill>
                <a:schemeClr val="tx1"/>
              </a:solidFill>
            </a:endParaRPr>
          </a:p>
          <a:p>
            <a:pPr algn="l"/>
            <a:endParaRPr lang="ru-RU" sz="2000" dirty="0" smtClean="0">
              <a:solidFill>
                <a:schemeClr val="tx1"/>
              </a:solidFill>
            </a:endParaRPr>
          </a:p>
          <a:p>
            <a:pPr algn="l"/>
            <a:endParaRPr lang="ru-RU" sz="2000" dirty="0">
              <a:solidFill>
                <a:schemeClr val="tx1"/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снижение </a:t>
            </a:r>
            <a:r>
              <a:rPr lang="ru-RU" sz="2000" dirty="0">
                <a:solidFill>
                  <a:schemeClr val="tx1"/>
                </a:solidFill>
              </a:rPr>
              <a:t>потерь и ущерба от </a:t>
            </a:r>
            <a:r>
              <a:rPr lang="ru-RU" sz="2000" dirty="0" smtClean="0">
                <a:solidFill>
                  <a:schemeClr val="tx1"/>
                </a:solidFill>
              </a:rPr>
              <a:t>ЧС;</a:t>
            </a:r>
          </a:p>
          <a:p>
            <a:pPr algn="l"/>
            <a:endParaRPr lang="ru-RU" sz="2000" dirty="0" smtClean="0">
              <a:solidFill>
                <a:schemeClr val="tx1"/>
              </a:solidFill>
            </a:endParaRPr>
          </a:p>
          <a:p>
            <a:pPr algn="l"/>
            <a:endParaRPr lang="ru-RU" sz="2000" dirty="0" smtClean="0">
              <a:solidFill>
                <a:schemeClr val="tx1"/>
              </a:solidFill>
            </a:endParaRPr>
          </a:p>
          <a:p>
            <a:pPr algn="l"/>
            <a:endParaRPr lang="ru-RU" sz="2000" dirty="0">
              <a:solidFill>
                <a:schemeClr val="tx1"/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ликвидация </a:t>
            </a:r>
            <a:r>
              <a:rPr lang="ru-RU" sz="2000" dirty="0">
                <a:solidFill>
                  <a:schemeClr val="tx1"/>
                </a:solidFill>
              </a:rPr>
              <a:t>последствий </a:t>
            </a:r>
            <a:r>
              <a:rPr lang="ru-RU" sz="2000" dirty="0" smtClean="0">
                <a:solidFill>
                  <a:schemeClr val="tx1"/>
                </a:solidFill>
              </a:rPr>
              <a:t>ЧС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-618382"/>
            <a:ext cx="7772400" cy="1470025"/>
          </a:xfrm>
        </p:spPr>
        <p:txBody>
          <a:bodyPr/>
          <a:lstStyle/>
          <a:p>
            <a:r>
              <a:rPr lang="ru-RU" b="1" dirty="0" smtClean="0"/>
              <a:t>Основные функции РСЧС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392" y="116631"/>
            <a:ext cx="924196" cy="930399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101717"/>
            <a:ext cx="1951849" cy="1386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84784"/>
            <a:ext cx="1958675" cy="138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0068" y="3284984"/>
            <a:ext cx="1951849" cy="1386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700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81830"/>
            <a:ext cx="8557044" cy="5694338"/>
          </a:xfrm>
        </p:spPr>
        <p:txBody>
          <a:bodyPr/>
          <a:lstStyle/>
          <a:p>
            <a:pPr algn="l"/>
            <a:endParaRPr lang="ru-RU" sz="1800" dirty="0" smtClean="0">
              <a:solidFill>
                <a:schemeClr val="tx1"/>
              </a:solidFill>
            </a:endParaRPr>
          </a:p>
          <a:p>
            <a:pPr algn="l"/>
            <a:endParaRPr lang="ru-RU" sz="1800" dirty="0" smtClean="0">
              <a:solidFill>
                <a:schemeClr val="tx1"/>
              </a:solidFill>
            </a:endParaRPr>
          </a:p>
          <a:p>
            <a:pPr algn="l"/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Режим </a:t>
            </a:r>
            <a:r>
              <a:rPr lang="ru-RU" sz="1800" dirty="0">
                <a:solidFill>
                  <a:schemeClr val="tx1"/>
                </a:solidFill>
              </a:rPr>
              <a:t>повседневной деятельности – функционирует при отсутствии </a:t>
            </a:r>
            <a:r>
              <a:rPr lang="ru-RU" sz="1800" dirty="0" smtClean="0">
                <a:solidFill>
                  <a:schemeClr val="tx1"/>
                </a:solidFill>
              </a:rPr>
              <a:t>ЧС</a:t>
            </a:r>
          </a:p>
          <a:p>
            <a:pPr algn="l"/>
            <a:endParaRPr lang="ru-RU" sz="1800" dirty="0" smtClean="0">
              <a:solidFill>
                <a:schemeClr val="tx1"/>
              </a:solidFill>
            </a:endParaRPr>
          </a:p>
          <a:p>
            <a:pPr algn="l"/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Режим </a:t>
            </a:r>
            <a:r>
              <a:rPr lang="ru-RU" sz="1800" dirty="0">
                <a:solidFill>
                  <a:schemeClr val="tx1"/>
                </a:solidFill>
              </a:rPr>
              <a:t>повышенной готовности – вводится при угрозе возникновения </a:t>
            </a:r>
            <a:r>
              <a:rPr lang="ru-RU" sz="1800" dirty="0" smtClean="0">
                <a:solidFill>
                  <a:schemeClr val="tx1"/>
                </a:solidFill>
              </a:rPr>
              <a:t>ЧС</a:t>
            </a:r>
          </a:p>
          <a:p>
            <a:pPr algn="l"/>
            <a:endParaRPr lang="ru-RU" sz="1800" dirty="0" smtClean="0">
              <a:solidFill>
                <a:schemeClr val="tx1"/>
              </a:solidFill>
            </a:endParaRPr>
          </a:p>
          <a:p>
            <a:pPr algn="l"/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Режим </a:t>
            </a:r>
            <a:r>
              <a:rPr lang="ru-RU" sz="1800" dirty="0">
                <a:solidFill>
                  <a:schemeClr val="tx1"/>
                </a:solidFill>
              </a:rPr>
              <a:t>ЧС – вводится при возникновении и ликвидации </a:t>
            </a:r>
            <a:r>
              <a:rPr lang="ru-RU" sz="1800" dirty="0" smtClean="0">
                <a:solidFill>
                  <a:schemeClr val="tx1"/>
                </a:solidFill>
              </a:rPr>
              <a:t>ЧС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-618382"/>
            <a:ext cx="7772400" cy="1470025"/>
          </a:xfrm>
        </p:spPr>
        <p:txBody>
          <a:bodyPr/>
          <a:lstStyle/>
          <a:p>
            <a:r>
              <a:rPr lang="ru-RU" b="1" dirty="0"/>
              <a:t>Режимы функционирования РСЧС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392" y="116631"/>
            <a:ext cx="924196" cy="9303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81311" y="1628800"/>
            <a:ext cx="1038162" cy="737208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1311" y="2924944"/>
            <a:ext cx="1038162" cy="73720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581311" y="4149080"/>
            <a:ext cx="1038162" cy="7463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205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Celebration">
      <a:dk1>
        <a:srgbClr val="49345F"/>
      </a:dk1>
      <a:lt1>
        <a:srgbClr val="DDD9C3"/>
      </a:lt1>
      <a:dk2>
        <a:srgbClr val="000000"/>
      </a:dk2>
      <a:lt2>
        <a:srgbClr val="FFFFFF"/>
      </a:lt2>
      <a:accent1>
        <a:srgbClr val="310095"/>
      </a:accent1>
      <a:accent2>
        <a:srgbClr val="886286"/>
      </a:accent2>
      <a:accent3>
        <a:srgbClr val="A082F5"/>
      </a:accent3>
      <a:accent4>
        <a:srgbClr val="5061C8"/>
      </a:accent4>
      <a:accent5>
        <a:srgbClr val="00AAAA"/>
      </a:accent5>
      <a:accent6>
        <a:srgbClr val="008040"/>
      </a:accent6>
      <a:hlink>
        <a:srgbClr val="A2A2FF"/>
      </a:hlink>
      <a:folHlink>
        <a:srgbClr val="CF9BF7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635</TotalTime>
  <Words>795</Words>
  <Application>Microsoft Office PowerPoint</Application>
  <PresentationFormat>Экран (4:3)</PresentationFormat>
  <Paragraphs>166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Горизонт</vt:lpstr>
      <vt:lpstr>Структура и задачи МЧС России</vt:lpstr>
      <vt:lpstr>учебные вопросы</vt:lpstr>
      <vt:lpstr>Слайд 3</vt:lpstr>
      <vt:lpstr>ИСТОРИЯ СОЗДАНИЯ МЧС РОССИИ</vt:lpstr>
      <vt:lpstr>Организационная Структура МЧС России</vt:lpstr>
      <vt:lpstr>Основные Задачи МЧС России:</vt:lpstr>
      <vt:lpstr>  Структуры МЧС В СИСТЕМЕ ОРГАНОВ УПРАВЛЕНИЯ</vt:lpstr>
      <vt:lpstr>Основные функции РСЧС</vt:lpstr>
      <vt:lpstr>Режимы функционирования РСЧС</vt:lpstr>
      <vt:lpstr>Масштабы распространения ЧС</vt:lpstr>
      <vt:lpstr>Постоянно действующие органы управления РСЧС</vt:lpstr>
      <vt:lpstr>РЦ МЧС РФ по делам ГОЧС и предотвращения последствий стихийных бедствий</vt:lpstr>
      <vt:lpstr>Силы и средства РСЧС России</vt:lpstr>
      <vt:lpstr>Слайд 14</vt:lpstr>
      <vt:lpstr>Список используемых интернет ресурсов и литературы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Roman</cp:lastModifiedBy>
  <cp:revision>86</cp:revision>
  <dcterms:created xsi:type="dcterms:W3CDTF">2011-12-29T11:33:03Z</dcterms:created>
  <dcterms:modified xsi:type="dcterms:W3CDTF">2012-04-13T22:51:51Z</dcterms:modified>
</cp:coreProperties>
</file>