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77" r:id="rId5"/>
    <p:sldId id="278" r:id="rId6"/>
    <p:sldId id="279" r:id="rId7"/>
    <p:sldId id="281" r:id="rId8"/>
    <p:sldId id="283" r:id="rId9"/>
    <p:sldId id="262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453" autoAdjust="0"/>
  </p:normalViewPr>
  <p:slideViewPr>
    <p:cSldViewPr>
      <p:cViewPr>
        <p:scale>
          <a:sx n="90" d="100"/>
          <a:sy n="90" d="100"/>
        </p:scale>
        <p:origin x="-59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88C647-894B-43D0-9101-732A490B88B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14D617-FB12-430D-91C5-9928B8F16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A7C5E-AAAB-4D3D-A995-48F4C61D55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E08F-E357-4F43-B607-06EB0B9B43C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6A31-49E9-4840-A777-B9395BB5B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014D-B147-47D1-92DD-5FE75BDDFC6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8BB1-4C36-41E4-91DA-4C2922A5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5D56-AEE0-4F45-AD16-C5749B844CA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272C-83A9-4B9D-B8F0-B6520FB9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A7C4-7B67-4271-9308-DB734B72C82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F892-BBD0-4359-AD2D-EA56557A5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C53D-DFE6-4CBD-88BF-E50A91E4B7E2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22FB-C16C-4BA8-BC37-275BA64B0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F776-AC27-415E-B0BC-726B6A10C38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4112-2C9E-456D-B2FB-2970A9265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67DA-FC03-4C50-B284-BD1CD1A4F1DE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0CA2-46AF-4A1F-8D8D-A8B6A9542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3F82-DFAE-4BFD-87D3-28FFCD99B24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0273-806E-4438-81AA-8EA40E918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846F-B21B-4369-A797-96ED0A385D7E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D756-C8E9-4591-AABB-9BED0FF69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7608-21CA-4F7A-8B17-0C666F77AFF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157A-0CFA-4153-9357-D76476B98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663A-3B2D-470A-B9EF-425F2793CD5D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F1E1-204A-40DC-A50E-5FAAEE758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E08531-73F3-4B15-874E-FA894CE0935D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77F87D-BE7F-48F6-B934-5DA995397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Класс Двудольные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Семейство СЛОЖНОЦВЕТНЫЕ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14313"/>
            <a:ext cx="25003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00063" y="428625"/>
            <a:ext cx="4143375" cy="198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700" b="1">
                <a:solidFill>
                  <a:srgbClr val="F90B11"/>
                </a:solidFill>
                <a:ea typeface="Times New Roman" pitchFamily="18" charset="0"/>
                <a:cs typeface="Arial" charset="0"/>
              </a:rPr>
              <a:t>        АСТРА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Когда пыл осени вихрастой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Хлеба окрасит в желтый цвет,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Звезда лугов - земная </a:t>
            </a:r>
            <a:r>
              <a:rPr lang="ru-RU" sz="1200" b="1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астра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Небесным звездам шлет привет.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Она глядит, раскрыв ресницы,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На темно-синий небосвод,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Где ее светлые сестрицы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2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Веселый водят хоровод. </a:t>
            </a:r>
            <a:endParaRPr lang="ru-RU" sz="60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100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С.Красиков.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00500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3571875" y="3929063"/>
            <a:ext cx="4643438" cy="2570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700" b="1">
                <a:solidFill>
                  <a:srgbClr val="4F64CD"/>
                </a:solidFill>
                <a:cs typeface="Times New Roman" pitchFamily="18" charset="0"/>
              </a:rPr>
              <a:t>       ВАСИЛЕК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На рассвете у дорог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Спит рогатый </a:t>
            </a:r>
            <a:r>
              <a:rPr lang="ru-RU" sz="1200" b="1">
                <a:solidFill>
                  <a:srgbClr val="323232"/>
                </a:solidFill>
                <a:cs typeface="Times New Roman" pitchFamily="18" charset="0"/>
              </a:rPr>
              <a:t>василек.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Любит он селиться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Рядышком с пшеницей.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Удивительное чудо!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У цветка рога откуда?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Это синие тугие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Лепестки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Свернулись в рог.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Не пугайтесь, дорогие,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не бодается цветок.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А.Давыдов.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8475"/>
            <a:ext cx="1857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00375" y="500063"/>
            <a:ext cx="4500563" cy="155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ru-RU" sz="1700" b="1">
                <a:solidFill>
                  <a:srgbClr val="4F64CD"/>
                </a:solidFill>
                <a:cs typeface="Times New Roman" pitchFamily="18" charset="0"/>
              </a:rPr>
              <a:t>      ГЕОРГИНЫ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Осыпал лес свои вершины,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Сад обнажил свое чело,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Дохнул сентябрей </a:t>
            </a:r>
            <a:r>
              <a:rPr lang="ru-RU" sz="1200" b="1">
                <a:solidFill>
                  <a:srgbClr val="323232"/>
                </a:solidFill>
                <a:cs typeface="Times New Roman" pitchFamily="18" charset="0"/>
              </a:rPr>
              <a:t>георгины 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Дыханьем ночи обожгло.</a:t>
            </a:r>
            <a:endParaRPr lang="ru-RU" sz="600"/>
          </a:p>
          <a:p>
            <a:pPr indent="449263" eaLnBrk="0" hangingPunct="0"/>
            <a:r>
              <a:rPr lang="ru-RU" sz="1200">
                <a:solidFill>
                  <a:srgbClr val="323232"/>
                </a:solidFill>
                <a:cs typeface="Times New Roman" pitchFamily="18" charset="0"/>
              </a:rPr>
              <a:t>А.Фет.</a:t>
            </a:r>
            <a:endParaRPr lang="ru-RU" sz="600"/>
          </a:p>
          <a:p>
            <a:pPr indent="449263" eaLnBrk="0" hangingPunct="0"/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3929063"/>
            <a:ext cx="16700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4313" y="4071938"/>
            <a:ext cx="41433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700">
                <a:cs typeface="Times New Roman" pitchFamily="18" charset="0"/>
              </a:rPr>
              <a:t>ХРИЗАНТЕМА</a:t>
            </a:r>
            <a:endParaRPr lang="ru-RU" sz="600"/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В синем инее холодные тени, </a:t>
            </a:r>
            <a:endParaRPr lang="ru-RU" sz="600"/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Белый иней в саду на заре... </a:t>
            </a:r>
            <a:endParaRPr lang="ru-RU" sz="600"/>
          </a:p>
          <a:p>
            <a:pPr indent="449263" eaLnBrk="0" hangingPunct="0"/>
            <a:r>
              <a:rPr lang="ru-RU" sz="1200" b="1">
                <a:cs typeface="Times New Roman" pitchFamily="18" charset="0"/>
              </a:rPr>
              <a:t>Хризантемы </a:t>
            </a:r>
            <a:r>
              <a:rPr lang="ru-RU" sz="1200">
                <a:cs typeface="Times New Roman" pitchFamily="18" charset="0"/>
              </a:rPr>
              <a:t>цветут, хризантемы. </a:t>
            </a:r>
            <a:endParaRPr lang="ru-RU" sz="600"/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День осенний стоит на дворе. </a:t>
            </a:r>
            <a:endParaRPr lang="ru-RU" sz="600"/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С.Красиков.</a:t>
            </a:r>
            <a:endParaRPr lang="ru-RU"/>
          </a:p>
        </p:txBody>
      </p:sp>
      <p:pic>
        <p:nvPicPr>
          <p:cNvPr id="24582" name="Picture 6" descr="C:\Documents and Settings\KM\Рабочий стол\полный фотокаталог\ГЕОРГИНЫ 2011\Анна Герм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0" y="52935188"/>
            <a:ext cx="16581438" cy="1243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r>
              <a:rPr lang="ru-RU" smtClean="0"/>
              <a:t>СЛОЖНОЦВЕТНЫЕ </a:t>
            </a:r>
            <a:br>
              <a:rPr lang="ru-RU" smtClean="0"/>
            </a:br>
            <a:r>
              <a:rPr lang="ru-RU" smtClean="0"/>
              <a:t>В САДУ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Астра новобельгийская</a:t>
            </a:r>
          </a:p>
        </p:txBody>
      </p:sp>
      <p:pic>
        <p:nvPicPr>
          <p:cNvPr id="26626" name="Picture 2" descr="C:\Documents and Settings\KM\Рабочий стол\ФОТО\Цветы-2011\IMG_5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7858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Георгин</a:t>
            </a:r>
          </a:p>
        </p:txBody>
      </p:sp>
      <p:pic>
        <p:nvPicPr>
          <p:cNvPr id="27650" name="Picture 2" descr="C:\Documents and Settings\KM\Рабочий стол\полный фотокаталог\ГЕОРГИНЫ 2011\Анна Герм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71625"/>
            <a:ext cx="7358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Хризантема</a:t>
            </a:r>
          </a:p>
        </p:txBody>
      </p:sp>
      <p:pic>
        <p:nvPicPr>
          <p:cNvPr id="28674" name="Picture 2" descr="C:\Documents and Settings\KM\Рабочий стол\полный фотокаталог\хризантемы\IMG_1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72151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Нивяник</a:t>
            </a:r>
          </a:p>
        </p:txBody>
      </p:sp>
      <p:pic>
        <p:nvPicPr>
          <p:cNvPr id="29698" name="Picture 2" descr="C:\Documents and Settings\KM\Рабочий стол\полный фотокаталог\Многолетники\IMG_1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Антемис</a:t>
            </a:r>
          </a:p>
        </p:txBody>
      </p:sp>
      <p:pic>
        <p:nvPicPr>
          <p:cNvPr id="30722" name="Picture 2" descr="C:\Documents and Settings\KM\Рабочий стол\полный фотокаталог\Многолетники\Антеми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428750"/>
            <a:ext cx="7429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Василек горный</a:t>
            </a:r>
          </a:p>
        </p:txBody>
      </p:sp>
      <p:pic>
        <p:nvPicPr>
          <p:cNvPr id="32770" name="Picture 2" descr="C:\Documents and Settings\KM\Рабочий стол\полный фотокаталог\Многолетники\Василек горный си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7429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Гелениум осенний</a:t>
            </a:r>
          </a:p>
        </p:txBody>
      </p:sp>
      <p:pic>
        <p:nvPicPr>
          <p:cNvPr id="33794" name="Picture 2" descr="C:\Documents and Settings\KM\Рабочий стол\полный фотокаталог\Многолетники\Гелениум Осенняя серен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7429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 </a:t>
            </a:r>
            <a:endParaRPr lang="ru-RU" smtClean="0"/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5029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1.Многообразие видов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20 000;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2.Строение цветка: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А) количество чашелистиков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чашечка не развита или представлена хохолком;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Б)венчик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сросшихся в трубочку лепестков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тычинки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пестик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Д) плод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семянка;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Е)соцветие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корзинка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Дороникум</a:t>
            </a:r>
          </a:p>
        </p:txBody>
      </p:sp>
      <p:pic>
        <p:nvPicPr>
          <p:cNvPr id="34818" name="Picture 2" descr="C:\Documents and Settings\KM\Рабочий стол\полный фотокаталог\Многолетники\Доронику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7500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Эхинацея</a:t>
            </a:r>
          </a:p>
        </p:txBody>
      </p:sp>
      <p:pic>
        <p:nvPicPr>
          <p:cNvPr id="35842" name="Picture 2" descr="C:\Documents and Settings\KM\Рабочий стол\полный фотокаталог\Многолетники\Эхинацея пурпур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7715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Цинерария</a:t>
            </a:r>
          </a:p>
        </p:txBody>
      </p:sp>
      <p:pic>
        <p:nvPicPr>
          <p:cNvPr id="36866" name="Picture 2" descr="C:\Documents and Settings\KM\Рабочий стол\ФОТО\Цветы-2011\IMG_5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57313"/>
            <a:ext cx="7572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Цинния</a:t>
            </a:r>
          </a:p>
        </p:txBody>
      </p:sp>
      <p:pic>
        <p:nvPicPr>
          <p:cNvPr id="37890" name="Picture 3" descr="C:\Documents and Settings\KM\Рабочий стол\ФОТО\Цветы-2011\IMG_5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0"/>
            <a:ext cx="7715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Бархатцы</a:t>
            </a:r>
          </a:p>
        </p:txBody>
      </p:sp>
      <p:pic>
        <p:nvPicPr>
          <p:cNvPr id="38914" name="Picture 2" descr="C:\Documents and Settings\KM\Рабочий стол\ФОТО\Цветы-2011\IMG_5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00188"/>
            <a:ext cx="7000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9015412" cy="1143000"/>
          </a:xfrm>
        </p:spPr>
        <p:txBody>
          <a:bodyPr/>
          <a:lstStyle/>
          <a:p>
            <a:r>
              <a:rPr lang="ru-RU" sz="2000" b="1" smtClean="0"/>
              <a:t>2 задание: из перечня растений выбрать относящиеся</a:t>
            </a:r>
            <a:br>
              <a:rPr lang="ru-RU" sz="2000" b="1" smtClean="0"/>
            </a:br>
            <a:r>
              <a:rPr lang="ru-RU" sz="2000" b="1" smtClean="0"/>
              <a:t> к сложноцветным</a:t>
            </a:r>
            <a:endParaRPr lang="ru-RU" sz="2000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Подсолнечник</a:t>
            </a:r>
          </a:p>
          <a:p>
            <a:r>
              <a:rPr lang="ru-RU" smtClean="0"/>
              <a:t>Василек</a:t>
            </a:r>
          </a:p>
          <a:p>
            <a:r>
              <a:rPr lang="ru-RU" smtClean="0"/>
              <a:t>Одуванчик</a:t>
            </a:r>
          </a:p>
          <a:p>
            <a:r>
              <a:rPr lang="ru-RU" smtClean="0"/>
              <a:t>Астра</a:t>
            </a:r>
          </a:p>
          <a:p>
            <a:r>
              <a:rPr lang="ru-RU" smtClean="0"/>
              <a:t>Бархатцы</a:t>
            </a:r>
          </a:p>
          <a:p>
            <a:r>
              <a:rPr lang="ru-RU" smtClean="0"/>
              <a:t>Календула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42875"/>
            <a:ext cx="4929187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285750"/>
            <a:ext cx="842962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accent2"/>
                </a:solidFill>
                <a:cs typeface="Times New Roman" pitchFamily="18" charset="0"/>
              </a:rPr>
              <a:t>Биологическое описание</a:t>
            </a:r>
            <a:endParaRPr lang="ru-RU">
              <a:solidFill>
                <a:schemeClr val="accent2"/>
              </a:solidFill>
            </a:endParaRPr>
          </a:p>
          <a:p>
            <a:pPr eaLnBrk="0" hangingPunct="0"/>
            <a:r>
              <a:rPr lang="ru-RU">
                <a:solidFill>
                  <a:srgbClr val="C3D69B"/>
                </a:solidFill>
                <a:cs typeface="Times New Roman" pitchFamily="18" charset="0"/>
              </a:rPr>
              <a:t>Стебли</a:t>
            </a:r>
            <a:r>
              <a:rPr lang="ru-RU">
                <a:cs typeface="Times New Roman" pitchFamily="18" charset="0"/>
              </a:rPr>
              <a:t> высотой 15—80 см, листья продолговатые, по краю городчатые или зубчатые.</a:t>
            </a:r>
            <a:endParaRPr lang="ru-RU"/>
          </a:p>
          <a:p>
            <a:pPr eaLnBrk="0" hangingPunct="0"/>
            <a:r>
              <a:rPr lang="ru-RU">
                <a:solidFill>
                  <a:srgbClr val="C3D69B"/>
                </a:solidFill>
                <a:cs typeface="Times New Roman" pitchFamily="18" charset="0"/>
              </a:rPr>
              <a:t>Соцветия </a:t>
            </a:r>
            <a:r>
              <a:rPr lang="ru-RU">
                <a:cs typeface="Times New Roman" pitchFamily="18" charset="0"/>
              </a:rPr>
              <a:t>— корзинки диаметром до 5 см, расположенные поодиночке на верхушке стебля или его ответвлений. Краевые цветки белые, язычковые, срединные — жёлтые, трубчатые.</a:t>
            </a:r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r>
              <a:rPr lang="ru-RU">
                <a:solidFill>
                  <a:schemeClr val="accent2"/>
                </a:solidFill>
                <a:cs typeface="Times New Roman" pitchFamily="18" charset="0"/>
              </a:rPr>
              <a:t>Распространение</a:t>
            </a:r>
            <a:endParaRPr lang="ru-RU">
              <a:solidFill>
                <a:schemeClr val="accent2"/>
              </a:solidFill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Нивяник обыкновенный распространён во всех регионах Евразии с умеренным климатом. Кроме того, он успешно прижился в Северной Америке, в Австралии и Новой Зеландии.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В умеренном поясе Евразии встречается по лугам, лесным полянам, кустарникам, залежам, иногда как сорное на полях и в огородах.</a:t>
            </a:r>
            <a:endParaRPr lang="ru-RU"/>
          </a:p>
        </p:txBody>
      </p:sp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71688"/>
            <a:ext cx="3929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42938" y="285750"/>
            <a:ext cx="6215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chemeClr val="accent2"/>
                </a:solidFill>
                <a:cs typeface="Times New Roman" pitchFamily="18" charset="0"/>
              </a:rPr>
              <a:t>Использование</a:t>
            </a:r>
            <a:endParaRPr lang="ru-RU">
              <a:solidFill>
                <a:schemeClr val="accent2"/>
              </a:solidFill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Поповник часто разводят как декоративное растение. Имеются махровые садовые формы.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В составе сена растение поедается скотом.</a:t>
            </a:r>
            <a:endParaRPr lang="ru-RU"/>
          </a:p>
          <a:p>
            <a:pPr eaLnBrk="0" hangingPunct="0"/>
            <a:r>
              <a:rPr lang="ru-RU">
                <a:solidFill>
                  <a:schemeClr val="accent2"/>
                </a:solidFill>
                <a:cs typeface="Times New Roman" pitchFamily="18" charset="0"/>
              </a:rPr>
              <a:t>Интересные факты</a:t>
            </a:r>
            <a:endParaRPr lang="ru-RU">
              <a:solidFill>
                <a:schemeClr val="accent2"/>
              </a:solidFill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Именно цветки (соцветия) поповника используют для игры в «любит, не любит». Венки из ромашки делают также именно из поповника.</a:t>
            </a: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357438" y="2714625"/>
            <a:ext cx="4714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Девчонка гадает у реки -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Ромашки лучистые губит.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И, словно снежинки,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летят лепестки: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Любит - не любит - любит.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Ты правду всю знаешь,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цветок полевой,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Иль это придумали люди?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За все отвечаешь своей головой: 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Любит - не любит - любит.</a:t>
            </a:r>
            <a:endParaRPr lang="ru-RU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Эмблема праздника</a:t>
            </a:r>
          </a:p>
        </p:txBody>
      </p:sp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000250"/>
            <a:ext cx="3000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ПОЭТИЧЕСКАЯ СТРАНИЧКА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Стихи о цветах семейства сложноцветных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500" y="571500"/>
            <a:ext cx="4429125" cy="184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>
                <a:solidFill>
                  <a:srgbClr val="4555ED"/>
                </a:solidFill>
                <a:cs typeface="Times New Roman" pitchFamily="18" charset="0"/>
              </a:rPr>
              <a:t>    РОМАШКА</a:t>
            </a:r>
            <a:endParaRPr lang="ru-RU" sz="1600"/>
          </a:p>
          <a:p>
            <a:pPr indent="449263" eaLnBrk="0" hangingPunct="0"/>
            <a:r>
              <a:rPr lang="ru-RU" sz="1600">
                <a:solidFill>
                  <a:srgbClr val="323232"/>
                </a:solidFill>
                <a:cs typeface="Times New Roman" pitchFamily="18" charset="0"/>
              </a:rPr>
              <a:t>Знакомые с детства родные </a:t>
            </a:r>
            <a:r>
              <a:rPr lang="ru-RU" sz="1600" b="1">
                <a:solidFill>
                  <a:srgbClr val="323232"/>
                </a:solidFill>
                <a:cs typeface="Times New Roman" pitchFamily="18" charset="0"/>
              </a:rPr>
              <a:t>ромашки </a:t>
            </a:r>
            <a:endParaRPr lang="ru-RU" sz="1600"/>
          </a:p>
          <a:p>
            <a:pPr indent="449263" eaLnBrk="0" hangingPunct="0"/>
            <a:r>
              <a:rPr lang="ru-RU" sz="1600">
                <a:solidFill>
                  <a:srgbClr val="323232"/>
                </a:solidFill>
                <a:cs typeface="Times New Roman" pitchFamily="18" charset="0"/>
              </a:rPr>
              <a:t>Мы рвем на лужайке у тихой реки. </a:t>
            </a:r>
            <a:endParaRPr lang="ru-RU" sz="1600"/>
          </a:p>
          <a:p>
            <a:pPr indent="449263" eaLnBrk="0" hangingPunct="0"/>
            <a:r>
              <a:rPr lang="ru-RU" sz="1600">
                <a:solidFill>
                  <a:srgbClr val="323232"/>
                </a:solidFill>
                <a:cs typeface="Times New Roman" pitchFamily="18" charset="0"/>
              </a:rPr>
              <a:t>Как белые звезды средь розовой кашки </a:t>
            </a:r>
            <a:endParaRPr lang="ru-RU" sz="1600"/>
          </a:p>
          <a:p>
            <a:pPr indent="449263" eaLnBrk="0" hangingPunct="0"/>
            <a:r>
              <a:rPr lang="ru-RU" sz="1600">
                <a:solidFill>
                  <a:srgbClr val="323232"/>
                </a:solidFill>
                <a:cs typeface="Times New Roman" pitchFamily="18" charset="0"/>
              </a:rPr>
              <a:t>Они развернули свои лепестки. </a:t>
            </a:r>
            <a:endParaRPr lang="ru-RU" sz="1600"/>
          </a:p>
          <a:p>
            <a:pPr indent="449263" eaLnBrk="0" hangingPunct="0"/>
            <a:r>
              <a:rPr lang="ru-RU" sz="1600">
                <a:solidFill>
                  <a:srgbClr val="323232"/>
                </a:solidFill>
                <a:cs typeface="Times New Roman" pitchFamily="18" charset="0"/>
              </a:rPr>
              <a:t>                           Р.Рождественский.</a:t>
            </a:r>
            <a:endParaRPr lang="ru-RU" sz="1600"/>
          </a:p>
          <a:p>
            <a:pPr indent="449263" eaLnBrk="0" hangingPunct="0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016250"/>
            <a:ext cx="407193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359</Words>
  <Application>Microsoft Office PowerPoint</Application>
  <PresentationFormat>On-screen Show (4:3)</PresentationFormat>
  <Paragraphs>117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Тема Office</vt:lpstr>
      <vt:lpstr>Класс Двудольные</vt:lpstr>
      <vt:lpstr>Проверь себя</vt:lpstr>
      <vt:lpstr>2 задание: из перечня растений выбрать относящиеся  к сложноцветным</vt:lpstr>
      <vt:lpstr>Слайд 4</vt:lpstr>
      <vt:lpstr>Слайд 5</vt:lpstr>
      <vt:lpstr>Слайд 6</vt:lpstr>
      <vt:lpstr>Эмблема праздника</vt:lpstr>
      <vt:lpstr>ПОЭТИЧЕСКАЯ СТРАНИЧКА </vt:lpstr>
      <vt:lpstr>Слайд 9</vt:lpstr>
      <vt:lpstr>Слайд 10</vt:lpstr>
      <vt:lpstr>Слайд 11</vt:lpstr>
      <vt:lpstr>СЛОЖНОЦВЕТНЫЕ  В САДУ</vt:lpstr>
      <vt:lpstr>Астра новобельгийская</vt:lpstr>
      <vt:lpstr>Георгин</vt:lpstr>
      <vt:lpstr>Хризантема</vt:lpstr>
      <vt:lpstr>Нивяник</vt:lpstr>
      <vt:lpstr>Антемис</vt:lpstr>
      <vt:lpstr>Василек горный</vt:lpstr>
      <vt:lpstr>Гелениум осенний</vt:lpstr>
      <vt:lpstr>Дороникум</vt:lpstr>
      <vt:lpstr>Эхинацея</vt:lpstr>
      <vt:lpstr>Цинерария</vt:lpstr>
      <vt:lpstr>Цинния</vt:lpstr>
      <vt:lpstr>Бархатцы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Двудольные</dc:title>
  <dc:creator>KM</dc:creator>
  <cp:lastModifiedBy>sergey.suharev</cp:lastModifiedBy>
  <cp:revision>22</cp:revision>
  <dcterms:created xsi:type="dcterms:W3CDTF">2012-01-15T17:58:57Z</dcterms:created>
  <dcterms:modified xsi:type="dcterms:W3CDTF">2012-04-11T14:26:04Z</dcterms:modified>
</cp:coreProperties>
</file>