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5" r:id="rId2"/>
    <p:sldId id="292" r:id="rId3"/>
    <p:sldId id="315" r:id="rId4"/>
    <p:sldId id="293" r:id="rId5"/>
    <p:sldId id="294" r:id="rId6"/>
    <p:sldId id="295" r:id="rId7"/>
    <p:sldId id="297" r:id="rId8"/>
    <p:sldId id="314" r:id="rId9"/>
    <p:sldId id="318" r:id="rId10"/>
    <p:sldId id="268" r:id="rId11"/>
    <p:sldId id="300" r:id="rId12"/>
    <p:sldId id="304" r:id="rId13"/>
    <p:sldId id="320" r:id="rId14"/>
    <p:sldId id="258" r:id="rId15"/>
    <p:sldId id="260" r:id="rId16"/>
    <p:sldId id="317" r:id="rId17"/>
    <p:sldId id="311" r:id="rId18"/>
    <p:sldId id="312" r:id="rId19"/>
    <p:sldId id="313" r:id="rId20"/>
    <p:sldId id="302" r:id="rId21"/>
    <p:sldId id="305" r:id="rId22"/>
    <p:sldId id="310" r:id="rId23"/>
    <p:sldId id="306" r:id="rId24"/>
    <p:sldId id="307" r:id="rId25"/>
    <p:sldId id="308" r:id="rId26"/>
    <p:sldId id="309" r:id="rId27"/>
    <p:sldId id="284" r:id="rId28"/>
    <p:sldId id="321" r:id="rId29"/>
    <p:sldId id="273" r:id="rId30"/>
    <p:sldId id="303" r:id="rId31"/>
    <p:sldId id="280" r:id="rId32"/>
    <p:sldId id="31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DB69"/>
    <a:srgbClr val="BA96FC"/>
    <a:srgbClr val="B2DE82"/>
    <a:srgbClr val="4BD0FF"/>
    <a:srgbClr val="FFFF99"/>
    <a:srgbClr val="955DFB"/>
    <a:srgbClr val="FF7C80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CB69-ADB8-40EC-96CB-04D8D77ED169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5EB8-FCA1-452F-8DD4-140171323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chemeClr val="folHlink"/>
              </a:gs>
              <a:gs pos="100000">
                <a:srgbClr val="FFFF00">
                  <a:alpha val="50000"/>
                </a:srgbClr>
              </a:gs>
            </a:gsLst>
            <a:lin ang="18900000"/>
          </a:gra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>
            <a:gsLst>
              <a:gs pos="0">
                <a:srgbClr val="CC0000"/>
              </a:gs>
              <a:gs pos="100000">
                <a:srgbClr val="FF0000">
                  <a:alpha val="70000"/>
                </a:srgbClr>
              </a:gs>
            </a:gsLst>
          </a:gra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459038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41846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24750" y="6245225"/>
            <a:ext cx="11620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fld id="{0E772FE4-24D4-4466-B78D-005469856F8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93" name="Picture 21" descr="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88913"/>
            <a:ext cx="2073275" cy="2073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0330-278E-48DD-B2AE-D1A659009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EEAAA-1404-4935-B8F5-B788C5268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673FB-BE4E-48AA-AF56-BB2D52B09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0A5FE-ED09-451B-889C-AE0B16914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E53A-4C98-4C83-98C1-81691AAEA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C515-28F2-4A87-B501-13B0E6CB9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58053-0219-4C43-9F1C-C381E7888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AF232-EAB7-4452-9090-59C88E51F1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16666-49F0-4AF1-AB44-7D0975EE4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34B5-333A-4575-B5FC-CCD5336FB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99CC00">
                  <a:alpha val="60001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8538" y="6237288"/>
            <a:ext cx="2133600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4046537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2A552441-A0F2-4CD5-8FDE-8A544991D1A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2409825"/>
            <a:ext cx="1008063" cy="4448175"/>
            <a:chOff x="0" y="799"/>
            <a:chExt cx="852" cy="3392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33" name="Picture 9" descr="267"/>
              <p:cNvPicPr>
                <a:picLocks noChangeAspect="1" noChangeArrowheads="1"/>
              </p:cNvPicPr>
              <p:nvPr userDrawn="1"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230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 descr="232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6" name="Picture 12" descr="233"/>
              <p:cNvPicPr>
                <a:picLocks noChangeAspect="1" noChangeArrowheads="1"/>
              </p:cNvPicPr>
              <p:nvPr userDrawn="1"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</p:spPr>
          </p:pic>
        </p:grpSp>
        <p:pic>
          <p:nvPicPr>
            <p:cNvPr id="1037" name="Picture 13" descr="266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</p:spPr>
        </p:pic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36513" y="0"/>
            <a:ext cx="1008062" cy="4448175"/>
            <a:chOff x="0" y="799"/>
            <a:chExt cx="852" cy="3392"/>
          </a:xfrm>
        </p:grpSpPr>
        <p:grpSp>
          <p:nvGrpSpPr>
            <p:cNvPr id="1039" name="Group 15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40" name="Picture 16" descr="267"/>
              <p:cNvPicPr>
                <a:picLocks noChangeAspect="1" noChangeArrowheads="1"/>
              </p:cNvPicPr>
              <p:nvPr userDrawn="1"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1" name="Picture 17" descr="230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2" name="Picture 18" descr="232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3" name="Picture 19" descr="233"/>
              <p:cNvPicPr>
                <a:picLocks noChangeAspect="1" noChangeArrowheads="1"/>
              </p:cNvPicPr>
              <p:nvPr userDrawn="1"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</p:spPr>
          </p:pic>
        </p:grpSp>
        <p:pic>
          <p:nvPicPr>
            <p:cNvPr id="1044" name="Picture 20" descr="266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62;&#1042;&#1045;&#1058;&#1067;_0001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Admin\&#1056;&#1072;&#1073;&#1086;&#1095;&#1080;&#1081;%20&#1089;&#1090;&#1086;&#1083;\&#1042;%20&#1084;&#1080;&#1088;&#1077;%20&#1094;&#1074;&#1077;&#1090;&#1086;&#1074;%20&#1073;%20&#1084;&#1099;%20&#1078;&#1077;&#1083;&#1072;&#1083;&#1080;%20&#1086;&#1089;&#1090;&#1072;&#1090;&#1100;&#1089;&#1103;\&#1062;&#1074;&#1077;&#1090;&#1099;-%20&#1086;&#1089;&#1090;&#1072;&#1090;&#1082;&#1080;%20&#1088;&#1072;&#1103;%20&#1085;&#1072;%20&#1047;&#1077;&#1084;&#1083;&#1077;1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hyperlink" Target="file:///C:\Documents%20and%20Settings\Admin\&#1056;&#1072;&#1073;&#1086;&#1095;&#1080;&#1081;%20&#1089;&#1090;&#1086;&#1083;\&#1042;%20&#1084;&#1080;&#1088;&#1077;%20&#1094;&#1074;&#1077;&#1090;&#1086;&#1074;%20&#1073;%20&#1084;&#1099;%20&#1078;&#1077;&#1083;&#1072;&#1083;&#1080;%20&#1086;&#1089;&#1090;&#1072;&#1090;&#1100;&#1089;&#1103;\&#1069;&#1074;&#1086;&#1083;&#1102;&#1094;&#1080;&#1103;%20&#1094;&#1074;&#1077;&#1090;&#1082;&#1072;.wmv" TargetMode="External"/><Relationship Id="rId5" Type="http://schemas.openxmlformats.org/officeDocument/2006/relationships/image" Target="../media/image64.jpeg"/><Relationship Id="rId10" Type="http://schemas.openxmlformats.org/officeDocument/2006/relationships/slide" Target="slide3.xml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6;&#1083;&#1077;%20&#1095;&#1091;&#1076;&#1077;&#1089;.pptx" TargetMode="External"/><Relationship Id="rId13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hyperlink" Target="&#1079;&#1077;&#1083;&#1077;&#1085;&#1072;&#1103;%20&#1072;&#1087;&#1090;&#1077;&#1082;&#1072;.pp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ets.ru/tsvetochnye-skazki/" TargetMode="External"/><Relationship Id="rId13" Type="http://schemas.openxmlformats.org/officeDocument/2006/relationships/hyperlink" Target="http://shkolazhizni.ru/archive/0/n-14462" TargetMode="External"/><Relationship Id="rId3" Type="http://schemas.openxmlformats.org/officeDocument/2006/relationships/hyperlink" Target="http://sogetsu.ru/gtg2009/1.html" TargetMode="External"/><Relationship Id="rId7" Type="http://schemas.openxmlformats.org/officeDocument/2006/relationships/hyperlink" Target="http://www.florets.ru/zelenaya-kosmetika/" TargetMode="External"/><Relationship Id="rId12" Type="http://schemas.openxmlformats.org/officeDocument/2006/relationships/hyperlink" Target="http://ourflo.ucoz.ru/publ/52-1-0-691" TargetMode="External"/><Relationship Id="rId17" Type="http://schemas.openxmlformats.org/officeDocument/2006/relationships/slide" Target="slide3.xml"/><Relationship Id="rId2" Type="http://schemas.openxmlformats.org/officeDocument/2006/relationships/hyperlink" Target="http://blogs.privet.ru/community/1940-2009/80920554-" TargetMode="External"/><Relationship Id="rId16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orets.ru/legendy-o-tsvetah/" TargetMode="External"/><Relationship Id="rId11" Type="http://schemas.openxmlformats.org/officeDocument/2006/relationships/hyperlink" Target="http://images.yandex.ru/yandsearch?p=15&amp;text=%D1%86%D0%B2%D0%B5%D1%82%D1%8B+%D1%84%D0%BE%D1%82%D0%BE&amp;rpt=image&amp;ed=1" TargetMode="External"/><Relationship Id="rId5" Type="http://schemas.openxmlformats.org/officeDocument/2006/relationships/hyperlink" Target="http://www.exposter.ru/group.3920.2.html" TargetMode="External"/><Relationship Id="rId15" Type="http://schemas.openxmlformats.org/officeDocument/2006/relationships/hyperlink" Target="http://vip-oboi.ucoz.ru/publ/litops/zhivye_kamni/aizoonovye_aizovye_lat_aizoacea_obshhie_kharakteristiki/4-1-0-31" TargetMode="External"/><Relationship Id="rId10" Type="http://schemas.openxmlformats.org/officeDocument/2006/relationships/hyperlink" Target="http://www.greenmama.ru/nid/2386547/" TargetMode="External"/><Relationship Id="rId4" Type="http://schemas.openxmlformats.org/officeDocument/2006/relationships/hyperlink" Target="http://www.florets.ru/legendy-o-tsvetah/sirenj.html" TargetMode="External"/><Relationship Id="rId9" Type="http://schemas.openxmlformats.org/officeDocument/2006/relationships/hyperlink" Target="http://www.stihi.ru/2008/07/02/1819" TargetMode="External"/><Relationship Id="rId14" Type="http://schemas.openxmlformats.org/officeDocument/2006/relationships/hyperlink" Target="http://vip-oboi.ucoz.ru/publ/vse_o_cvetakh/vse_o_cvetakh/pochemu_georginy_nazvali_georginami/163-1-0-36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.bigmir.net/img/dnevnik/uploads/1549893/343693/3.jpg" TargetMode="External"/><Relationship Id="rId13" Type="http://schemas.openxmlformats.org/officeDocument/2006/relationships/hyperlink" Target="http://young.rzd.ru/dbmm/images/41/4074/50692" TargetMode="External"/><Relationship Id="rId18" Type="http://schemas.openxmlformats.org/officeDocument/2006/relationships/hyperlink" Target="http://img-fotki.yandex.ru/get/5303/vorobyov1948.1c/0_64f5d_28d7108a_XL" TargetMode="External"/><Relationship Id="rId26" Type="http://schemas.openxmlformats.org/officeDocument/2006/relationships/hyperlink" Target="http://www.videomax.ru/forum/uploads/20070720_094745_%C2%E0%F1%E8%EB%B8%EA.jpg" TargetMode="External"/><Relationship Id="rId39" Type="http://schemas.openxmlformats.org/officeDocument/2006/relationships/hyperlink" Target="http://spirina.info/upload/iblock/ae0/143_ros.jpg" TargetMode="External"/><Relationship Id="rId3" Type="http://schemas.openxmlformats.org/officeDocument/2006/relationships/hyperlink" Target="http://www.tochka66.ru/uploadedFiles/eshopimages/big/iris2.jpg" TargetMode="External"/><Relationship Id="rId21" Type="http://schemas.openxmlformats.org/officeDocument/2006/relationships/hyperlink" Target="http://letopisi.ru/images/temp/8/8b/20090130215253!School92_foto_anutini_glazki.jpg" TargetMode="External"/><Relationship Id="rId34" Type="http://schemas.openxmlformats.org/officeDocument/2006/relationships/hyperlink" Target="http://www.kindershow.ru/_service/11002/display/img_id/33155/img_name/1920_11002_bb7b5c3df7.jpg" TargetMode="External"/><Relationship Id="rId42" Type="http://schemas.openxmlformats.org/officeDocument/2006/relationships/hyperlink" Target="http://img-fotki.yandex.ru/get/4514/mudra33.1/0_7e6dc_cf3892de_XL" TargetMode="External"/><Relationship Id="rId7" Type="http://schemas.openxmlformats.org/officeDocument/2006/relationships/hyperlink" Target="http://www.brothersoft.com/screenshots/softimage/b/beautiful_roses_screensaver-24442-1.jpeg" TargetMode="External"/><Relationship Id="rId12" Type="http://schemas.openxmlformats.org/officeDocument/2006/relationships/hyperlink" Target="http://img-fotki.yandex.ru/get/3210/grivinskaja.8/0_5301_375017e5_XL" TargetMode="External"/><Relationship Id="rId17" Type="http://schemas.openxmlformats.org/officeDocument/2006/relationships/hyperlink" Target="http://www.donnaflora.ru/photo/1878-2199-142613.jpg" TargetMode="External"/><Relationship Id="rId25" Type="http://schemas.openxmlformats.org/officeDocument/2006/relationships/hyperlink" Target="http://www.postcard.ru/pic/flowers_white/976616978_.jpg" TargetMode="External"/><Relationship Id="rId33" Type="http://schemas.openxmlformats.org/officeDocument/2006/relationships/hyperlink" Target="http://pics.amf.ru/images/flowers/sendflowers2/small/500x570x0x0x95_994d2f50809d088ea9b13fa06e1420d1.jpg" TargetMode="External"/><Relationship Id="rId38" Type="http://schemas.openxmlformats.org/officeDocument/2006/relationships/hyperlink" Target="http://www.plakati.su/upload/iblock/008/%20tzxj%20hiipfy%20m.n.%2030y40.JPG" TargetMode="External"/><Relationship Id="rId46" Type="http://schemas.openxmlformats.org/officeDocument/2006/relationships/slide" Target="slide3.xml"/><Relationship Id="rId2" Type="http://schemas.openxmlformats.org/officeDocument/2006/relationships/hyperlink" Target="http://www.vashsad.ua/i/gallery/wallpapers/1440_900/rgF55kJg.jpg" TargetMode="External"/><Relationship Id="rId16" Type="http://schemas.openxmlformats.org/officeDocument/2006/relationships/hyperlink" Target="http://img-fotki.yandex.ru/get/11/ovn07valeri.5/0_7f87_5a0285ad_XL" TargetMode="External"/><Relationship Id="rId20" Type="http://schemas.openxmlformats.org/officeDocument/2006/relationships/hyperlink" Target="http://upload.wikimedia.org/wikipedia/en/a/a6/The_Death_of_Hyacinth.jpg" TargetMode="External"/><Relationship Id="rId29" Type="http://schemas.openxmlformats.org/officeDocument/2006/relationships/hyperlink" Target="http://img-fotki.yandex.ru/get/5906/ajdemin.63/0_5049a_e5b82aaf_XL" TargetMode="External"/><Relationship Id="rId41" Type="http://schemas.openxmlformats.org/officeDocument/2006/relationships/hyperlink" Target="http://art-holster.ru/pictures/3214_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rpt=simage&amp;img_url=vip-oboi.uco" TargetMode="External"/><Relationship Id="rId11" Type="http://schemas.openxmlformats.org/officeDocument/2006/relationships/hyperlink" Target="http://romantic-online.com/uploads/users_images/1/11/48624a69009fd.jpg" TargetMode="External"/><Relationship Id="rId24" Type="http://schemas.openxmlformats.org/officeDocument/2006/relationships/hyperlink" Target="http://img232.imageshack.us/img232/5662/15ae018f0ec03ee983dcfb1.jpg" TargetMode="External"/><Relationship Id="rId32" Type="http://schemas.openxmlformats.org/officeDocument/2006/relationships/hyperlink" Target="http://img1.liveinternet.ru/images/attach/b/0/25/144/25144675_25802431bcca.jpg" TargetMode="External"/><Relationship Id="rId37" Type="http://schemas.openxmlformats.org/officeDocument/2006/relationships/hyperlink" Target="http://www.centre.smr.ru/images/pics/pic0257/pic0257_1024.jpg" TargetMode="External"/><Relationship Id="rId40" Type="http://schemas.openxmlformats.org/officeDocument/2006/relationships/hyperlink" Target="http://www.bibliotekar.ru/k97-Zhukovskiy/25.files/image002.jpg" TargetMode="External"/><Relationship Id="rId45" Type="http://schemas.openxmlformats.org/officeDocument/2006/relationships/hyperlink" Target="http://img12.nnm.ru/4/1/c/6/3/41c63c313da4d2e73095d991a681e389_full.jpg" TargetMode="External"/><Relationship Id="rId5" Type="http://schemas.openxmlformats.org/officeDocument/2006/relationships/hyperlink" Target="http://img1.liveinternet.ru/images/attach/c/1/58/202/58202742_78_a.jpg" TargetMode="External"/><Relationship Id="rId15" Type="http://schemas.openxmlformats.org/officeDocument/2006/relationships/hyperlink" Target="http://i027.radikal.ru/0805/7a/7f843ac3ed63.jpg" TargetMode="External"/><Relationship Id="rId23" Type="http://schemas.openxmlformats.org/officeDocument/2006/relationships/hyperlink" Target="http://www.foto-konkurs.ru/data/media/19/1201975686.jpg" TargetMode="External"/><Relationship Id="rId28" Type="http://schemas.openxmlformats.org/officeDocument/2006/relationships/hyperlink" Target="http://forum.exler.ru/arc/uploads/52/post-1290830356.jpg" TargetMode="External"/><Relationship Id="rId36" Type="http://schemas.openxmlformats.org/officeDocument/2006/relationships/hyperlink" Target="http://lib.rus.ec/i/10/109210/i_004.png" TargetMode="External"/><Relationship Id="rId10" Type="http://schemas.openxmlformats.org/officeDocument/2006/relationships/hyperlink" Target="http://domir.ru/1rastenia/images/gesneria1.jpg" TargetMode="External"/><Relationship Id="rId19" Type="http://schemas.openxmlformats.org/officeDocument/2006/relationships/hyperlink" Target="http://www.ibcwebshop.com/uploads/SFEERBEELDEN/24444.jpg" TargetMode="External"/><Relationship Id="rId31" Type="http://schemas.openxmlformats.org/officeDocument/2006/relationships/hyperlink" Target="http://t.foto.radikal.ru/0703/fd/f4ab23a90e14.jpg" TargetMode="External"/><Relationship Id="rId44" Type="http://schemas.openxmlformats.org/officeDocument/2006/relationships/hyperlink" Target="http://img-fotki.yandex.ru/get/5801/adasem.23/0_500d6_3e6e5896_L" TargetMode="External"/><Relationship Id="rId4" Type="http://schemas.openxmlformats.org/officeDocument/2006/relationships/hyperlink" Target="http://stat16.privet.ru/lr/0b0c7d1e4028eab066f6f354324e370f" TargetMode="External"/><Relationship Id="rId9" Type="http://schemas.openxmlformats.org/officeDocument/2006/relationships/hyperlink" Target="http://www.webgramota.ru/image/image_gallery?uuid=de8fb8ad-2dbb-41cb-84f2-fe3176b575f6&amp;groupId=13323&amp;t=1291608217879" TargetMode="External"/><Relationship Id="rId14" Type="http://schemas.openxmlformats.org/officeDocument/2006/relationships/hyperlink" Target="http://s40.radikal.ru/i087/1006/cc/80d3c5aad926.jpg" TargetMode="External"/><Relationship Id="rId22" Type="http://schemas.openxmlformats.org/officeDocument/2006/relationships/hyperlink" Target="http://img1.liveinternet.ru/images/attach/c/2/66/305/66305803_1289142501_3266.jpg" TargetMode="External"/><Relationship Id="rId27" Type="http://schemas.openxmlformats.org/officeDocument/2006/relationships/hyperlink" Target="http://flower-s.narod.ru/foto-flowers-sad/mak/06110001.jpg" TargetMode="External"/><Relationship Id="rId30" Type="http://schemas.openxmlformats.org/officeDocument/2006/relationships/hyperlink" Target="http://henriette57.h.e.pic.centerblog.net/zjrjwgvn.gif" TargetMode="External"/><Relationship Id="rId35" Type="http://schemas.openxmlformats.org/officeDocument/2006/relationships/hyperlink" Target="http://img.labirint.ru/images/comments_pic/0835/04lab6eak1219673423.jpg" TargetMode="External"/><Relationship Id="rId43" Type="http://schemas.openxmlformats.org/officeDocument/2006/relationships/hyperlink" Target="http://www.photoukraine.com/i/articles/rastitelnost/01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94;&#1074;&#1077;&#1090;&#1099;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реда 13\цветы\0_21719_9a59982c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WordArt 210"/>
          <p:cNvSpPr>
            <a:spLocks noChangeArrowheads="1" noChangeShapeType="1" noTextEdit="1"/>
          </p:cNvSpPr>
          <p:nvPr/>
        </p:nvSpPr>
        <p:spPr bwMode="auto">
          <a:xfrm>
            <a:off x="1142976" y="2428868"/>
            <a:ext cx="6934200" cy="1971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мире цветов мы </a:t>
            </a:r>
          </a:p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желали б остаться…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550070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Милютина Н.В.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литературы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Сивожелезова</a:t>
            </a:r>
            <a:r>
              <a:rPr lang="ru-RU" b="1" dirty="0" smtClean="0">
                <a:solidFill>
                  <a:schemeClr val="bg1"/>
                </a:solidFill>
              </a:rPr>
              <a:t> Т.Г.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химии и биологии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FF0000"/>
                </a:solidFill>
              </a:rPr>
              <a:t>МОБУ </a:t>
            </a:r>
            <a:r>
              <a:rPr lang="ru-RU" sz="2000" b="1" dirty="0" smtClean="0">
                <a:solidFill>
                  <a:srgbClr val="FF0000"/>
                </a:solidFill>
              </a:rPr>
              <a:t>«Средняя общеобразовательная школа №7 г.Соль-Илецка» Оренбургской области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3122612" cy="40322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424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500174"/>
            <a:ext cx="6858048" cy="459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6715172" cy="857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Гиацинт – «цветок дождей»</a:t>
            </a: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Легенда об Аполлоне и Гиацинте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3976" y="6286520"/>
            <a:ext cx="400024" cy="57148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215082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2" name="Picture 2" descr="C:\Documents and Settings\Admin\Рабочий стол\66305803_1289142501_3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7429552" cy="476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F232-EAB7-4452-9090-59C88E51F1D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C:\Documents and Settings\Admin\Рабочий стол\Narcissus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2571768" cy="4214842"/>
          </a:xfrm>
          <a:prstGeom prst="rect">
            <a:avLst/>
          </a:prstGeom>
          <a:noFill/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7358082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750099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Нарцисс – прекрасный юноша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pic>
        <p:nvPicPr>
          <p:cNvPr id="7170" name="Picture 2" descr="C:\Documents and Settings\Admin\Рабочий стол\1201975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2738447" cy="411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Admin\Рабочий стол\5165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786214" cy="3929090"/>
          </a:xfrm>
          <a:prstGeom prst="rect">
            <a:avLst/>
          </a:prstGeom>
          <a:noFill/>
        </p:spPr>
      </p:pic>
      <p:pic>
        <p:nvPicPr>
          <p:cNvPr id="6" name="Picture 9" descr="осенняя свежесть"/>
          <p:cNvPicPr>
            <a:picLocks noChangeAspect="1" noChangeArrowheads="1"/>
          </p:cNvPicPr>
          <p:nvPr/>
        </p:nvPicPr>
        <p:blipFill>
          <a:blip r:embed="rId3"/>
          <a:srcRect t="9428" b="7163"/>
          <a:stretch>
            <a:fillRect/>
          </a:stretch>
        </p:blipFill>
        <p:spPr bwMode="auto">
          <a:xfrm>
            <a:off x="5214942" y="1214422"/>
            <a:ext cx="3500462" cy="4000528"/>
          </a:xfrm>
          <a:prstGeom prst="rect">
            <a:avLst/>
          </a:prstGeom>
          <a:noFill/>
        </p:spPr>
      </p:pic>
      <p:sp>
        <p:nvSpPr>
          <p:cNvPr id="11" name="Дата 3"/>
          <p:cNvSpPr txBox="1">
            <a:spLocks/>
          </p:cNvSpPr>
          <p:nvPr/>
        </p:nvSpPr>
        <p:spPr bwMode="auto">
          <a:xfrm>
            <a:off x="5143472" y="5715016"/>
            <a:ext cx="4000528" cy="78581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«Осенняя свежесть»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Дата 3"/>
          <p:cNvSpPr txBox="1">
            <a:spLocks/>
          </p:cNvSpPr>
          <p:nvPr/>
        </p:nvSpPr>
        <p:spPr bwMode="auto">
          <a:xfrm>
            <a:off x="857224" y="5715016"/>
            <a:ext cx="3857652" cy="785818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«Букет невесты»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Дата 3"/>
          <p:cNvSpPr txBox="1">
            <a:spLocks/>
          </p:cNvSpPr>
          <p:nvPr/>
        </p:nvSpPr>
        <p:spPr bwMode="auto">
          <a:xfrm>
            <a:off x="785786" y="5643578"/>
            <a:ext cx="4000528" cy="857256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«Весеннее пробуждение»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Дата 3"/>
          <p:cNvSpPr txBox="1">
            <a:spLocks/>
          </p:cNvSpPr>
          <p:nvPr/>
        </p:nvSpPr>
        <p:spPr bwMode="auto">
          <a:xfrm>
            <a:off x="857224" y="5715016"/>
            <a:ext cx="4000528" cy="78581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«Очарование»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Дата 3"/>
          <p:cNvSpPr txBox="1">
            <a:spLocks/>
          </p:cNvSpPr>
          <p:nvPr/>
        </p:nvSpPr>
        <p:spPr bwMode="auto">
          <a:xfrm>
            <a:off x="5214942" y="5715016"/>
            <a:ext cx="3929058" cy="785818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«Фантазия»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292" name="Picture 4" descr="C:\Documents and Settings\Admin\Рабочий стол\25144675_25802431bc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3786214" cy="4103694"/>
          </a:xfrm>
          <a:prstGeom prst="rect">
            <a:avLst/>
          </a:prstGeom>
          <a:noFill/>
        </p:spPr>
      </p:pic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2857488" y="214290"/>
            <a:ext cx="364333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Букет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pic>
        <p:nvPicPr>
          <p:cNvPr id="12293" name="Picture 5" descr="C:\Documents and Settings\Admin\Рабочий стол\500x570x0x0x95_994d2f50809d088ea9b13fa06e1420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142984"/>
            <a:ext cx="3595696" cy="4071966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f4ab23a90e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07154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японс экиб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956054" cy="3614497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572296" cy="1214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Икебана- «Живые цветы»-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искусство составления букета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571612"/>
            <a:ext cx="41434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Классическая школа икебаны за основу берет три ветви (хотя может использоваться до девяти ветвей), символизирующие «небо», «человек», «земля», которые дополняются небольшими по величине цветами и травами. </a:t>
            </a:r>
          </a:p>
          <a:p>
            <a:endParaRPr lang="ru-RU" dirty="0"/>
          </a:p>
        </p:txBody>
      </p:sp>
      <p:pic>
        <p:nvPicPr>
          <p:cNvPr id="9" name="Заголовок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4186239" cy="4000528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Дата 3"/>
          <p:cNvSpPr txBox="1">
            <a:spLocks/>
          </p:cNvSpPr>
          <p:nvPr/>
        </p:nvSpPr>
        <p:spPr bwMode="auto">
          <a:xfrm>
            <a:off x="4786314" y="5929330"/>
            <a:ext cx="4000528" cy="642966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«Можно и так!»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43608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857364"/>
            <a:ext cx="4415098" cy="3929090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785926"/>
            <a:ext cx="4357718" cy="3687652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F232-EAB7-4452-9090-59C88E51F1D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Admin\Рабочий стол\през ЦВЕТЫ готовое\готово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743976" y="6381750"/>
            <a:ext cx="400024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AF232-EAB7-4452-9090-59C88E51F1D3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072462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 ЦВЕТЫ готовое\гот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3314" name="Picture 2" descr="C:\Documents and Settings\Admin\Рабочий стол\1920_11002_bb7b5c3d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35768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 ЦВЕТЫ готовое\готов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 ЦВЕТЫ готовое\готов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8001024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>
            <a:hlinkClick r:id="rId2" action="ppaction://hlinkfile"/>
          </p:cNvPr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66" y="6215082"/>
            <a:ext cx="357158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Управляющая кнопка: звук 5">
            <a:hlinkClick r:id="rId4" action="ppaction://hlinkfile" highlightClick="1"/>
          </p:cNvPr>
          <p:cNvSpPr/>
          <p:nvPr/>
        </p:nvSpPr>
        <p:spPr>
          <a:xfrm>
            <a:off x="928662" y="285728"/>
            <a:ext cx="500066" cy="500066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1100" y="6381750"/>
            <a:ext cx="542900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 ЦВЕТЫ готовое\Копия готово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572296" cy="1000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Розы на полотнах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художников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pic>
        <p:nvPicPr>
          <p:cNvPr id="11" name="Picture 5" descr="крылов желтые 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3357586" cy="42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3"/>
          <p:cNvSpPr txBox="1">
            <a:spLocks/>
          </p:cNvSpPr>
          <p:nvPr/>
        </p:nvSpPr>
        <p:spPr bwMode="auto">
          <a:xfrm>
            <a:off x="1142976" y="5643578"/>
            <a:ext cx="3143272" cy="928694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dirty="0" smtClean="0"/>
              <a:t>П. Крылов </a:t>
            </a:r>
          </a:p>
          <a:p>
            <a:pPr algn="ctr" eaLnBrk="1" hangingPunct="1"/>
            <a:r>
              <a:rPr lang="ru-RU" sz="2400" b="1" dirty="0" smtClean="0"/>
              <a:t>« Желтые розы»</a:t>
            </a:r>
          </a:p>
          <a:p>
            <a:pPr algn="ctr" eaLnBrk="1" hangingPunct="1"/>
            <a:endParaRPr lang="ru-RU" sz="2400" b="1" dirty="0" smtClean="0"/>
          </a:p>
        </p:txBody>
      </p:sp>
      <p:sp>
        <p:nvSpPr>
          <p:cNvPr id="16" name="Rectangle 5"/>
          <p:cNvSpPr txBox="1">
            <a:spLocks/>
          </p:cNvSpPr>
          <p:nvPr/>
        </p:nvSpPr>
        <p:spPr bwMode="auto">
          <a:xfrm>
            <a:off x="4429124" y="1500174"/>
            <a:ext cx="4286280" cy="47132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 МИРЕ ЦВЕТОВ»</a:t>
            </a:r>
          </a:p>
          <a:p>
            <a:pPr marL="742950" marR="0" lvl="1" indent="-28575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В мире цветов так тепло и прохладно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Целый букет ароматов и звуков…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Каждый цветок – он по-своему нарядный…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В форме изысканных праздничных кубков.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В мире цветов я желала б остаться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Стать героиней рассказов и сказок,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Чтоб красотой каждый день любоваться,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Слиться с гармонией света и красок.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621166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tha" pitchFamily="2"/>
              </a:rPr>
              <a:t>Лариса </a:t>
            </a:r>
            <a:r>
              <a:rPr lang="ru-RU" dirty="0" err="1" smtClean="0">
                <a:latin typeface="Latha" pitchFamily="2"/>
              </a:rPr>
              <a:t>Кузьминская</a:t>
            </a:r>
            <a:endParaRPr lang="ru-RU" dirty="0"/>
          </a:p>
        </p:txBody>
      </p:sp>
      <p:pic>
        <p:nvPicPr>
          <p:cNvPr id="19" name="Picture 7" descr="рерих С розы 1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3333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3"/>
          <p:cNvSpPr txBox="1">
            <a:spLocks/>
          </p:cNvSpPr>
          <p:nvPr/>
        </p:nvSpPr>
        <p:spPr bwMode="auto">
          <a:xfrm>
            <a:off x="1071538" y="5643578"/>
            <a:ext cx="3143272" cy="928694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dirty="0" smtClean="0"/>
              <a:t>С.  Рерих « Розы»</a:t>
            </a:r>
          </a:p>
          <a:p>
            <a:pPr algn="ctr" eaLnBrk="1" hangingPunct="1"/>
            <a:endParaRPr lang="ru-RU" sz="2400" b="1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529662" y="6381750"/>
            <a:ext cx="614338" cy="47625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fld id="{B81AF232-EAB7-4452-9090-59C88E51F1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 ЦВЕТЫ готовое\Копия готово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9662" y="6381750"/>
            <a:ext cx="614338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 ЦВЕТЫ готовое\Копия готово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 ЦВЕТЫ готовое\Копия готово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 ЦВЕТЫ готовое\Копия готово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Выгнутая влево стрелка 3">
            <a:hlinkClick r:id="rId3" action="ppaction://hlinksldjump"/>
          </p:cNvPr>
          <p:cNvSpPr/>
          <p:nvPr/>
        </p:nvSpPr>
        <p:spPr>
          <a:xfrm>
            <a:off x="8501058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85852" y="214290"/>
            <a:ext cx="6572296" cy="571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Загадки о цветах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38" name="Капля 37"/>
          <p:cNvSpPr/>
          <p:nvPr/>
        </p:nvSpPr>
        <p:spPr>
          <a:xfrm rot="10634221">
            <a:off x="3996176" y="1079842"/>
            <a:ext cx="3377290" cy="2866252"/>
          </a:xfrm>
          <a:prstGeom prst="teardrop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Капля 40"/>
          <p:cNvSpPr/>
          <p:nvPr/>
        </p:nvSpPr>
        <p:spPr>
          <a:xfrm rot="15840999">
            <a:off x="4427234" y="3649880"/>
            <a:ext cx="2944289" cy="2935341"/>
          </a:xfrm>
          <a:prstGeom prst="teardrop">
            <a:avLst/>
          </a:prstGeom>
          <a:solidFill>
            <a:srgbClr val="BA9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Капля 26"/>
          <p:cNvSpPr/>
          <p:nvPr/>
        </p:nvSpPr>
        <p:spPr>
          <a:xfrm rot="20997212">
            <a:off x="1514813" y="3677259"/>
            <a:ext cx="3301197" cy="2915148"/>
          </a:xfrm>
          <a:prstGeom prst="teardrop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5400000">
            <a:off x="1750199" y="964389"/>
            <a:ext cx="3000396" cy="3071834"/>
          </a:xfrm>
          <a:prstGeom prst="teardrop">
            <a:avLst/>
          </a:prstGeom>
          <a:solidFill>
            <a:srgbClr val="4BD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14678" y="2857496"/>
            <a:ext cx="2428892" cy="2000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928794" y="4214818"/>
            <a:ext cx="18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Из-под снега расцветает,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Раньше всех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Весну встречает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54" name="Содержимое 4" descr="Прострел раскрытый (сон-трава)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4214819"/>
            <a:ext cx="1586224" cy="2143140"/>
          </a:xfrm>
        </p:spPr>
      </p:pic>
      <p:sp>
        <p:nvSpPr>
          <p:cNvPr id="55" name="TextBox 54"/>
          <p:cNvSpPr txBox="1"/>
          <p:nvPr/>
        </p:nvSpPr>
        <p:spPr>
          <a:xfrm>
            <a:off x="1785918" y="1142984"/>
            <a:ext cx="28575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Я  травянистое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растение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С цветком сиреневого цвета.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Но переставьте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ударение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Monotype Corsiva" pitchFamily="66" charset="0"/>
              </a:rPr>
              <a:t>И превращаюсь я в конфету</a:t>
            </a:r>
            <a:r>
              <a:rPr lang="ru-RU" sz="2200" b="1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1584794" cy="2071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5000628" y="4286256"/>
            <a:ext cx="2571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Monotype Corsiva" pitchFamily="66" charset="0"/>
              </a:rPr>
              <a:t>На воде увидел ты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Monotype Corsiva" pitchFamily="66" charset="0"/>
              </a:rPr>
              <a:t>Эти белые цветы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Monotype Corsiva" pitchFamily="66" charset="0"/>
              </a:rPr>
              <a:t>Эти жители реки 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Monotype Corsiva" pitchFamily="66" charset="0"/>
              </a:rPr>
              <a:t>На ночь прячут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Monotype Corsiva" pitchFamily="66" charset="0"/>
              </a:rPr>
              <a:t>лепестки.</a:t>
            </a:r>
          </a:p>
          <a:p>
            <a:endParaRPr lang="ru-RU" dirty="0"/>
          </a:p>
        </p:txBody>
      </p:sp>
      <p:pic>
        <p:nvPicPr>
          <p:cNvPr id="60" name="Picture 4" descr="flow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357694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4357686" y="1285860"/>
            <a:ext cx="2857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Эй, звоночки,  </a:t>
            </a:r>
          </a:p>
          <a:p>
            <a:pPr marL="342900" indent="-342900" algn="ctr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Синий цвет,-</a:t>
            </a:r>
          </a:p>
          <a:p>
            <a:pPr marL="342900" indent="-342900" algn="ctr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С язычком,  </a:t>
            </a:r>
          </a:p>
          <a:p>
            <a:pPr marL="342900" indent="-342900" algn="ctr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А звону нет!</a:t>
            </a:r>
          </a:p>
          <a:p>
            <a:endParaRPr lang="ru-RU" dirty="0"/>
          </a:p>
        </p:txBody>
      </p:sp>
      <p:pic>
        <p:nvPicPr>
          <p:cNvPr id="68" name="Содержимое 4" descr="Колокольчик персиколистный.jpeg"/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7000892" y="1071546"/>
            <a:ext cx="1745816" cy="1785950"/>
          </a:xfr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3" name="Выгнутая влево стрелка 32">
            <a:hlinkClick r:id="rId6" action="ppaction://hlinksldjump"/>
          </p:cNvPr>
          <p:cNvSpPr/>
          <p:nvPr/>
        </p:nvSpPr>
        <p:spPr>
          <a:xfrm>
            <a:off x="8143900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85852" y="214290"/>
            <a:ext cx="6572296" cy="571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Загадки о цветах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49" name="Капля 48"/>
          <p:cNvSpPr/>
          <p:nvPr/>
        </p:nvSpPr>
        <p:spPr>
          <a:xfrm rot="8719276">
            <a:off x="3978282" y="866005"/>
            <a:ext cx="2649757" cy="2758110"/>
          </a:xfrm>
          <a:prstGeom prst="teardrop">
            <a:avLst/>
          </a:prstGeom>
          <a:solidFill>
            <a:srgbClr val="4BD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Капля 27"/>
          <p:cNvSpPr/>
          <p:nvPr/>
        </p:nvSpPr>
        <p:spPr>
          <a:xfrm rot="13284795">
            <a:off x="5757744" y="2498716"/>
            <a:ext cx="2577417" cy="2831418"/>
          </a:xfrm>
          <a:prstGeom prst="teardrop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Капля 44"/>
          <p:cNvSpPr/>
          <p:nvPr/>
        </p:nvSpPr>
        <p:spPr>
          <a:xfrm rot="19295331">
            <a:off x="3925930" y="4124675"/>
            <a:ext cx="2488886" cy="2696625"/>
          </a:xfrm>
          <a:prstGeom prst="teardrop">
            <a:avLst/>
          </a:prstGeom>
          <a:solidFill>
            <a:srgbClr val="FFD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Капля 25"/>
          <p:cNvSpPr/>
          <p:nvPr/>
        </p:nvSpPr>
        <p:spPr>
          <a:xfrm rot="965874">
            <a:off x="1607438" y="3684555"/>
            <a:ext cx="2741412" cy="2707245"/>
          </a:xfrm>
          <a:prstGeom prst="teardrop">
            <a:avLst/>
          </a:prstGeom>
          <a:solidFill>
            <a:srgbClr val="BA9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071670" y="450057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Лик пахучий, а хвост колючий?</a:t>
            </a:r>
            <a:endParaRPr lang="ru-RU" sz="2400" b="1" dirty="0"/>
          </a:p>
        </p:txBody>
      </p:sp>
      <p:pic>
        <p:nvPicPr>
          <p:cNvPr id="48" name="Содержимое 4" descr="Роза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4286256"/>
            <a:ext cx="1571636" cy="2026518"/>
          </a:xfrm>
        </p:spPr>
      </p:pic>
      <p:pic>
        <p:nvPicPr>
          <p:cNvPr id="58" name="Содержимое 3" descr="Биотические факторы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000108"/>
            <a:ext cx="1528052" cy="1643074"/>
          </a:xfrm>
        </p:spPr>
      </p:pic>
      <p:sp>
        <p:nvSpPr>
          <p:cNvPr id="61" name="TextBox 60"/>
          <p:cNvSpPr txBox="1"/>
          <p:nvPr/>
        </p:nvSpPr>
        <p:spPr>
          <a:xfrm>
            <a:off x="4286248" y="4919008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Стоят в поле сестрички:  желтый глазок,  белые реснички.</a:t>
            </a:r>
          </a:p>
          <a:p>
            <a:pPr algn="ctr"/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000760" y="3000372"/>
            <a:ext cx="19288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Солнце жжёт мою макушку,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Хочет сделать погремушку</a:t>
            </a:r>
          </a:p>
          <a:p>
            <a:pPr algn="ctr"/>
            <a:endParaRPr lang="ru-RU" dirty="0"/>
          </a:p>
        </p:txBody>
      </p:sp>
      <p:pic>
        <p:nvPicPr>
          <p:cNvPr id="64" name="Picture 4" descr="м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643446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4071934" y="928670"/>
            <a:ext cx="3071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Даже ночью </a:t>
            </a:r>
            <a:r>
              <a:rPr lang="ru-RU" sz="2000" b="1" i="1" dirty="0" err="1" smtClean="0">
                <a:latin typeface="Monotype Corsiva" pitchFamily="66" charset="0"/>
              </a:rPr>
              <a:t>муравьишка</a:t>
            </a:r>
            <a:endParaRPr lang="ru-RU" sz="2000" b="1" i="1" dirty="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Не пропустит свой домишко: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Путь-дорожку до зари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Освещают фонари.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На больших столбах висят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latin typeface="Monotype Corsiva" pitchFamily="66" charset="0"/>
              </a:rPr>
              <a:t>Лампы белые подряд. </a:t>
            </a:r>
          </a:p>
          <a:p>
            <a:endParaRPr lang="ru-RU" dirty="0"/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714356"/>
            <a:ext cx="1196356" cy="1770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3" name="Выгнутая влево стрелка 32">
            <a:hlinkClick r:id="rId6" action="ppaction://hlinksldjump"/>
          </p:cNvPr>
          <p:cNvSpPr/>
          <p:nvPr/>
        </p:nvSpPr>
        <p:spPr>
          <a:xfrm>
            <a:off x="8143900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апля 33"/>
          <p:cNvSpPr/>
          <p:nvPr/>
        </p:nvSpPr>
        <p:spPr>
          <a:xfrm rot="4940572">
            <a:off x="1532792" y="1292968"/>
            <a:ext cx="2604240" cy="2631710"/>
          </a:xfrm>
          <a:prstGeom prst="teardrop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357290" y="1643050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Держит девочка в руке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Облачко  на стебельке.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Стоит дунуть на него-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Monotype Corsiva" pitchFamily="66" charset="0"/>
              </a:rPr>
              <a:t> И не будет ниче</a:t>
            </a:r>
            <a:r>
              <a:rPr lang="ru-RU" sz="2000" dirty="0" smtClean="0">
                <a:latin typeface="Monotype Corsiva" pitchFamily="66" charset="0"/>
              </a:rPr>
              <a:t>го.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643306" y="2928934"/>
            <a:ext cx="2214578" cy="200026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Содержимое 4" descr="Ромашка.jpeg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000496" y="3000372"/>
            <a:ext cx="1428760" cy="17241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500166" y="357166"/>
            <a:ext cx="6572296" cy="571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Чудеса в мире цветов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pic>
        <p:nvPicPr>
          <p:cNvPr id="7" name="Picture 5" descr="Гелиамф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3429024" cy="4327525"/>
          </a:xfrm>
          <a:prstGeom prst="rect">
            <a:avLst/>
          </a:prstGeom>
          <a:noFill/>
        </p:spPr>
      </p:pic>
      <p:pic>
        <p:nvPicPr>
          <p:cNvPr id="8" name="Picture 6" descr="Гиднора африкан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500462" cy="4248150"/>
          </a:xfrm>
          <a:prstGeom prst="rect">
            <a:avLst/>
          </a:prstGeom>
          <a:noFill/>
        </p:spPr>
      </p:pic>
      <p:sp>
        <p:nvSpPr>
          <p:cNvPr id="9" name="Дата 3"/>
          <p:cNvSpPr txBox="1">
            <a:spLocks/>
          </p:cNvSpPr>
          <p:nvPr/>
        </p:nvSpPr>
        <p:spPr bwMode="auto">
          <a:xfrm>
            <a:off x="1142976" y="5786454"/>
            <a:ext cx="3429024" cy="928694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err="1" smtClean="0"/>
              <a:t>Гелиамфора</a:t>
            </a:r>
            <a:endParaRPr lang="ru-RU" sz="2800" dirty="0" smtClean="0"/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sp>
        <p:nvSpPr>
          <p:cNvPr id="10" name="Дата 3"/>
          <p:cNvSpPr txBox="1">
            <a:spLocks/>
          </p:cNvSpPr>
          <p:nvPr/>
        </p:nvSpPr>
        <p:spPr bwMode="auto">
          <a:xfrm>
            <a:off x="5072066" y="5715016"/>
            <a:ext cx="3500462" cy="928670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err="1" smtClean="0"/>
              <a:t>Гиндора</a:t>
            </a:r>
            <a:r>
              <a:rPr lang="ru-RU" sz="2800" dirty="0" smtClean="0"/>
              <a:t> африканская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11" name="Picture 6" descr="Поводник лучистый, он же хабенария радиата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3432605" cy="4373579"/>
          </a:xfrm>
          <a:prstGeom prst="rect">
            <a:avLst/>
          </a:prstGeom>
          <a:noFill/>
        </p:spPr>
      </p:pic>
      <p:sp>
        <p:nvSpPr>
          <p:cNvPr id="12" name="Дата 3"/>
          <p:cNvSpPr txBox="1">
            <a:spLocks/>
          </p:cNvSpPr>
          <p:nvPr/>
        </p:nvSpPr>
        <p:spPr bwMode="auto">
          <a:xfrm>
            <a:off x="1142976" y="5786454"/>
            <a:ext cx="3429024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err="1" smtClean="0"/>
              <a:t>Поводник</a:t>
            </a:r>
            <a:r>
              <a:rPr lang="ru-RU" sz="2800" dirty="0" smtClean="0"/>
              <a:t> лучистый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Дата 3"/>
          <p:cNvSpPr txBox="1">
            <a:spLocks/>
          </p:cNvSpPr>
          <p:nvPr/>
        </p:nvSpPr>
        <p:spPr bwMode="auto">
          <a:xfrm>
            <a:off x="5072066" y="5643578"/>
            <a:ext cx="3500462" cy="928670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/>
              <a:t>Венерина мухоловка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15" name="Picture 7" descr="Rafflesia arnoldii - immagine tratta dal 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27049" y="1730348"/>
            <a:ext cx="4389439" cy="3500462"/>
          </a:xfrm>
          <a:prstGeom prst="rect">
            <a:avLst/>
          </a:prstGeom>
          <a:noFill/>
        </p:spPr>
      </p:pic>
      <p:sp>
        <p:nvSpPr>
          <p:cNvPr id="16" name="Дата 3"/>
          <p:cNvSpPr txBox="1">
            <a:spLocks/>
          </p:cNvSpPr>
          <p:nvPr/>
        </p:nvSpPr>
        <p:spPr bwMode="auto">
          <a:xfrm>
            <a:off x="1142976" y="5786454"/>
            <a:ext cx="3429024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dirty="0" err="1" smtClean="0"/>
              <a:t>Рафрезия</a:t>
            </a: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17" name="Picture 6" descr="Вельвич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4714879" y="1643049"/>
            <a:ext cx="4286281" cy="3571899"/>
          </a:xfrm>
          <a:prstGeom prst="rect">
            <a:avLst/>
          </a:prstGeom>
          <a:noFill/>
        </p:spPr>
      </p:pic>
      <p:sp>
        <p:nvSpPr>
          <p:cNvPr id="18" name="Дата 3"/>
          <p:cNvSpPr txBox="1">
            <a:spLocks/>
          </p:cNvSpPr>
          <p:nvPr/>
        </p:nvSpPr>
        <p:spPr bwMode="auto">
          <a:xfrm>
            <a:off x="5072066" y="5643578"/>
            <a:ext cx="3500462" cy="928670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/>
              <a:t>Вельвичия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19" name="Picture 7" descr="конофитум апиатный лат. Conophytum apiat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214422"/>
            <a:ext cx="36004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Дата 3"/>
          <p:cNvSpPr txBox="1">
            <a:spLocks/>
          </p:cNvSpPr>
          <p:nvPr/>
        </p:nvSpPr>
        <p:spPr bwMode="auto">
          <a:xfrm>
            <a:off x="1142976" y="5786454"/>
            <a:ext cx="3429024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err="1" smtClean="0"/>
              <a:t>Конофитум</a:t>
            </a:r>
            <a:r>
              <a:rPr lang="ru-RU" sz="2800" dirty="0" smtClean="0"/>
              <a:t> </a:t>
            </a:r>
            <a:r>
              <a:rPr lang="ru-RU" sz="2800" dirty="0" err="1" smtClean="0"/>
              <a:t>апиантный</a:t>
            </a:r>
            <a:endParaRPr lang="ru-RU" sz="2800" dirty="0" smtClean="0"/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</a:t>
            </a:r>
          </a:p>
          <a:p>
            <a:pPr algn="ctr" eaLnBrk="1" hangingPunct="1"/>
            <a:endParaRPr lang="ru-RU" sz="2800" dirty="0" smtClean="0"/>
          </a:p>
        </p:txBody>
      </p:sp>
      <p:pic>
        <p:nvPicPr>
          <p:cNvPr id="22" name="Picture 5" descr="Литопс мраморны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1285860"/>
            <a:ext cx="3643338" cy="43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Дата 3"/>
          <p:cNvSpPr txBox="1">
            <a:spLocks/>
          </p:cNvSpPr>
          <p:nvPr/>
        </p:nvSpPr>
        <p:spPr bwMode="auto">
          <a:xfrm>
            <a:off x="5072066" y="5643578"/>
            <a:ext cx="3500462" cy="928670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err="1" smtClean="0"/>
              <a:t>Липитос</a:t>
            </a:r>
            <a:r>
              <a:rPr lang="ru-RU" sz="2800" dirty="0" smtClean="0"/>
              <a:t> мраморный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   </a:t>
            </a:r>
          </a:p>
          <a:p>
            <a:pPr algn="ctr" eaLnBrk="1" hangingPunct="1"/>
            <a:endParaRPr lang="ru-RU" sz="2800" dirty="0" smtClean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0" name="Выгнутая влево стрелка 19">
            <a:hlinkClick r:id="rId10" action="ppaction://hlinksldjump"/>
          </p:cNvPr>
          <p:cNvSpPr/>
          <p:nvPr/>
        </p:nvSpPr>
        <p:spPr>
          <a:xfrm>
            <a:off x="8215338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Управляющая кнопка: звук 24">
            <a:hlinkClick r:id="rId11" action="ppaction://hlinkfile" highlightClick="1"/>
          </p:cNvPr>
          <p:cNvSpPr/>
          <p:nvPr/>
        </p:nvSpPr>
        <p:spPr>
          <a:xfrm>
            <a:off x="857224" y="285728"/>
            <a:ext cx="571504" cy="571504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b0c7d1e4028eab066f6f354324e370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3148021" cy="5715040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3036147" y="1321579"/>
            <a:ext cx="6286544" cy="407196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00232" y="2214554"/>
            <a:ext cx="4714908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1785918" y="1714488"/>
            <a:ext cx="5000660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</a:rPr>
              <a:t>       Имена цветов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1643042" y="1214422"/>
            <a:ext cx="5143536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Символы государств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428728" y="714356"/>
            <a:ext cx="5357850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857224" y="214290"/>
            <a:ext cx="5929354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48" y="214290"/>
            <a:ext cx="381000" cy="381000"/>
            <a:chOff x="2078" y="1680"/>
            <a:chExt cx="1615" cy="1615"/>
          </a:xfrm>
          <a:solidFill>
            <a:srgbClr val="C00000"/>
          </a:solidFill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14414" y="714356"/>
            <a:ext cx="381000" cy="381000"/>
            <a:chOff x="2078" y="1680"/>
            <a:chExt cx="1615" cy="1615"/>
          </a:xfrm>
          <a:solidFill>
            <a:srgbClr val="FFC000"/>
          </a:solidFill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00166" y="1214422"/>
            <a:ext cx="381000" cy="381000"/>
            <a:chOff x="2078" y="1680"/>
            <a:chExt cx="1615" cy="1615"/>
          </a:xfrm>
          <a:solidFill>
            <a:srgbClr val="00B050"/>
          </a:solidFill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714480" y="1714488"/>
            <a:ext cx="381000" cy="381000"/>
            <a:chOff x="2078" y="1680"/>
            <a:chExt cx="1615" cy="1615"/>
          </a:xfrm>
          <a:solidFill>
            <a:srgbClr val="0070C0"/>
          </a:solidFill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857356" y="2214554"/>
            <a:ext cx="355600" cy="381000"/>
            <a:chOff x="2078" y="1680"/>
            <a:chExt cx="1615" cy="1615"/>
          </a:xfrm>
          <a:solidFill>
            <a:schemeClr val="bg1"/>
          </a:solidFill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 rot="16200000">
            <a:off x="-1549078" y="2692031"/>
            <a:ext cx="450059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57290" y="142852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Символика цвета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8794" y="64291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Значение цветов</a:t>
            </a:r>
          </a:p>
          <a:p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357422" y="2143116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Легенды о цветах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2000232" y="2714620"/>
            <a:ext cx="4786346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928794" y="2714620"/>
            <a:ext cx="355600" cy="381000"/>
            <a:chOff x="2078" y="1680"/>
            <a:chExt cx="1615" cy="1615"/>
          </a:xfrm>
          <a:solidFill>
            <a:srgbClr val="FF0000"/>
          </a:solidFill>
        </p:grpSpPr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43">
              <a:hlinkClick r:id="rId8" action="ppaction://hlinkpres?slideindex=1&amp;slidetitle=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00298" y="271462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Поле чудес</a:t>
            </a:r>
            <a:endParaRPr lang="ru-RU" sz="2400" b="1" dirty="0"/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gray">
          <a:xfrm>
            <a:off x="2071670" y="3286124"/>
            <a:ext cx="4714908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gray">
          <a:xfrm>
            <a:off x="2000232" y="3857628"/>
            <a:ext cx="4786346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00298" y="321468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Букет и икебана</a:t>
            </a:r>
            <a:endParaRPr lang="ru-RU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357422" y="442913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Цветы в мире искусства</a:t>
            </a:r>
            <a:endParaRPr lang="ru-RU" sz="2400" b="1" dirty="0"/>
          </a:p>
        </p:txBody>
      </p:sp>
      <p:sp>
        <p:nvSpPr>
          <p:cNvPr id="78" name="AutoShape 4"/>
          <p:cNvSpPr>
            <a:spLocks noChangeArrowheads="1"/>
          </p:cNvSpPr>
          <p:nvPr/>
        </p:nvSpPr>
        <p:spPr bwMode="gray">
          <a:xfrm>
            <a:off x="1928794" y="4500570"/>
            <a:ext cx="4786346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9" name="AutoShape 4"/>
          <p:cNvSpPr>
            <a:spLocks noChangeArrowheads="1"/>
          </p:cNvSpPr>
          <p:nvPr/>
        </p:nvSpPr>
        <p:spPr bwMode="gray">
          <a:xfrm>
            <a:off x="857224" y="6143644"/>
            <a:ext cx="5857916" cy="42862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28860" y="385762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Угадай произведение</a:t>
            </a:r>
            <a:endParaRPr lang="ru-RU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614364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Чудеса в мире цветов</a:t>
            </a:r>
            <a:endParaRPr lang="ru-RU" sz="2400" b="1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000232" y="3286124"/>
            <a:ext cx="355600" cy="381000"/>
            <a:chOff x="2078" y="1680"/>
            <a:chExt cx="1615" cy="1615"/>
          </a:xfrm>
          <a:solidFill>
            <a:srgbClr val="00B0F0"/>
          </a:solidFill>
        </p:grpSpPr>
        <p:sp>
          <p:nvSpPr>
            <p:cNvPr id="8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" name="Oval 43">
              <a:hlinkClick r:id="rId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000232" y="3857628"/>
            <a:ext cx="355600" cy="381000"/>
            <a:chOff x="2078" y="1680"/>
            <a:chExt cx="1615" cy="1615"/>
          </a:xfrm>
          <a:solidFill>
            <a:srgbClr val="FFC000"/>
          </a:solidFill>
        </p:grpSpPr>
        <p:sp>
          <p:nvSpPr>
            <p:cNvPr id="9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4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857356" y="4500570"/>
            <a:ext cx="355600" cy="381000"/>
            <a:chOff x="2078" y="1680"/>
            <a:chExt cx="1615" cy="1615"/>
          </a:xfrm>
          <a:solidFill>
            <a:srgbClr val="00B050"/>
          </a:solidFill>
        </p:grpSpPr>
        <p:sp>
          <p:nvSpPr>
            <p:cNvPr id="10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4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5" name="Oval 43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714348" y="6072206"/>
            <a:ext cx="355600" cy="381000"/>
            <a:chOff x="2078" y="1680"/>
            <a:chExt cx="1615" cy="1615"/>
          </a:xfrm>
          <a:solidFill>
            <a:srgbClr val="FF0000"/>
          </a:solidFill>
        </p:grpSpPr>
        <p:sp>
          <p:nvSpPr>
            <p:cNvPr id="107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0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2" name="Oval 43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fld id="{FDA673FB-BE4E-48AA-AF56-BB2D52B0919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9" name="AutoShape 4"/>
          <p:cNvSpPr>
            <a:spLocks noChangeArrowheads="1"/>
          </p:cNvSpPr>
          <p:nvPr/>
        </p:nvSpPr>
        <p:spPr bwMode="gray">
          <a:xfrm>
            <a:off x="1714480" y="5072074"/>
            <a:ext cx="5000660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000232" y="500063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Загадки о цветах</a:t>
            </a:r>
            <a:endParaRPr lang="ru-RU" sz="2400" b="1" dirty="0"/>
          </a:p>
        </p:txBody>
      </p:sp>
      <p:sp>
        <p:nvSpPr>
          <p:cNvPr id="114" name="AutoShape 4"/>
          <p:cNvSpPr>
            <a:spLocks noChangeArrowheads="1"/>
          </p:cNvSpPr>
          <p:nvPr/>
        </p:nvSpPr>
        <p:spPr bwMode="gray">
          <a:xfrm>
            <a:off x="1428728" y="5572140"/>
            <a:ext cx="5286412" cy="35719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85918" y="557214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Зеленая аптека</a:t>
            </a:r>
            <a:endParaRPr lang="ru-RU" sz="2400" b="1" dirty="0"/>
          </a:p>
        </p:txBody>
      </p:sp>
      <p:grpSp>
        <p:nvGrpSpPr>
          <p:cNvPr id="116" name="Group 37"/>
          <p:cNvGrpSpPr>
            <a:grpSpLocks/>
          </p:cNvGrpSpPr>
          <p:nvPr/>
        </p:nvGrpSpPr>
        <p:grpSpPr bwMode="auto">
          <a:xfrm>
            <a:off x="1643042" y="5000636"/>
            <a:ext cx="355600" cy="381000"/>
            <a:chOff x="2078" y="1680"/>
            <a:chExt cx="1615" cy="1615"/>
          </a:xfrm>
          <a:solidFill>
            <a:srgbClr val="955DFB"/>
          </a:solidFill>
        </p:grpSpPr>
        <p:sp>
          <p:nvSpPr>
            <p:cNvPr id="117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0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1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2" name="Oval 43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23" name="Group 37"/>
          <p:cNvGrpSpPr>
            <a:grpSpLocks/>
          </p:cNvGrpSpPr>
          <p:nvPr/>
        </p:nvGrpSpPr>
        <p:grpSpPr bwMode="auto">
          <a:xfrm>
            <a:off x="1285852" y="5500702"/>
            <a:ext cx="355600" cy="381000"/>
            <a:chOff x="2078" y="1680"/>
            <a:chExt cx="1615" cy="1615"/>
          </a:xfrm>
          <a:solidFill>
            <a:srgbClr val="FFFF00"/>
          </a:solidFill>
        </p:grpSpPr>
        <p:sp>
          <p:nvSpPr>
            <p:cNvPr id="12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8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9" name="Oval 43">
              <a:hlinkClick r:id="rId14" action="ppaction://hlinkpres?slideindex=1&amp;slidetitle=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1357298"/>
            <a:ext cx="7429552" cy="4405301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2"/>
              </a:rPr>
              <a:t>http://blogs.privet.ru/community/1940-2009/80920554-</a:t>
            </a:r>
            <a:r>
              <a:rPr lang="ru-RU" sz="1600" b="1" dirty="0" smtClean="0"/>
              <a:t> великие художники</a:t>
            </a:r>
            <a:endParaRPr lang="ru-RU" sz="1600" b="1" dirty="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4"/>
              </a:rPr>
              <a:t>http://www.florets.ru/legendy-o-tsvetah/sirenj.html</a:t>
            </a:r>
            <a:r>
              <a:rPr lang="ru-RU" sz="1600" b="1" dirty="0" smtClean="0"/>
              <a:t> - легенда о сирени </a:t>
            </a:r>
            <a:endParaRPr lang="ru-RU" sz="1600" b="1" dirty="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6"/>
              </a:rPr>
              <a:t>http://www.florets.ru/legendy-o-tsvetah/</a:t>
            </a:r>
            <a:r>
              <a:rPr lang="ru-RU" sz="1600" b="1" dirty="0" smtClean="0"/>
              <a:t> - легенды о цветах</a:t>
            </a:r>
            <a:endParaRPr lang="ru-RU" sz="1600" b="1" dirty="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7"/>
              </a:rPr>
              <a:t>http://www.florets.ru/zelenaya-kosmetika/</a:t>
            </a:r>
            <a:endParaRPr lang="ru-RU" sz="1600" b="1" dirty="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8"/>
              </a:rPr>
              <a:t>http://www.florets.ru/tsvetochnye-skazki/</a:t>
            </a:r>
            <a:endParaRPr lang="ru-RU" sz="1600" b="1" dirty="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9"/>
              </a:rPr>
              <a:t>http://www.stihi.ru/2008/07/02/1819</a:t>
            </a:r>
            <a:r>
              <a:rPr lang="ru-RU" sz="1600" b="1" dirty="0" smtClean="0"/>
              <a:t> -стихи</a:t>
            </a:r>
            <a:endParaRPr lang="ru-RU" sz="1600" b="1" dirty="0" smtClean="0"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10"/>
              </a:rPr>
              <a:t>http://www.greenmama.ru/nid/2386547/</a:t>
            </a:r>
            <a:r>
              <a:rPr lang="ru-RU" sz="1600" b="1" dirty="0" smtClean="0"/>
              <a:t>  -стихи о цветах</a:t>
            </a:r>
            <a:endParaRPr lang="ru-RU" sz="1600" b="1" dirty="0" smtClean="0"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12"/>
              </a:rPr>
              <a:t>http://ourflo.ucoz.ru/publ/52-1-0-691</a:t>
            </a:r>
            <a:r>
              <a:rPr lang="ru-RU" sz="1600" b="1" dirty="0" smtClean="0"/>
              <a:t> - имена ботаников</a:t>
            </a:r>
            <a:endParaRPr lang="ru-RU" sz="1600" b="1" dirty="0" smtClean="0"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13"/>
              </a:rPr>
              <a:t>http://shkolazhizni.ru/archive/0/n-14462</a:t>
            </a:r>
            <a:r>
              <a:rPr lang="ru-RU" sz="1600" b="1" dirty="0" smtClean="0"/>
              <a:t> - почему так назвали цветы</a:t>
            </a:r>
            <a:endParaRPr lang="ru-RU" sz="1600" b="1" dirty="0" smtClean="0"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hlinkClick r:id="rId15"/>
              </a:rPr>
              <a:t>http://vip-oboi.ucoz.ru/publ/litops/zhivye_kamni/aizoonovye_aizovye_lat_aizoacea_obshhie_kharakteristiki/4-1-0-31</a:t>
            </a:r>
            <a:endParaRPr lang="ru-RU" sz="1600" b="1" dirty="0" smtClean="0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57290" y="357166"/>
            <a:ext cx="7143800" cy="571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Использованные интернет- ресурсы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pic>
        <p:nvPicPr>
          <p:cNvPr id="4" name="Рисунок 3" descr="117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0694" y="5000636"/>
            <a:ext cx="1238250" cy="130492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Выгнутая влево стрелка 6">
            <a:hlinkClick r:id="rId17" action="ppaction://hlinksldjump"/>
          </p:cNvPr>
          <p:cNvSpPr/>
          <p:nvPr/>
        </p:nvSpPr>
        <p:spPr>
          <a:xfrm>
            <a:off x="8001024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F232-EAB7-4452-9090-59C88E51F1D3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800105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900" dirty="0" smtClean="0"/>
              <a:t>Титульный слайд  -  </a:t>
            </a:r>
            <a:r>
              <a:rPr lang="en-US" sz="900" dirty="0" smtClean="0">
                <a:hlinkClick r:id="rId2"/>
              </a:rPr>
              <a:t>http://www.vashsad.ua/i/gallery/wallpapers/1440_900/rgF55kJg.jpg</a:t>
            </a:r>
            <a:endParaRPr lang="ru-RU" sz="900" dirty="0" smtClean="0"/>
          </a:p>
          <a:p>
            <a:r>
              <a:rPr lang="ru-RU" sz="900" dirty="0" smtClean="0"/>
              <a:t>  Ирис - </a:t>
            </a:r>
            <a:r>
              <a:rPr lang="en-US" sz="900" dirty="0" smtClean="0">
                <a:hlinkClick r:id="rId3"/>
              </a:rPr>
              <a:t>http://www.tochka66.ru/uploadedFiles/eshopimages/big/iris2.jpg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Слайд №3 - </a:t>
            </a:r>
            <a:r>
              <a:rPr lang="en-US" sz="900" dirty="0" smtClean="0">
                <a:hlinkClick r:id="rId4"/>
              </a:rPr>
              <a:t>http://stat16.privet.ru/lr/0b0c7d1e4028eab066f6f354324e370f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Символика цвета - </a:t>
            </a:r>
            <a:r>
              <a:rPr lang="en-US" sz="900" dirty="0" smtClean="0">
                <a:hlinkClick r:id="rId5"/>
              </a:rPr>
              <a:t>http://img1.liveinternet.ru/images/attach/c/1/58/202/58202742_78_a.jpg</a:t>
            </a:r>
            <a:endParaRPr lang="ru-RU" sz="900" dirty="0" smtClean="0"/>
          </a:p>
          <a:p>
            <a:r>
              <a:rPr lang="ru-RU" sz="900" dirty="0" smtClean="0"/>
              <a:t>Лилия - </a:t>
            </a:r>
            <a:r>
              <a:rPr lang="en-US" sz="900" dirty="0" smtClean="0">
                <a:hlinkClick r:id="rId6"/>
              </a:rPr>
              <a:t>http://images.yandex.ru/yandsearch?rpt=simage&amp;img_url=vip-oboi.uco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Роза - </a:t>
            </a:r>
            <a:r>
              <a:rPr lang="en-US" sz="900" dirty="0" smtClean="0">
                <a:hlinkClick r:id="rId7"/>
              </a:rPr>
              <a:t>http://www.brothersoft.com/screenshots/softimage/b/beautiful_roses_screensaver-24442-1.jpeg</a:t>
            </a:r>
            <a:endParaRPr lang="ru-RU" sz="900" dirty="0" smtClean="0"/>
          </a:p>
          <a:p>
            <a:r>
              <a:rPr lang="ru-RU" sz="900" dirty="0" smtClean="0"/>
              <a:t>Ландыш- </a:t>
            </a:r>
            <a:r>
              <a:rPr lang="en-US" sz="900" dirty="0" smtClean="0">
                <a:hlinkClick r:id="rId8"/>
              </a:rPr>
              <a:t>http://i.bigmir.net/img/dnevnik/uploads/1549893/343693/3.jpg</a:t>
            </a:r>
            <a:r>
              <a:rPr lang="ru-RU" sz="900" dirty="0" smtClean="0"/>
              <a:t>  </a:t>
            </a:r>
          </a:p>
          <a:p>
            <a:r>
              <a:rPr lang="ru-RU" sz="900" dirty="0" smtClean="0"/>
              <a:t>Бегония- </a:t>
            </a:r>
            <a:r>
              <a:rPr lang="en-US" sz="900" dirty="0" smtClean="0">
                <a:hlinkClick r:id="rId9"/>
              </a:rPr>
              <a:t>http://www.webgramota.ru/image/image_gallery?uuid=de8fb8ad-2dbb-41cb-84f2-fe3176b575f6&amp;groupId=13323&amp;t=1291608217879</a:t>
            </a:r>
            <a:r>
              <a:rPr lang="ru-RU" sz="900" dirty="0" smtClean="0"/>
              <a:t> </a:t>
            </a:r>
          </a:p>
          <a:p>
            <a:r>
              <a:rPr lang="ru-RU" sz="900" dirty="0" err="1" smtClean="0"/>
              <a:t>Геснерия</a:t>
            </a:r>
            <a:r>
              <a:rPr lang="ru-RU" sz="900" dirty="0" smtClean="0"/>
              <a:t> - </a:t>
            </a:r>
            <a:r>
              <a:rPr lang="en-US" sz="900" dirty="0" smtClean="0">
                <a:hlinkClick r:id="rId10"/>
              </a:rPr>
              <a:t>http://domir.ru/1rastenia/images/gesneria1.jpg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Магнолия - </a:t>
            </a:r>
            <a:r>
              <a:rPr lang="en-US" sz="900" dirty="0" smtClean="0">
                <a:hlinkClick r:id="rId11"/>
              </a:rPr>
              <a:t>http://romantic-online.com/uploads/users_images/1/11/48624a69009fd.jpg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Астры - </a:t>
            </a:r>
            <a:r>
              <a:rPr lang="en-US" sz="900" dirty="0" smtClean="0">
                <a:hlinkClick r:id="rId12"/>
              </a:rPr>
              <a:t>http://img-fotki.yandex.ru/get/3210/grivinskaja.8/0_5301_375017e5_XL</a:t>
            </a:r>
            <a:endParaRPr lang="ru-RU" sz="900" dirty="0" smtClean="0"/>
          </a:p>
          <a:p>
            <a:r>
              <a:rPr lang="ru-RU" sz="900" dirty="0" smtClean="0"/>
              <a:t>Звезда - </a:t>
            </a:r>
            <a:r>
              <a:rPr lang="en-US" sz="900" dirty="0" smtClean="0">
                <a:hlinkClick r:id="rId13"/>
              </a:rPr>
              <a:t>http://young.rzd.ru/dbmm/images/41/4074/50692</a:t>
            </a:r>
            <a:r>
              <a:rPr lang="ru-RU" sz="900" dirty="0" smtClean="0"/>
              <a:t>  </a:t>
            </a:r>
          </a:p>
          <a:p>
            <a:r>
              <a:rPr lang="ru-RU" sz="900" dirty="0" smtClean="0"/>
              <a:t>Дельфиниум- </a:t>
            </a:r>
            <a:r>
              <a:rPr lang="en-US" sz="900" dirty="0" smtClean="0">
                <a:hlinkClick r:id="rId14"/>
              </a:rPr>
              <a:t>http://s40.radikal.ru/i087/1006/cc/80d3c5aad926.jpg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Дельфин- </a:t>
            </a:r>
            <a:r>
              <a:rPr lang="en-US" sz="900" dirty="0" smtClean="0">
                <a:hlinkClick r:id="rId15"/>
              </a:rPr>
              <a:t>http://i027.radikal.ru/0805/7a/7f843ac3ed63.jpg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Георгин - </a:t>
            </a:r>
            <a:r>
              <a:rPr lang="en-US" sz="900" dirty="0" smtClean="0">
                <a:hlinkClick r:id="rId16"/>
              </a:rPr>
              <a:t>http://img-fotki.yandex.ru/get/11/ovn07valeri.5/0_7f87_5a0285ad_XL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Фуксия- </a:t>
            </a:r>
            <a:r>
              <a:rPr lang="en-US" sz="900" dirty="0" smtClean="0">
                <a:hlinkClick r:id="rId17"/>
              </a:rPr>
              <a:t>http://www.donnaflora.ru/photo/1878-2199-142613.jpg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Камелия - </a:t>
            </a:r>
            <a:r>
              <a:rPr lang="en-US" sz="900" dirty="0" smtClean="0">
                <a:hlinkClick r:id="rId18"/>
              </a:rPr>
              <a:t>http://img-fotki.yandex.ru/get/5303/vorobyov1948.1c/0_64f5d_28d7108a_XL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Гиацинт- </a:t>
            </a:r>
            <a:r>
              <a:rPr lang="en-US" sz="900" dirty="0" smtClean="0">
                <a:hlinkClick r:id="rId19"/>
              </a:rPr>
              <a:t>http://www.ibcwebshop.com/uploads/SFEERBEELDEN/24444.jpg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Легенда о Гиацинте- </a:t>
            </a:r>
            <a:r>
              <a:rPr lang="en-US" sz="900" dirty="0" smtClean="0">
                <a:hlinkClick r:id="rId20"/>
              </a:rPr>
              <a:t>http://upload.wikimedia.org/wikipedia/en/a/a6/The_Death_of_Hyacinth.jpg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Анютины глазки - </a:t>
            </a:r>
            <a:r>
              <a:rPr lang="en-US" sz="900" dirty="0" smtClean="0">
                <a:hlinkClick r:id="rId21"/>
              </a:rPr>
              <a:t>http://letopisi.ru/images/temp/8/8b/20090130215253!School92_foto_anutini_glazki.jpg</a:t>
            </a:r>
            <a:endParaRPr lang="ru-RU" sz="900" dirty="0" smtClean="0"/>
          </a:p>
          <a:p>
            <a:r>
              <a:rPr lang="ru-RU" sz="900" dirty="0" smtClean="0"/>
              <a:t>Сирень - </a:t>
            </a:r>
            <a:r>
              <a:rPr lang="en-US" sz="900" dirty="0" smtClean="0">
                <a:hlinkClick r:id="rId22"/>
              </a:rPr>
              <a:t>http://img1.liveinternet.ru/images/attach/c/2/66/305/66305803_1289142501_3266.jpg</a:t>
            </a:r>
            <a:r>
              <a:rPr lang="ru-RU" sz="900" dirty="0" smtClean="0"/>
              <a:t>  </a:t>
            </a:r>
          </a:p>
          <a:p>
            <a:r>
              <a:rPr lang="ru-RU" sz="900" dirty="0" err="1" smtClean="0"/>
              <a:t>Нарцис</a:t>
            </a:r>
            <a:r>
              <a:rPr lang="ru-RU" sz="900" dirty="0" smtClean="0"/>
              <a:t> - </a:t>
            </a:r>
            <a:r>
              <a:rPr lang="en-US" sz="900" dirty="0" smtClean="0">
                <a:hlinkClick r:id="rId23"/>
              </a:rPr>
              <a:t>http://www.foto-konkurs.ru/data/media/19/1201975686.jpg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Тюльпан - </a:t>
            </a:r>
            <a:r>
              <a:rPr lang="en-US" sz="900" dirty="0" smtClean="0">
                <a:hlinkClick r:id="rId24"/>
              </a:rPr>
              <a:t>http://img232.imageshack.us/img232/5662/15ae018f0ec03ee983dcfb1.jpg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Ромашка -  </a:t>
            </a:r>
            <a:r>
              <a:rPr lang="en-US" sz="900" dirty="0" smtClean="0">
                <a:hlinkClick r:id="rId25"/>
              </a:rPr>
              <a:t>http://www.postcard.ru/pic/flowers_white/976616978_.jpg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Василек- </a:t>
            </a:r>
            <a:r>
              <a:rPr lang="en-US" sz="900" dirty="0" smtClean="0">
                <a:hlinkClick r:id="rId26"/>
              </a:rPr>
              <a:t>http://www.videomax.ru/forum/uploads/20070720_094745_%C2%E0%F1%E8%EB%B8%EA.jpg</a:t>
            </a:r>
            <a:endParaRPr lang="ru-RU" sz="900" dirty="0" smtClean="0"/>
          </a:p>
          <a:p>
            <a:r>
              <a:rPr lang="ru-RU" sz="900" dirty="0" smtClean="0"/>
              <a:t>Мак - </a:t>
            </a:r>
            <a:r>
              <a:rPr lang="en-US" sz="900" dirty="0" smtClean="0">
                <a:hlinkClick r:id="rId27"/>
              </a:rPr>
              <a:t>http://flower-s.narod.ru/foto-flowers-sad/mak/06110001.jpg</a:t>
            </a:r>
            <a:r>
              <a:rPr lang="ru-RU" sz="900" dirty="0" smtClean="0"/>
              <a:t>  </a:t>
            </a:r>
          </a:p>
          <a:p>
            <a:r>
              <a:rPr lang="ru-RU" sz="900" dirty="0" smtClean="0"/>
              <a:t>Одуванчик- </a:t>
            </a:r>
            <a:r>
              <a:rPr lang="en-US" sz="900" dirty="0" smtClean="0">
                <a:hlinkClick r:id="rId28"/>
              </a:rPr>
              <a:t>http://forum.exler.ru/arc/uploads/52/post-1290830356.jpg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Гвоздика - </a:t>
            </a:r>
            <a:r>
              <a:rPr lang="en-US" sz="900" dirty="0" smtClean="0">
                <a:hlinkClick r:id="rId29"/>
              </a:rPr>
              <a:t>http://img-fotki.yandex.ru/get/5906/ajdemin.63/0_5049a_e5b82aaf_XL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Букеты- </a:t>
            </a:r>
            <a:r>
              <a:rPr lang="en-US" sz="900" dirty="0" smtClean="0">
                <a:hlinkClick r:id="rId30"/>
              </a:rPr>
              <a:t>http://henriette57.h.e.pic.centerblog.net/zjrjwgvn.gif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1"/>
              </a:rPr>
              <a:t>http://t.foto.radikal.ru/0703/fd/f4ab23a90e14.jpg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2"/>
              </a:rPr>
              <a:t>http://img1.liveinternet.ru/images/attach/b/0/25/144/25144675_25802431bcca.jpg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3"/>
              </a:rPr>
              <a:t>http://pics.amf.ru/images/flowers/sendflowers2/small/500x570x0x0x95_994d2f50809d088ea9b13fa06e1420d1.jpg</a:t>
            </a:r>
            <a:endParaRPr lang="ru-RU" sz="900" dirty="0" smtClean="0"/>
          </a:p>
          <a:p>
            <a:r>
              <a:rPr lang="ru-RU" sz="900" dirty="0" smtClean="0"/>
              <a:t>Паровозик из </a:t>
            </a:r>
            <a:r>
              <a:rPr lang="ru-RU" sz="900" dirty="0" err="1" smtClean="0"/>
              <a:t>Ромашково</a:t>
            </a:r>
            <a:r>
              <a:rPr lang="ru-RU" sz="900" dirty="0" smtClean="0"/>
              <a:t> - </a:t>
            </a:r>
            <a:r>
              <a:rPr lang="en-US" sz="900" dirty="0" smtClean="0">
                <a:hlinkClick r:id="rId34"/>
              </a:rPr>
              <a:t>http://www.kindershow.ru/_service/11002/display/img_id/33155/img_name/1920_11002_bb7b5c3df7.jpg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Маленький принц - </a:t>
            </a:r>
            <a:r>
              <a:rPr lang="en-US" sz="900" dirty="0" smtClean="0">
                <a:hlinkClick r:id="rId35"/>
              </a:rPr>
              <a:t>http://img.labirint.ru/images/comments_pic/0835/04lab6eak1219673423.jpg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Цветик –</a:t>
            </a:r>
            <a:r>
              <a:rPr lang="ru-RU" sz="900" dirty="0" err="1" smtClean="0"/>
              <a:t>семицветик</a:t>
            </a:r>
            <a:r>
              <a:rPr lang="ru-RU" sz="900" dirty="0" smtClean="0"/>
              <a:t>- </a:t>
            </a:r>
            <a:r>
              <a:rPr lang="en-US" sz="900" dirty="0" smtClean="0">
                <a:hlinkClick r:id="rId36"/>
              </a:rPr>
              <a:t>http://lib.rus.ec/i/10/109210/i_004.png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Рерих «Лилии» - </a:t>
            </a:r>
            <a:r>
              <a:rPr lang="en-US" sz="900" dirty="0" smtClean="0">
                <a:hlinkClick r:id="rId37"/>
              </a:rPr>
              <a:t>http://www.centre.smr.ru/images/pics/pic0257/pic0257_1024.jpg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П.Крылов «Желтые розы» - </a:t>
            </a:r>
            <a:r>
              <a:rPr lang="en-US" sz="900" dirty="0" smtClean="0">
                <a:hlinkClick r:id="rId38"/>
              </a:rPr>
              <a:t>http://www.plakati.su/upload/iblock/008/%20tzxj%20hiipfy%20m.n.%2030y40.JPG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Рерих «Розы» </a:t>
            </a:r>
            <a:r>
              <a:rPr lang="en-US" sz="900" dirty="0" smtClean="0">
                <a:hlinkClick r:id="rId39"/>
              </a:rPr>
              <a:t>http://spirina.info/upload/iblock/ae0/143_ros.jpg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Жуковский «Натюрморт» - </a:t>
            </a:r>
            <a:r>
              <a:rPr lang="en-US" sz="900" dirty="0" smtClean="0">
                <a:hlinkClick r:id="rId40"/>
              </a:rPr>
              <a:t>http://www.bibliotekar.ru/k97-Zhukovskiy/25.files/image002.jpg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Крылов «Сирень и три лимона» - </a:t>
            </a:r>
            <a:r>
              <a:rPr lang="en-US" sz="900" dirty="0" smtClean="0">
                <a:hlinkClick r:id="rId41"/>
              </a:rPr>
              <a:t>http://art-holster.ru/pictures/3214_s.jpg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Азалия - </a:t>
            </a:r>
            <a:r>
              <a:rPr lang="en-US" sz="900" dirty="0" smtClean="0">
                <a:hlinkClick r:id="rId42"/>
              </a:rPr>
              <a:t>http://img-fotki.yandex.ru/get/4514/mudra33.1/0_7e6dc_cf3892de_XL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Водяная </a:t>
            </a:r>
            <a:r>
              <a:rPr lang="ru-RU" sz="900" dirty="0" err="1" smtClean="0"/>
              <a:t>лилоия</a:t>
            </a:r>
            <a:r>
              <a:rPr lang="ru-RU" sz="900" dirty="0" smtClean="0"/>
              <a:t> - </a:t>
            </a:r>
            <a:r>
              <a:rPr lang="en-US" sz="900" dirty="0" smtClean="0">
                <a:hlinkClick r:id="rId43"/>
              </a:rPr>
              <a:t>http://www.photoukraine.com/i/articles/rastitelnost/015.jpg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П.Гоген «Пионы» - </a:t>
            </a:r>
            <a:r>
              <a:rPr lang="en-US" sz="900" dirty="0" smtClean="0">
                <a:hlinkClick r:id="rId44"/>
              </a:rPr>
              <a:t>http://img-fotki.yandex.ru/get/5801/adasem.23/0_500d6_3e6e5896_L</a:t>
            </a:r>
            <a:r>
              <a:rPr lang="ru-RU" sz="900" dirty="0" smtClean="0"/>
              <a:t> </a:t>
            </a:r>
          </a:p>
          <a:p>
            <a:r>
              <a:rPr lang="ru-RU" sz="900" dirty="0" smtClean="0"/>
              <a:t>Коровин 2Розы» - </a:t>
            </a:r>
            <a:r>
              <a:rPr lang="en-US" sz="900" dirty="0" smtClean="0">
                <a:hlinkClick r:id="rId45"/>
              </a:rPr>
              <a:t>http://img12.nnm.ru/4/1/c/6/3/41c63c313da4d2e73095d991a681e389_full.jpg</a:t>
            </a:r>
            <a:r>
              <a:rPr lang="ru-RU" sz="900" dirty="0" smtClean="0"/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2" y="142852"/>
            <a:ext cx="7715304" cy="5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Ссылки на изображения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Impact"/>
            </a:endParaRPr>
          </a:p>
        </p:txBody>
      </p:sp>
      <p:sp>
        <p:nvSpPr>
          <p:cNvPr id="7" name="Выгнутая влево стрелка 6">
            <a:hlinkClick r:id="rId46" action="ppaction://hlinksldjump"/>
          </p:cNvPr>
          <p:cNvSpPr/>
          <p:nvPr/>
        </p:nvSpPr>
        <p:spPr>
          <a:xfrm>
            <a:off x="8286776" y="5643578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001024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C:\Documents and Settings\Admin\Рабочий стол\preview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3116"/>
            <a:ext cx="2800230" cy="254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7929586" y="6429348"/>
            <a:ext cx="642942" cy="428652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\Рабочий стол\3837425_4044235_d71eb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071546"/>
            <a:ext cx="1928826" cy="170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6215082"/>
            <a:ext cx="328586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7929586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215082"/>
            <a:ext cx="328586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 ЦВЕТЫ готовое\готов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 descr="C:\Documents and Settings\Admin\Рабочий стол\0_7f87_5a0285ad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62150" cy="211927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1878-2199-142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357430"/>
            <a:ext cx="238123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F232-EAB7-4452-9090-59C88E51F1D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C:\Documents and Settings\Admin\Рабочий стол\през ЦВЕТЫ готовое\готово7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743976" y="6381750"/>
            <a:ext cx="400024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AF232-EAB7-4452-9090-59C88E51F1D3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Выгнутая влево стрелка 4">
            <a:hlinkClick r:id="rId4" action="ppaction://hlinksldjump"/>
          </p:cNvPr>
          <p:cNvSpPr/>
          <p:nvPr/>
        </p:nvSpPr>
        <p:spPr>
          <a:xfrm>
            <a:off x="8215338" y="6286496"/>
            <a:ext cx="642942" cy="571504"/>
          </a:xfrm>
          <a:prstGeom prst="curv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_Green-yellow-r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18_Green-yellow-re</Template>
  <TotalTime>593</TotalTime>
  <Words>681</Words>
  <Application>Microsoft Office PowerPoint</Application>
  <PresentationFormat>Экран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18_Green-yellow-re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straider</cp:lastModifiedBy>
  <cp:revision>109</cp:revision>
  <dcterms:created xsi:type="dcterms:W3CDTF">2011-04-18T15:50:05Z</dcterms:created>
  <dcterms:modified xsi:type="dcterms:W3CDTF">2010-11-20T16:47:20Z</dcterms:modified>
</cp:coreProperties>
</file>