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0"/>
  </p:notesMasterIdLst>
  <p:sldIdLst>
    <p:sldId id="256" r:id="rId2"/>
    <p:sldId id="261" r:id="rId3"/>
    <p:sldId id="263" r:id="rId4"/>
    <p:sldId id="262" r:id="rId5"/>
    <p:sldId id="257" r:id="rId6"/>
    <p:sldId id="264" r:id="rId7"/>
    <p:sldId id="265" r:id="rId8"/>
    <p:sldId id="272" r:id="rId9"/>
    <p:sldId id="266" r:id="rId10"/>
    <p:sldId id="267" r:id="rId11"/>
    <p:sldId id="268" r:id="rId12"/>
    <p:sldId id="270" r:id="rId13"/>
    <p:sldId id="271" r:id="rId14"/>
    <p:sldId id="269" r:id="rId15"/>
    <p:sldId id="260" r:id="rId16"/>
    <p:sldId id="274" r:id="rId17"/>
    <p:sldId id="275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DA2"/>
    <a:srgbClr val="2F0CB0"/>
    <a:srgbClr val="800000"/>
    <a:srgbClr val="0A802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29" autoAdjust="0"/>
    <p:restoredTop sz="91549" autoAdjust="0"/>
  </p:normalViewPr>
  <p:slideViewPr>
    <p:cSldViewPr>
      <p:cViewPr varScale="1">
        <p:scale>
          <a:sx n="92" d="100"/>
          <a:sy n="92" d="100"/>
        </p:scale>
        <p:origin x="-52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59CB5-B9CA-4D46-BFAB-15ADDB18031C}" type="datetimeFigureOut">
              <a:rPr lang="ru-RU" smtClean="0"/>
              <a:pPr/>
              <a:t>28.04.2012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9FF40-33B0-4B22-90F4-9F02DDAB0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28.04.2012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image" Target="../media/image22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Documents%20and%20Settings\Admin\&#1056;&#1072;&#1073;&#1086;&#1095;&#1080;&#1081;%20&#1089;&#1090;&#1086;&#1083;\&#1086;&#1090;&#1082;&#1088;&#1099;&#1090;&#1099;&#1081;%20&#1091;&#1088;&#1086;&#1082;\&#1074;&#1086;&#1083;&#1077;&#1081;&#1073;&#1086;&#1083;\MVI_1452.AVI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gif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волейбол\2334934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214290"/>
            <a:ext cx="4929190" cy="378619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42910" y="1000108"/>
            <a:ext cx="8062912" cy="1470025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0160">
                  <a:solidFill>
                    <a:srgbClr val="2F0CB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Волейбол</a:t>
            </a:r>
            <a:endParaRPr lang="ru-RU" sz="5400" b="1" dirty="0">
              <a:ln w="10160">
                <a:solidFill>
                  <a:srgbClr val="2F0CB0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357166"/>
            <a:ext cx="2510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Кобзева 240-361-764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C:\Documents and Settings\Admin\Рабочий стол\Новая папка\Копия (3) Копия игровое поле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noFill/>
        </p:spPr>
      </p:pic>
      <p:pic>
        <p:nvPicPr>
          <p:cNvPr id="3079" name="Picture 7" descr="C:\Documents and Settings\Admin\Рабочий стол\Новая папка\Копия (2) Копия игровое поле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1" y="1571612"/>
            <a:ext cx="9163051" cy="5286388"/>
          </a:xfrm>
          <a:prstGeom prst="rect">
            <a:avLst/>
          </a:prstGeom>
          <a:noFill/>
        </p:spPr>
      </p:pic>
      <p:pic>
        <p:nvPicPr>
          <p:cNvPr id="3078" name="Picture 6" descr="C:\Documents and Settings\Admin\Рабочий стол\Новая папка\Копия Копия игровое поле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noFill/>
        </p:spPr>
      </p:pic>
      <p:pic>
        <p:nvPicPr>
          <p:cNvPr id="3077" name="Picture 5" descr="C:\Documents and Settings\Admin\Рабочий стол\Новая папка\игровое поле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Рабочий стол\Новая папка\Копия игровое поле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Новая папка\Копия (4) Копия игровое поле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71612"/>
          </a:xfr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4800" b="1" dirty="0" smtClean="0">
                <a:ln w="18415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4800" b="1" dirty="0" smtClean="0">
                <a:ln w="18415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4800" b="1" dirty="0" smtClean="0">
                <a:ln w="18415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Позиции и переходы игроков</a:t>
            </a:r>
            <a:endParaRPr lang="ru-RU" sz="4800" b="1" dirty="0">
              <a:ln w="18415" cmpd="sng">
                <a:solidFill>
                  <a:schemeClr val="accent4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ЕРЕДНЯЯ И ЗАДНЯЯ\поле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71612"/>
          </a:xfr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endParaRPr lang="ru-RU" sz="4800" b="1" dirty="0">
              <a:ln w="18415" cmpd="sng">
                <a:solidFill>
                  <a:schemeClr val="tx2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7" name="Picture 3" descr="C:\Documents and Settings\Admin\Рабочий стол\ПЕРЕДНЯЯ И ЗАДНЯЯ\задняя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ПЕРЕДНЯЯ И ЗАДНЯЯ\передняя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VI_1452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игровое поле\свободная зона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noFill/>
        </p:spPr>
      </p:pic>
      <p:pic>
        <p:nvPicPr>
          <p:cNvPr id="1030" name="Picture 6" descr="D:\зарина\программы\КТФК\теория\Новая папка (2)\Видео\картинки, анимации\Копия н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214686"/>
            <a:ext cx="660421" cy="776284"/>
          </a:xfrm>
          <a:prstGeom prst="rect">
            <a:avLst/>
          </a:prstGeom>
          <a:noFill/>
        </p:spPr>
      </p:pic>
      <p:pic>
        <p:nvPicPr>
          <p:cNvPr id="13" name="Picture 6" descr="D:\зарина\программы\КТФК\теория\Новая папка (2)\Видео\картинки, анимации\Копия н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500306"/>
            <a:ext cx="660421" cy="776284"/>
          </a:xfrm>
          <a:prstGeom prst="rect">
            <a:avLst/>
          </a:prstGeom>
          <a:noFill/>
        </p:spPr>
      </p:pic>
      <p:pic>
        <p:nvPicPr>
          <p:cNvPr id="14" name="Picture 6" descr="D:\зарина\программы\КТФК\теория\Новая папка (2)\Видео\картинки, анимации\Копия н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3429000"/>
            <a:ext cx="660421" cy="776284"/>
          </a:xfrm>
          <a:prstGeom prst="rect">
            <a:avLst/>
          </a:prstGeom>
          <a:noFill/>
        </p:spPr>
      </p:pic>
      <p:pic>
        <p:nvPicPr>
          <p:cNvPr id="15" name="Picture 6" descr="D:\зарина\программы\КТФК\теория\Новая папка (2)\Видео\картинки, анимации\Копия н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714620"/>
            <a:ext cx="660421" cy="776284"/>
          </a:xfrm>
          <a:prstGeom prst="rect">
            <a:avLst/>
          </a:prstGeom>
          <a:noFill/>
        </p:spPr>
      </p:pic>
      <p:pic>
        <p:nvPicPr>
          <p:cNvPr id="17" name="Picture 6" descr="D:\зарина\программы\КТФК\теория\Новая папка (2)\Видео\картинки, анимации\Копия н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2857496"/>
            <a:ext cx="660421" cy="776284"/>
          </a:xfrm>
          <a:prstGeom prst="rect">
            <a:avLst/>
          </a:prstGeom>
          <a:noFill/>
        </p:spPr>
      </p:pic>
      <p:pic>
        <p:nvPicPr>
          <p:cNvPr id="1032" name="Picture 8" descr="C:\Documents and Settings\Admin\Рабочий стол\волейбол\Копия Копия clip_подачаimage00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58016" y="1714488"/>
            <a:ext cx="686081" cy="909636"/>
          </a:xfrm>
          <a:prstGeom prst="rect">
            <a:avLst/>
          </a:prstGeom>
          <a:noFill/>
        </p:spPr>
      </p:pic>
      <p:pic>
        <p:nvPicPr>
          <p:cNvPr id="1033" name="Picture 9" descr="C:\Documents and Settings\Admin\Рабочий стол\игровое поле\Копия свободная зона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3000372"/>
            <a:ext cx="428628" cy="372230"/>
          </a:xfrm>
          <a:prstGeom prst="rect">
            <a:avLst/>
          </a:prstGeom>
          <a:noFill/>
        </p:spPr>
      </p:pic>
      <p:pic>
        <p:nvPicPr>
          <p:cNvPr id="22" name="Picture 9" descr="C:\Documents and Settings\Admin\Рабочий стол\игровое поле\Копия свободная зона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46994" y="3071810"/>
            <a:ext cx="411309" cy="357190"/>
          </a:xfrm>
          <a:prstGeom prst="rect">
            <a:avLst/>
          </a:prstGeom>
          <a:noFill/>
        </p:spPr>
      </p:pic>
      <p:sp>
        <p:nvSpPr>
          <p:cNvPr id="23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71612"/>
          </a:xfrm>
          <a:solidFill>
            <a:srgbClr val="800000"/>
          </a:solidFill>
        </p:spPr>
        <p:txBody>
          <a:bodyPr/>
          <a:lstStyle/>
          <a:p>
            <a:endParaRPr lang="ru-RU" dirty="0">
              <a:ln w="6350">
                <a:solidFill>
                  <a:schemeClr val="tx1"/>
                </a:solidFill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4" name="Picture 9" descr="C:\Documents and Settings\Admin\Рабочий стол\игровое поле\Копия свободная зона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3286124"/>
            <a:ext cx="428628" cy="372230"/>
          </a:xfrm>
          <a:prstGeom prst="rect">
            <a:avLst/>
          </a:prstGeom>
          <a:noFill/>
        </p:spPr>
      </p:pic>
      <p:pic>
        <p:nvPicPr>
          <p:cNvPr id="2" name="Picture 2" descr="D:\зарина\программы\КТФК\теория\Новая папка (2)\Видео\картинки, анимации\Копия Копия н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3214686"/>
            <a:ext cx="660421" cy="919160"/>
          </a:xfrm>
          <a:prstGeom prst="rect">
            <a:avLst/>
          </a:prstGeom>
          <a:noFill/>
        </p:spPr>
      </p:pic>
      <p:pic>
        <p:nvPicPr>
          <p:cNvPr id="25" name="Picture 2" descr="D:\зарина\программы\КТФК\теория\Новая папка (2)\Видео\картинки, анимации\Копия Копия н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4214818"/>
            <a:ext cx="660421" cy="919160"/>
          </a:xfrm>
          <a:prstGeom prst="rect">
            <a:avLst/>
          </a:prstGeom>
          <a:noFill/>
        </p:spPr>
      </p:pic>
      <p:pic>
        <p:nvPicPr>
          <p:cNvPr id="26" name="Picture 2" descr="D:\зарина\программы\КТФК\теория\Новая папка (2)\Видео\картинки, анимации\Копия Копия н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3214686"/>
            <a:ext cx="660421" cy="919160"/>
          </a:xfrm>
          <a:prstGeom prst="rect">
            <a:avLst/>
          </a:prstGeom>
          <a:noFill/>
        </p:spPr>
      </p:pic>
      <p:pic>
        <p:nvPicPr>
          <p:cNvPr id="27" name="Picture 2" descr="D:\зарина\программы\КТФК\теория\Новая папка (2)\Видео\картинки, анимации\Копия Копия н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3786190"/>
            <a:ext cx="660421" cy="919160"/>
          </a:xfrm>
          <a:prstGeom prst="rect">
            <a:avLst/>
          </a:prstGeom>
          <a:noFill/>
        </p:spPr>
      </p:pic>
      <p:pic>
        <p:nvPicPr>
          <p:cNvPr id="28" name="Picture 2" descr="D:\зарина\программы\КТФК\теория\Новая папка (2)\Видео\картинки, анимации\Копия Копия н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3714752"/>
            <a:ext cx="660421" cy="919160"/>
          </a:xfrm>
          <a:prstGeom prst="rect">
            <a:avLst/>
          </a:prstGeom>
          <a:noFill/>
        </p:spPr>
      </p:pic>
      <p:pic>
        <p:nvPicPr>
          <p:cNvPr id="29" name="Picture 2" descr="D:\зарина\программы\КТФК\теория\Новая папка (2)\Видео\картинки, анимации\Копия Копия н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4857760"/>
            <a:ext cx="660421" cy="91916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зарина\все фотографии\Красноярск\ТФК\соревнования\IMG_866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12" y="571480"/>
            <a:ext cx="6000760" cy="2571768"/>
          </a:xfrm>
        </p:spPr>
        <p:txBody>
          <a:bodyPr>
            <a:prstTxWarp prst="textPlain">
              <a:avLst/>
            </a:prstTxWarp>
            <a:noAutofit/>
            <a:scene3d>
              <a:camera prst="perspectiveHeroicExtremeLeftFacing"/>
              <a:lightRig rig="threePt" dir="t"/>
            </a:scene3d>
          </a:bodyPr>
          <a:lstStyle/>
          <a:p>
            <a:r>
              <a:rPr lang="ru-RU" sz="2400" b="1" dirty="0" smtClean="0">
                <a:ln w="6350">
                  <a:solidFill>
                    <a:srgbClr val="2F0CB0"/>
                  </a:solidFill>
                </a:ln>
                <a:solidFill>
                  <a:srgbClr val="005DA2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b="1" dirty="0" smtClean="0">
                <a:ln w="6350">
                  <a:solidFill>
                    <a:srgbClr val="2F0CB0"/>
                  </a:solidFill>
                </a:ln>
                <a:solidFill>
                  <a:srgbClr val="005DA2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2400" b="1" dirty="0">
              <a:ln w="6350">
                <a:solidFill>
                  <a:srgbClr val="2F0CB0"/>
                </a:solidFill>
              </a:ln>
              <a:solidFill>
                <a:srgbClr val="005DA2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43306" y="928670"/>
            <a:ext cx="5000628" cy="4031873"/>
          </a:xfrm>
          <a:prstGeom prst="rect">
            <a:avLst/>
          </a:prstGeom>
        </p:spPr>
        <p:txBody>
          <a:bodyPr wrap="square">
            <a:spAutoFit/>
            <a:scene3d>
              <a:camera prst="perspectiveHeroicExtremeLeftFacing"/>
              <a:lightRig rig="threePt" dir="t"/>
            </a:scene3d>
          </a:bodyPr>
          <a:lstStyle/>
          <a:p>
            <a:pPr algn="r"/>
            <a:r>
              <a:rPr lang="ru-RU" sz="3200" b="1" dirty="0" smtClean="0">
                <a:ln>
                  <a:solidFill>
                    <a:srgbClr val="2F0CB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Подача производится из зоны подачи за лицевой линией площадки ударом по мячу кистью после того, как мяч был подброшен. </a:t>
            </a:r>
            <a:r>
              <a:rPr lang="en-US" sz="3200" b="1" dirty="0" smtClean="0">
                <a:ln>
                  <a:solidFill>
                    <a:srgbClr val="2F0CB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sz="3200" b="1" dirty="0" smtClean="0">
                <a:ln>
                  <a:solidFill>
                    <a:srgbClr val="2F0CB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endParaRPr lang="ru-RU" sz="3200" dirty="0">
              <a:ln>
                <a:solidFill>
                  <a:srgbClr val="2F0CB0"/>
                </a:solidFill>
              </a:ln>
              <a:solidFill>
                <a:srgbClr val="0070C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71934" y="285728"/>
            <a:ext cx="5214942" cy="3500438"/>
          </a:xfrm>
        </p:spPr>
        <p:txBody>
          <a:bodyPr>
            <a:noAutofit/>
            <a:scene3d>
              <a:camera prst="isometricOffAxis1Right"/>
              <a:lightRig rig="threePt" dir="t"/>
            </a:scene3d>
          </a:bodyPr>
          <a:lstStyle/>
          <a:p>
            <a:r>
              <a:rPr lang="ru-RU" sz="2600" b="1" dirty="0" smtClean="0">
                <a:ln w="6350">
                  <a:solidFill>
                    <a:schemeClr val="bg1"/>
                  </a:solidFill>
                </a:ln>
                <a:solidFill>
                  <a:schemeClr val="tx1"/>
                </a:solidFill>
                <a:effectLst/>
              </a:rPr>
              <a:t>Команда получает очко и право на подачу, если соперник не сумел отбить мяч (и тот коснулся пола), не перекинул мяч обратно через сетку за три касания или сделал это с нарушением правил. </a:t>
            </a:r>
            <a:endParaRPr lang="ru-RU" sz="2600" b="1" dirty="0">
              <a:ln w="6350">
                <a:solidFill>
                  <a:schemeClr val="bg1"/>
                </a:solidFill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4099" name="Picture 3" descr="C:\Documents and Settings\Admin\Рабочий стол\волейбол\10629616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4" y="3929066"/>
            <a:ext cx="4357686" cy="2928934"/>
          </a:xfrm>
          <a:prstGeom prst="rect">
            <a:avLst/>
          </a:prstGeom>
          <a:noFill/>
        </p:spPr>
      </p:pic>
      <p:pic>
        <p:nvPicPr>
          <p:cNvPr id="4098" name="Picture 2" descr="C:\Documents and Settings\Admin\Рабочий стол\волейбол\1209107125_k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4857752" cy="685799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8062912" cy="6643710"/>
          </a:xfrm>
        </p:spPr>
        <p:txBody>
          <a:bodyPr>
            <a:noAutofit/>
          </a:bodyPr>
          <a:lstStyle/>
          <a:p>
            <a:pPr algn="l"/>
            <a:r>
              <a:rPr lang="ru-RU" sz="1800" i="1" u="sng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Правила.</a:t>
            </a:r>
            <a:r>
              <a:rPr lang="ru-RU" sz="1800" i="1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/>
            </a:r>
            <a:br>
              <a:rPr lang="ru-RU" sz="1800" i="1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rPr>
            </a:br>
            <a:r>
              <a:rPr lang="en-US" sz="1800" i="1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1.</a:t>
            </a:r>
            <a:r>
              <a:rPr lang="ru-RU" sz="1800" i="1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При подаче или розыгрыше, если мяч касается об сетку, ошибкой это не считается. </a:t>
            </a:r>
            <a:br>
              <a:rPr lang="ru-RU" sz="1800" i="1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rPr>
            </a:br>
            <a:r>
              <a:rPr lang="en-US" sz="1800" i="1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2.</a:t>
            </a:r>
            <a:r>
              <a:rPr lang="ru-RU" sz="1800" i="1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Во время подачи обе команды должны быть в площадке, кроме подающего.</a:t>
            </a:r>
            <a:br>
              <a:rPr lang="ru-RU" sz="1800" i="1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rPr>
            </a:br>
            <a:r>
              <a:rPr lang="en-US" sz="1800" i="1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3.</a:t>
            </a:r>
            <a:r>
              <a:rPr lang="ru-RU" sz="1800" i="1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Сеть специально трогать нельзя, так как это засчитается ошибкой и мяч перейдет противоположной команде.</a:t>
            </a:r>
            <a:br>
              <a:rPr lang="ru-RU" sz="1800" i="1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rPr>
            </a:br>
            <a:r>
              <a:rPr lang="en-US" sz="1800" i="1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4.</a:t>
            </a:r>
            <a:r>
              <a:rPr lang="ru-RU" sz="1800" i="1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Волейбол является честной игрой и если во время игры вы совершили ошибку, нужно поднять руку, если этого не заметил судья.</a:t>
            </a:r>
            <a:br>
              <a:rPr lang="ru-RU" sz="1800" i="1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rPr>
            </a:br>
            <a:r>
              <a:rPr lang="en-US" sz="1800" i="1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5.</a:t>
            </a:r>
            <a:r>
              <a:rPr lang="ru-RU" sz="1800" i="1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Мяч, который был направлен в аут с подачи, является ошибкой и будет направлен другой команде и с 1 очком выигрыша.</a:t>
            </a:r>
            <a:br>
              <a:rPr lang="ru-RU" sz="1800" i="1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rPr>
            </a:br>
            <a:r>
              <a:rPr lang="en-US" sz="1800" i="1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6.</a:t>
            </a:r>
            <a:r>
              <a:rPr lang="ru-RU" sz="1800" i="1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Во время игры вы не имеете право выражать ругательства или предъявлять претензии судье, за это вас могут удалить с поля. Только лишь капитан может подойти и задать интересующий вопрос, который вызвал спорную ситуацию.</a:t>
            </a:r>
            <a:br>
              <a:rPr lang="ru-RU" sz="1800" i="1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rPr>
            </a:br>
            <a:r>
              <a:rPr lang="en-US" sz="1800" i="1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7.</a:t>
            </a:r>
            <a:r>
              <a:rPr lang="ru-RU" sz="1800" i="1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Не забываем, что любой вид спорта требует тщательной разминки. Так как мышцы и организм в целом нужно разогреть и подготовить, что бы не возникали травмы.</a:t>
            </a:r>
            <a:br>
              <a:rPr lang="ru-RU" sz="1800" i="1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rPr>
            </a:br>
            <a:r>
              <a:rPr lang="en-US" sz="1800" i="1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8.</a:t>
            </a:r>
            <a:r>
              <a:rPr lang="ru-RU" sz="1800" i="1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К каждой тренировке нужно относиться с полной серьезностью, так как от этого зависит результат командной игры.</a:t>
            </a:r>
            <a:br>
              <a:rPr lang="ru-RU" sz="1800" i="1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rPr>
            </a:br>
            <a:endParaRPr lang="ru-RU" sz="1800" i="1" dirty="0">
              <a:ln w="63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Admin\Рабочий стол\открытый урок\волейбол\картинки\163_260710_002_vo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3571876"/>
            <a:ext cx="4786346" cy="2654510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открытый урок\волейбол\картинки\267_spor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785794"/>
            <a:ext cx="3214710" cy="48160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8072494" cy="7215214"/>
          </a:xfrm>
        </p:spPr>
        <p:txBody>
          <a:bodyPr>
            <a:normAutofit fontScale="90000"/>
            <a:scene3d>
              <a:camera prst="perspectiveRight"/>
              <a:lightRig rig="threePt" dir="t"/>
            </a:scene3d>
          </a:bodyPr>
          <a:lstStyle/>
          <a:p>
            <a:pPr algn="l"/>
            <a:r>
              <a:rPr lang="ru-RU" sz="4900" b="1" dirty="0" smtClean="0">
                <a:ln w="3175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Развитие всех качества необходимо для игры в волейбол, но основными являются:</a:t>
            </a:r>
            <a:br>
              <a:rPr lang="ru-RU" sz="4900" b="1" dirty="0" smtClean="0">
                <a:ln w="3175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ru-RU" sz="4900" b="1" dirty="0" smtClean="0">
                <a:ln w="3175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Сила</a:t>
            </a:r>
            <a:br>
              <a:rPr lang="ru-RU" sz="4900" b="1" dirty="0" smtClean="0">
                <a:ln w="3175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ru-RU" sz="4900" b="1" dirty="0" smtClean="0">
                <a:ln w="3175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Быстрота</a:t>
            </a:r>
            <a:br>
              <a:rPr lang="ru-RU" sz="4900" b="1" dirty="0" smtClean="0">
                <a:ln w="3175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ru-RU" sz="4900" b="1" dirty="0" smtClean="0">
                <a:ln w="3175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Ловкость</a:t>
            </a:r>
            <a:br>
              <a:rPr lang="ru-RU" sz="4900" b="1" dirty="0" smtClean="0">
                <a:ln w="3175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ru-RU" b="1" dirty="0" smtClean="0">
                <a:ln w="3175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/>
            </a:r>
            <a:br>
              <a:rPr lang="ru-RU" b="1" dirty="0" smtClean="0">
                <a:ln w="3175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ru-RU" dirty="0" smtClean="0">
                <a:ln w="3175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/>
            </a:r>
            <a:br>
              <a:rPr lang="ru-RU" dirty="0" smtClean="0">
                <a:ln w="3175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</a:br>
            <a:endParaRPr lang="ru-RU" dirty="0">
              <a:ln w="3175"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chemeClr val="tx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Documents and Settings\Admin\Рабочий стол\волейбол\картинки\volleyb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C:\Documents and Settings\Admin\Рабочий стол\волейбол\картинки\h_9a719b09864a19ca2e09306bb418ed7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2" y="-195"/>
            <a:ext cx="5000628" cy="3335247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Рабочий стол\волейбол\картинки\KMO_109372_00002_1_t2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794" y="2692307"/>
            <a:ext cx="2643206" cy="4165693"/>
          </a:xfrm>
          <a:prstGeom prst="rect">
            <a:avLst/>
          </a:prstGeom>
          <a:noFill/>
        </p:spPr>
      </p:pic>
      <p:pic>
        <p:nvPicPr>
          <p:cNvPr id="1030" name="Picture 6" descr="C:\Documents and Settings\Admin\Рабочий стол\волейбол\картинки\volleyball-big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0"/>
            <a:ext cx="3571900" cy="5357850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волейбол\картинки\460x69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1571612"/>
            <a:ext cx="3100060" cy="4357718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волейбол\картинки\b_47005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14612" y="4000504"/>
            <a:ext cx="3810000" cy="2857496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571604" y="642918"/>
            <a:ext cx="8715404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perspectiveHeroicExtremeRightFacing"/>
              <a:lightRig rig="threePt" dir="t"/>
            </a:scene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baseline="0" dirty="0" smtClean="0">
                <a:ln>
                  <a:solidFill>
                    <a:srgbClr val="2F0CB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entury" pitchFamily="18" charset="0"/>
                <a:ea typeface="Calibri" pitchFamily="34" charset="0"/>
                <a:cs typeface="Times New Roman" pitchFamily="18" charset="0"/>
              </a:rPr>
              <a:t>Удачи вам в освоении и совершенствовании игры в волейбол.</a:t>
            </a:r>
            <a:endParaRPr kumimoji="0" lang="ru-RU" sz="6600" b="1" i="0" u="none" strike="noStrike" cap="none" normalizeH="0" baseline="0" dirty="0" smtClean="0">
              <a:ln>
                <a:solidFill>
                  <a:srgbClr val="2F0CB0"/>
                </a:solidFill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600" b="1" i="0" u="none" strike="noStrike" cap="none" normalizeH="0" baseline="0" dirty="0" smtClean="0">
              <a:ln>
                <a:solidFill>
                  <a:srgbClr val="2F0CB0"/>
                </a:solidFill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волейбол\изображение флага Соединённые Штаты Америк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71736" y="142852"/>
            <a:ext cx="6143636" cy="6000792"/>
          </a:xfrm>
        </p:spPr>
        <p:txBody>
          <a:bodyPr>
            <a:noAutofit/>
            <a:scene3d>
              <a:camera prst="perspectiveHeroicExtremeLeftFacing"/>
              <a:lightRig rig="threePt" dir="t"/>
            </a:scene3d>
          </a:bodyPr>
          <a:lstStyle/>
          <a:p>
            <a:pPr lvl="0"/>
            <a:r>
              <a:rPr lang="ru-RU" sz="2800" b="1" i="1" spc="50" dirty="0" smtClean="0">
                <a:ln w="3175" cmpd="sng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ВОЛЕЙБОЛ</a:t>
            </a:r>
            <a:r>
              <a:rPr lang="ru-RU" sz="2800" b="1" spc="50" dirty="0" smtClean="0">
                <a:ln w="3175" cmpd="sng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«в переводе с английского означает летающий мяч»).</a:t>
            </a:r>
            <a:br>
              <a:rPr lang="ru-RU" sz="2800" b="1" spc="50" dirty="0" smtClean="0">
                <a:ln w="3175" cmpd="sng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sz="2800" b="1" spc="50" dirty="0" smtClean="0">
                <a:ln w="3175" cmpd="sng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Впервые играть в волейбол начали в Соединенных Штатах Америки в 1895 г., основная идея в том, чтобы играющие ударяли по мячу руками, заставляй его перелетать через сетку. В 1897 году были разработаны спортивные правила этой игры.</a:t>
            </a:r>
            <a:endParaRPr lang="ru-RU" sz="2800" b="1" spc="50" dirty="0">
              <a:ln w="3175" cmpd="sng">
                <a:solidFill>
                  <a:schemeClr val="tx2">
                    <a:lumMod val="1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Documents and Settings\Admin\Рабочий стол\Безымянный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Рабочий стол\волейбол\Volleyball-Ball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3323"/>
            <a:ext cx="3214678" cy="3214677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волейбол\Volleyball-b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2143724"/>
            <a:ext cx="2786082" cy="2797938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волейбол\Mikasa_MVA200_mikasa_mva20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29314" y="0"/>
            <a:ext cx="3214686" cy="321468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Images\fla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1928802"/>
            <a:ext cx="8643998" cy="3000396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l"/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Официальной датой рождения волейбола в России считается </a:t>
            </a:r>
            <a:b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28 июня 1923</a:t>
            </a:r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волейбол\Priddy_VV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28" y="428604"/>
            <a:ext cx="3841835" cy="5572164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Рабочий стол\волейбол\o_47138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9" y="3714752"/>
            <a:ext cx="4214842" cy="27146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85784" y="0"/>
            <a:ext cx="5286412" cy="3857628"/>
          </a:xfrm>
        </p:spPr>
        <p:txBody>
          <a:bodyPr>
            <a:noAutofit/>
          </a:bodyPr>
          <a:lstStyle/>
          <a:p>
            <a:pPr algn="l"/>
            <a:r>
              <a:rPr lang="ru-RU" sz="2400" b="1" i="1" dirty="0" smtClean="0"/>
              <a:t>ВОЛЕЙБОЛ</a:t>
            </a:r>
            <a:r>
              <a:rPr lang="ru-RU" sz="2400" b="1" dirty="0" smtClean="0"/>
              <a:t> </a:t>
            </a:r>
            <a:r>
              <a:rPr lang="en-US" sz="2400" b="1" dirty="0" smtClean="0"/>
              <a:t>- </a:t>
            </a:r>
            <a:r>
              <a:rPr lang="ru-RU" sz="2400" b="1" dirty="0" smtClean="0"/>
              <a:t>командная спортивная игра с мячом. Цель игры – ударами рук направить мяч через сетку на сторону другой команды и там приземлить или заставить соперника отбить его с нарушением правил.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Documents and Settings\Admin\Рабочий стол\игровое поле\свободная зона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488"/>
            <a:ext cx="9144000" cy="5143512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1785926"/>
          </a:xfrm>
          <a:prstGeom prst="rect">
            <a:avLst/>
          </a:prstGeom>
          <a:solidFill>
            <a:srgbClr val="800000"/>
          </a:solidFill>
        </p:spPr>
        <p:txBody>
          <a:bodyPr vert="horz" anchor="b">
            <a:normAutofit/>
          </a:bodyPr>
          <a:lstStyle/>
          <a:p>
            <a:r>
              <a:rPr lang="ru-RU" dirty="0" smtClean="0"/>
              <a:t>Игровая площадка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игровое поле\Копия 3327_1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488"/>
            <a:ext cx="9144000" cy="5143512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0" y="0"/>
            <a:ext cx="9144000" cy="1714488"/>
          </a:xfrm>
          <a:prstGeom prst="rect">
            <a:avLst/>
          </a:prstGeom>
          <a:ln w="254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marL="484632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ln w="18415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Средняя линия</a:t>
            </a:r>
            <a:endParaRPr kumimoji="0" lang="ru-RU" sz="4800" b="1" i="0" u="none" strike="noStrike" kern="1200" cap="none" spc="0" normalizeH="0" baseline="0" noProof="0" dirty="0">
              <a:ln w="18415" cmpd="sng">
                <a:solidFill>
                  <a:schemeClr val="accent4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4" name="Picture 4" descr="C:\Documents and Settings\Admin\Рабочий стол\игровое поле\лицевые линии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14488"/>
            <a:ext cx="9144000" cy="5143512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9144000" cy="171448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>
            <a:normAutofit/>
          </a:bodyPr>
          <a:lstStyle/>
          <a:p>
            <a:pPr marL="484632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 w="6350">
                  <a:solidFill>
                    <a:schemeClr val="accent2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Лицевые</a:t>
            </a:r>
            <a:r>
              <a:rPr lang="ru-RU" sz="4400" dirty="0" smtClean="0">
                <a:ln w="6350">
                  <a:solidFill>
                    <a:schemeClr val="accent2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линии</a:t>
            </a:r>
            <a:endParaRPr kumimoji="0" lang="ru-RU" sz="4400" b="0" i="0" u="none" strike="noStrike" kern="1200" cap="none" spc="0" normalizeH="0" baseline="0" noProof="0" dirty="0">
              <a:ln w="6350">
                <a:solidFill>
                  <a:schemeClr val="accent2"/>
                </a:solidFill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3" name="Picture 3" descr="C:\Documents and Settings\Admin\Рабочий стол\игровое поле\боковые линии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14488"/>
            <a:ext cx="9144000" cy="5143512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171448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>
            <a:normAutofit/>
          </a:bodyPr>
          <a:lstStyle/>
          <a:p>
            <a:pPr marL="484632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 w="6350">
                  <a:solidFill>
                    <a:schemeClr val="accent2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Боковые</a:t>
            </a:r>
            <a:r>
              <a:rPr kumimoji="0" lang="ru-RU" sz="4400" b="0" i="0" u="none" strike="noStrike" kern="1200" cap="none" spc="0" normalizeH="0" noProof="0" dirty="0" smtClean="0">
                <a:ln w="6350">
                  <a:solidFill>
                    <a:schemeClr val="accent2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линии</a:t>
            </a:r>
            <a:endParaRPr kumimoji="0" lang="ru-RU" sz="4400" b="0" i="0" u="none" strike="noStrike" kern="1200" cap="none" spc="0" normalizeH="0" baseline="0" noProof="0" dirty="0">
              <a:ln w="6350">
                <a:solidFill>
                  <a:schemeClr val="accent2"/>
                </a:solidFill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714488"/>
          </a:xfrm>
          <a:solidFill>
            <a:srgbClr val="800000"/>
          </a:solidFill>
        </p:spPr>
        <p:txBody>
          <a:bodyPr/>
          <a:lstStyle/>
          <a:p>
            <a:r>
              <a:rPr lang="ru-RU" dirty="0" smtClean="0">
                <a:ln w="6350">
                  <a:solidFill>
                    <a:schemeClr val="tx1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Свободная зона</a:t>
            </a:r>
            <a:endParaRPr lang="ru-RU" dirty="0">
              <a:ln w="6350">
                <a:solidFill>
                  <a:schemeClr val="tx1"/>
                </a:solidFill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125" name="Picture 5" descr="C:\Documents and Settings\Admin\Рабочий стол\игровое поле\свободная зона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714488"/>
            <a:ext cx="9144000" cy="51435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2" grpId="0" animBg="1"/>
      <p:bldP spid="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Documents and Settings\Admin\Рабочий стол\игровое поле\свободная зона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488"/>
            <a:ext cx="9144000" cy="5143512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1714488"/>
          </a:xfrm>
          <a:prstGeom prst="rect">
            <a:avLst/>
          </a:prstGeom>
          <a:solidFill>
            <a:srgbClr val="800000"/>
          </a:solidFill>
        </p:spPr>
        <p:txBody>
          <a:bodyPr vert="horz" anchor="b">
            <a:normAutofit/>
          </a:bodyPr>
          <a:lstStyle/>
          <a:p>
            <a:pPr marL="484632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 w="6350">
                <a:solidFill>
                  <a:schemeClr val="tx1"/>
                </a:solidFill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волейбол\9745_2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09" y="0"/>
            <a:ext cx="4929191" cy="6858000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волейбол\2958165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5072066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1088" y="2928934"/>
            <a:ext cx="8062912" cy="1470025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2F0CB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Экипировка</a:t>
            </a:r>
            <a:endParaRPr lang="ru-RU" sz="8000" b="1" dirty="0">
              <a:solidFill>
                <a:srgbClr val="2F0CB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1018</TotalTime>
  <Words>146</Words>
  <Application>Microsoft Office PowerPoint</Application>
  <PresentationFormat>Экран (4:3)</PresentationFormat>
  <Paragraphs>19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Яркая</vt:lpstr>
      <vt:lpstr>Волейбол</vt:lpstr>
      <vt:lpstr>ВОЛЕЙБОЛ  «в переводе с английского означает летающий мяч»). Впервые играть в волейбол начали в Соединенных Штатах Америки в 1895 г., основная идея в том, чтобы играющие ударяли по мячу руками, заставляй его перелетать через сетку. В 1897 году были разработаны спортивные правила этой игры.</vt:lpstr>
      <vt:lpstr>Слайд 3</vt:lpstr>
      <vt:lpstr>Официальной датой рождения волейбола в России считается  28 июня 1923</vt:lpstr>
      <vt:lpstr>ВОЛЕЙБОЛ - командная спортивная игра с мячом. Цель игры – ударами рук направить мяч через сетку на сторону другой команды и там приземлить или заставить соперника отбить его с нарушением правил.  </vt:lpstr>
      <vt:lpstr>Игровая площадка</vt:lpstr>
      <vt:lpstr>Свободная зона</vt:lpstr>
      <vt:lpstr>Слайд 8</vt:lpstr>
      <vt:lpstr>Экипировка</vt:lpstr>
      <vt:lpstr> Позиции и переходы игроков</vt:lpstr>
      <vt:lpstr>Слайд 11</vt:lpstr>
      <vt:lpstr>Слайд 12</vt:lpstr>
      <vt:lpstr>Слайд 13</vt:lpstr>
      <vt:lpstr> </vt:lpstr>
      <vt:lpstr>Команда получает очко и право на подачу, если соперник не сумел отбить мяч (и тот коснулся пола), не перекинул мяч обратно через сетку за три касания или сделал это с нарушением правил. </vt:lpstr>
      <vt:lpstr>Правила. 1. При подаче или розыгрыше, если мяч касается об сетку, ошибкой это не считается.  2. Во время подачи обе команды должны быть в площадке, кроме подающего. 3. Сеть специально трогать нельзя, так как это засчитается ошибкой и мяч перейдет противоположной команде. 4. Волейбол является честной игрой и если во время игры вы совершили ошибку, нужно поднять руку, если этого не заметил судья. 5. Мяч, который был направлен в аут с подачи, является ошибкой и будет направлен другой команде и с 1 очком выигрыша. 6. Во время игры вы не имеете право выражать ругательства или предъявлять претензии судье, за это вас могут удалить с поля. Только лишь капитан может подойти и задать интересующий вопрос, который вызвал спорную ситуацию. 7. Не забываем, что любой вид спорта требует тщательной разминки. Так как мышцы и организм в целом нужно разогреть и подготовить, что бы не возникали травмы. 8. К каждой тренировке нужно относиться с полной серьезностью, так как от этого зависит результат командной игры. </vt:lpstr>
      <vt:lpstr>Развитие всех качества необходимо для игры в волейбол, но основными являются: Сила Быстрота Ловкость   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Tata</cp:lastModifiedBy>
  <cp:revision>116</cp:revision>
  <dcterms:modified xsi:type="dcterms:W3CDTF">2012-04-28T18:38:42Z</dcterms:modified>
</cp:coreProperties>
</file>