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65" r:id="rId5"/>
    <p:sldId id="259" r:id="rId6"/>
    <p:sldId id="261" r:id="rId7"/>
    <p:sldId id="262" r:id="rId8"/>
    <p:sldId id="264" r:id="rId9"/>
    <p:sldId id="266" r:id="rId1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pPr>
              <a:defRPr/>
            </a:pPr>
            <a:fld id="{4B200467-ADE1-41C8-8C43-F99F9AD9B3FB}" type="datetimeFigureOut">
              <a:rPr lang="ru-RU" smtClean="0"/>
              <a:pPr>
                <a:defRPr/>
              </a:pPr>
              <a:t>29.11.2011</a:t>
            </a:fld>
            <a:endParaRPr lang="ru-RU"/>
          </a:p>
        </p:txBody>
      </p:sp>
      <p:sp>
        <p:nvSpPr>
          <p:cNvPr id="2" name="Нижний колонтитул 1"/>
          <p:cNvSpPr>
            <a:spLocks noGrp="1"/>
          </p:cNvSpPr>
          <p:nvPr>
            <p:ph type="ftr" sz="quarter" idx="11"/>
          </p:nvPr>
        </p:nvSpPr>
        <p:spPr/>
        <p:txBody>
          <a:bodyPr/>
          <a:lstStyle/>
          <a:p>
            <a:pPr>
              <a:defRPr/>
            </a:pPr>
            <a:endParaRPr lang="ru-RU"/>
          </a:p>
        </p:txBody>
      </p:sp>
      <p:sp>
        <p:nvSpPr>
          <p:cNvPr id="15" name="Номер слайда 14"/>
          <p:cNvSpPr>
            <a:spLocks noGrp="1"/>
          </p:cNvSpPr>
          <p:nvPr>
            <p:ph type="sldNum" sz="quarter" idx="12"/>
          </p:nvPr>
        </p:nvSpPr>
        <p:spPr>
          <a:xfrm>
            <a:off x="8229600" y="6473952"/>
            <a:ext cx="758952" cy="246888"/>
          </a:xfrm>
        </p:spPr>
        <p:txBody>
          <a:bodyPr/>
          <a:lstStyle/>
          <a:p>
            <a:pPr>
              <a:defRPr/>
            </a:pPr>
            <a:fld id="{230591D9-1BFD-46B2-9B5F-CE31606F7647}" type="slidenum">
              <a:rPr lang="ru-RU" smtClean="0"/>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F955016C-3073-4711-B7BF-F4BB970AA30B}" type="datetimeFigureOut">
              <a:rPr lang="ru-RU" smtClean="0"/>
              <a:pPr>
                <a:defRPr/>
              </a:pPr>
              <a:t>29.11.2011</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D136B1BE-4088-447F-8F4B-D45A80D41CC2}"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534C0BB4-3CCF-476C-AF80-970681E8B180}" type="datetimeFigureOut">
              <a:rPr lang="ru-RU" smtClean="0"/>
              <a:pPr>
                <a:defRPr/>
              </a:pPr>
              <a:t>29.11.2011</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2B8A6974-DA8E-4931-A663-7D8B533E7E1A}"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pPr>
              <a:defRPr/>
            </a:pPr>
            <a:fld id="{4B200467-ADE1-41C8-8C43-F99F9AD9B3FB}" type="datetimeFigureOut">
              <a:rPr lang="ru-RU" smtClean="0"/>
              <a:pPr>
                <a:defRPr/>
              </a:pPr>
              <a:t>29.11.2011</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pPr>
              <a:defRPr/>
            </a:pPr>
            <a:endParaRPr lang="ru-RU"/>
          </a:p>
        </p:txBody>
      </p:sp>
      <p:sp>
        <p:nvSpPr>
          <p:cNvPr id="16" name="Номер слайда 15"/>
          <p:cNvSpPr>
            <a:spLocks noGrp="1"/>
          </p:cNvSpPr>
          <p:nvPr>
            <p:ph type="sldNum" sz="quarter" idx="12"/>
          </p:nvPr>
        </p:nvSpPr>
        <p:spPr>
          <a:xfrm>
            <a:off x="8229600" y="6473952"/>
            <a:ext cx="758952" cy="246888"/>
          </a:xfrm>
        </p:spPr>
        <p:txBody>
          <a:bodyPr/>
          <a:lstStyle/>
          <a:p>
            <a:pPr>
              <a:defRPr/>
            </a:pPr>
            <a:fld id="{230591D9-1BFD-46B2-9B5F-CE31606F7647}" type="slidenum">
              <a:rPr lang="ru-RU" smtClean="0"/>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pPr>
              <a:defRPr/>
            </a:pPr>
            <a:fld id="{2E3EDC7A-7CE7-44AC-B363-9CD651FFAB81}" type="datetimeFigureOut">
              <a:rPr lang="ru-RU" smtClean="0"/>
              <a:pPr>
                <a:defRPr/>
              </a:pPr>
              <a:t>29.11.2011</a:t>
            </a:fld>
            <a:endParaRPr lang="ru-RU"/>
          </a:p>
        </p:txBody>
      </p:sp>
      <p:sp>
        <p:nvSpPr>
          <p:cNvPr id="11" name="Нижний колонтитул 10"/>
          <p:cNvSpPr>
            <a:spLocks noGrp="1"/>
          </p:cNvSpPr>
          <p:nvPr>
            <p:ph type="ftr" sz="quarter" idx="11"/>
          </p:nvPr>
        </p:nvSpPr>
        <p:spPr/>
        <p:txBody>
          <a:bodyPr/>
          <a:lstStyle/>
          <a:p>
            <a:pPr>
              <a:defRPr/>
            </a:pPr>
            <a:endParaRPr lang="ru-RU"/>
          </a:p>
        </p:txBody>
      </p:sp>
      <p:sp>
        <p:nvSpPr>
          <p:cNvPr id="16" name="Номер слайда 15"/>
          <p:cNvSpPr>
            <a:spLocks noGrp="1"/>
          </p:cNvSpPr>
          <p:nvPr>
            <p:ph type="sldNum" sz="quarter" idx="12"/>
          </p:nvPr>
        </p:nvSpPr>
        <p:spPr/>
        <p:txBody>
          <a:bodyPr/>
          <a:lstStyle/>
          <a:p>
            <a:pPr>
              <a:defRPr/>
            </a:pPr>
            <a:fld id="{887CEF6E-AA94-45E2-AEFC-22A51EF99B4B}" type="slidenum">
              <a:rPr lang="ru-RU" smtClean="0"/>
              <a:pPr>
                <a:defRPr/>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pPr>
              <a:defRPr/>
            </a:pPr>
            <a:fld id="{13D15252-2419-4B92-B0DA-8EFEE8095F95}" type="datetimeFigureOut">
              <a:rPr lang="ru-RU" smtClean="0"/>
              <a:pPr>
                <a:defRPr/>
              </a:pPr>
              <a:t>29.11.2011</a:t>
            </a:fld>
            <a:endParaRPr lang="ru-RU"/>
          </a:p>
        </p:txBody>
      </p:sp>
      <p:sp>
        <p:nvSpPr>
          <p:cNvPr id="10" name="Нижний колонтитул 9"/>
          <p:cNvSpPr>
            <a:spLocks noGrp="1"/>
          </p:cNvSpPr>
          <p:nvPr>
            <p:ph type="ftr" sz="quarter" idx="11"/>
          </p:nvPr>
        </p:nvSpPr>
        <p:spPr/>
        <p:txBody>
          <a:bodyPr/>
          <a:lstStyle/>
          <a:p>
            <a:pPr>
              <a:defRPr/>
            </a:pPr>
            <a:endParaRPr lang="ru-RU"/>
          </a:p>
        </p:txBody>
      </p:sp>
      <p:sp>
        <p:nvSpPr>
          <p:cNvPr id="31" name="Номер слайда 30"/>
          <p:cNvSpPr>
            <a:spLocks noGrp="1"/>
          </p:cNvSpPr>
          <p:nvPr>
            <p:ph type="sldNum" sz="quarter" idx="12"/>
          </p:nvPr>
        </p:nvSpPr>
        <p:spPr/>
        <p:txBody>
          <a:bodyPr/>
          <a:lstStyle/>
          <a:p>
            <a:pPr>
              <a:defRPr/>
            </a:pPr>
            <a:fld id="{8D50DD92-E9BA-4266-AD59-49CEDFE866CD}" type="slidenum">
              <a:rPr lang="ru-RU" smtClean="0"/>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pPr>
              <a:defRPr/>
            </a:pPr>
            <a:fld id="{9CD9F064-4641-496C-893D-E90891C8E511}" type="datetimeFigureOut">
              <a:rPr lang="ru-RU" smtClean="0"/>
              <a:pPr>
                <a:defRPr/>
              </a:pPr>
              <a:t>29.11.2011</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a:xfrm>
            <a:off x="8229600" y="6477000"/>
            <a:ext cx="762000" cy="246888"/>
          </a:xfrm>
        </p:spPr>
        <p:txBody>
          <a:bodyPr/>
          <a:lstStyle/>
          <a:p>
            <a:pPr>
              <a:defRPr/>
            </a:pPr>
            <a:fld id="{0CB02856-977E-4AA2-B33B-1C3B4CD78357}" type="slidenum">
              <a:rPr lang="ru-RU" smtClean="0"/>
              <a:pPr>
                <a:defRPr/>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pPr>
              <a:defRPr/>
            </a:pPr>
            <a:fld id="{F5905EF0-0A68-4707-B44E-E96261155D73}" type="datetimeFigureOut">
              <a:rPr lang="ru-RU" smtClean="0"/>
              <a:pPr>
                <a:defRPr/>
              </a:pPr>
              <a:t>29.11.2011</a:t>
            </a:fld>
            <a:endParaRPr lang="ru-RU"/>
          </a:p>
        </p:txBody>
      </p:sp>
      <p:sp>
        <p:nvSpPr>
          <p:cNvPr id="21" name="Нижний колонтитул 20"/>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75089E8A-54CB-4B3E-A92D-498B9371B4F6}"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pPr>
              <a:defRPr/>
            </a:pPr>
            <a:fld id="{11D234BB-807D-4335-8107-BA080E3DEA56}" type="datetimeFigureOut">
              <a:rPr lang="ru-RU" smtClean="0"/>
              <a:pPr>
                <a:defRPr/>
              </a:pPr>
              <a:t>29.11.2011</a:t>
            </a:fld>
            <a:endParaRPr lang="ru-RU"/>
          </a:p>
        </p:txBody>
      </p:sp>
      <p:sp>
        <p:nvSpPr>
          <p:cNvPr id="24" name="Нижний колонтитул 23"/>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965EC48E-E5F3-4EC4-A7DE-6CB2AF56EAC3}"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pPr>
              <a:defRPr/>
            </a:pPr>
            <a:fld id="{1DF6B8F6-1243-4ACE-98F2-D936EC91B8FD}" type="datetimeFigureOut">
              <a:rPr lang="ru-RU" smtClean="0"/>
              <a:pPr>
                <a:defRPr/>
              </a:pPr>
              <a:t>29.11.2011</a:t>
            </a:fld>
            <a:endParaRPr lang="ru-RU"/>
          </a:p>
        </p:txBody>
      </p:sp>
      <p:sp>
        <p:nvSpPr>
          <p:cNvPr id="29" name="Нижний колонтитул 28"/>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4FD768C1-9631-460A-B68B-A436326BF859}" type="slidenum">
              <a:rPr lang="ru-RU" smtClean="0"/>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pPr>
              <a:defRPr/>
            </a:pPr>
            <a:fld id="{49B7D3B7-83B0-4DEA-94E2-CE35B53671FA}" type="datetimeFigureOut">
              <a:rPr lang="ru-RU" smtClean="0"/>
              <a:pPr>
                <a:defRPr/>
              </a:pPr>
              <a:t>29.11.2011</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31" name="Номер слайда 30"/>
          <p:cNvSpPr>
            <a:spLocks noGrp="1"/>
          </p:cNvSpPr>
          <p:nvPr>
            <p:ph type="sldNum" sz="quarter" idx="12"/>
          </p:nvPr>
        </p:nvSpPr>
        <p:spPr/>
        <p:txBody>
          <a:bodyPr/>
          <a:lstStyle/>
          <a:p>
            <a:pPr>
              <a:defRPr/>
            </a:pPr>
            <a:fld id="{267C1C6B-5DA8-4E11-9C9E-FFD3726D4909}" type="slidenum">
              <a:rPr lang="ru-RU" smtClean="0"/>
              <a:pPr>
                <a:defRPr/>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fld id="{4B200467-ADE1-41C8-8C43-F99F9AD9B3FB}" type="datetimeFigureOut">
              <a:rPr lang="ru-RU" smtClean="0"/>
              <a:pPr>
                <a:defRPr/>
              </a:pPr>
              <a:t>29.11.2011</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230591D9-1BFD-46B2-9B5F-CE31606F7647}" type="slidenum">
              <a:rPr lang="ru-RU" smtClean="0"/>
              <a:pPr>
                <a:defRPr/>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a:xfrm>
            <a:off x="1042988" y="188641"/>
            <a:ext cx="7415212" cy="936898"/>
          </a:xfrm>
        </p:spPr>
        <p:txBody>
          <a:bodyPr>
            <a:normAutofit fontScale="90000"/>
          </a:bodyPr>
          <a:lstStyle/>
          <a:p>
            <a:pPr algn="ctr" eaLnBrk="1" hangingPunct="1"/>
            <a:r>
              <a:rPr lang="ru-RU" sz="3200" dirty="0" smtClean="0">
                <a:solidFill>
                  <a:srgbClr val="0070C0"/>
                </a:solidFill>
              </a:rPr>
              <a:t>Сложноподчиненные предложения с придаточным изъяснительным</a:t>
            </a:r>
          </a:p>
        </p:txBody>
      </p:sp>
      <p:sp>
        <p:nvSpPr>
          <p:cNvPr id="3" name="Подзаголовок 2"/>
          <p:cNvSpPr>
            <a:spLocks noGrp="1"/>
          </p:cNvSpPr>
          <p:nvPr>
            <p:ph sz="half" idx="1"/>
          </p:nvPr>
        </p:nvSpPr>
        <p:spPr>
          <a:xfrm>
            <a:off x="467544" y="1484784"/>
            <a:ext cx="8072437" cy="4896544"/>
          </a:xfrm>
        </p:spPr>
        <p:txBody>
          <a:bodyPr/>
          <a:lstStyle/>
          <a:p>
            <a:pPr marL="0" indent="0" eaLnBrk="1" hangingPunct="1">
              <a:lnSpc>
                <a:spcPct val="90000"/>
              </a:lnSpc>
              <a:buFont typeface="Wingdings 2" pitchFamily="18" charset="2"/>
              <a:buNone/>
            </a:pPr>
            <a:r>
              <a:rPr lang="ru-RU" sz="2000" b="1" dirty="0" smtClean="0"/>
              <a:t>ПОЗНАКОМИТЬСЯ С ПРИДАТОЧНЫМИ ИЗЪЯСНИТЕЛЬНЫМИ;</a:t>
            </a:r>
          </a:p>
          <a:p>
            <a:pPr marL="0" indent="0" eaLnBrk="1" hangingPunct="1">
              <a:lnSpc>
                <a:spcPct val="90000"/>
              </a:lnSpc>
              <a:buFont typeface="Wingdings 2" pitchFamily="18" charset="2"/>
              <a:buNone/>
            </a:pPr>
            <a:endParaRPr lang="ru-RU" sz="2000" b="1" dirty="0" smtClean="0"/>
          </a:p>
          <a:p>
            <a:pPr marL="0" indent="0" eaLnBrk="1" hangingPunct="1">
              <a:lnSpc>
                <a:spcPct val="90000"/>
              </a:lnSpc>
              <a:buFont typeface="Wingdings 2" pitchFamily="18" charset="2"/>
              <a:buNone/>
            </a:pPr>
            <a:endParaRPr lang="ru-RU" sz="2000" b="1" dirty="0" smtClean="0"/>
          </a:p>
          <a:p>
            <a:pPr marL="0" indent="0" eaLnBrk="1" hangingPunct="1">
              <a:lnSpc>
                <a:spcPct val="90000"/>
              </a:lnSpc>
              <a:buFontTx/>
              <a:buNone/>
            </a:pPr>
            <a:r>
              <a:rPr lang="ru-RU" sz="2000" b="1" dirty="0" smtClean="0"/>
              <a:t>НАУЧИТЬСЯ РАССТАВЛЯТЬ ЗНАКИ ПРЕПИНАНИЯ  В СПП;</a:t>
            </a:r>
          </a:p>
          <a:p>
            <a:pPr marL="0" indent="0" eaLnBrk="1" hangingPunct="1">
              <a:lnSpc>
                <a:spcPct val="90000"/>
              </a:lnSpc>
              <a:buFontTx/>
              <a:buNone/>
            </a:pPr>
            <a:endParaRPr lang="ru-RU" sz="2000" b="1" dirty="0" smtClean="0"/>
          </a:p>
          <a:p>
            <a:pPr marL="0" indent="0" eaLnBrk="1" hangingPunct="1">
              <a:lnSpc>
                <a:spcPct val="90000"/>
              </a:lnSpc>
              <a:buFontTx/>
              <a:buNone/>
            </a:pPr>
            <a:endParaRPr lang="ru-RU" sz="2000" b="1" dirty="0" smtClean="0"/>
          </a:p>
          <a:p>
            <a:pPr marL="0" indent="0" eaLnBrk="1" hangingPunct="1">
              <a:lnSpc>
                <a:spcPct val="90000"/>
              </a:lnSpc>
              <a:buFontTx/>
              <a:buNone/>
            </a:pPr>
            <a:r>
              <a:rPr lang="ru-RU" sz="2000" b="1" dirty="0" smtClean="0"/>
              <a:t>НАУЧИТЬСЯ СТРОИТЬ И ЧИТАТЬ СХЕМЫ СПП С ПРИДАТОЧНЫМИ </a:t>
            </a:r>
          </a:p>
          <a:p>
            <a:pPr marL="0" indent="0" eaLnBrk="1" hangingPunct="1">
              <a:lnSpc>
                <a:spcPct val="90000"/>
              </a:lnSpc>
              <a:buFontTx/>
              <a:buNone/>
            </a:pPr>
            <a:r>
              <a:rPr lang="ru-RU" sz="2000" b="1" dirty="0" smtClean="0"/>
              <a:t>ИЗЪЯСНИТЕЛЬНЫМИ;</a:t>
            </a:r>
          </a:p>
          <a:p>
            <a:pPr marL="0" indent="0" eaLnBrk="1" hangingPunct="1">
              <a:lnSpc>
                <a:spcPct val="90000"/>
              </a:lnSpc>
              <a:buFontTx/>
              <a:buChar char="-"/>
            </a:pPr>
            <a:endParaRPr lang="ru-RU" sz="2000" b="1" dirty="0" smtClean="0"/>
          </a:p>
          <a:p>
            <a:pPr marL="0" indent="0" eaLnBrk="1" hangingPunct="1">
              <a:lnSpc>
                <a:spcPct val="90000"/>
              </a:lnSpc>
              <a:buFont typeface="Wingdings 2" pitchFamily="18" charset="2"/>
              <a:buNone/>
            </a:pPr>
            <a:r>
              <a:rPr lang="ru-RU" sz="2000" b="1" dirty="0" smtClean="0"/>
              <a:t> ПОВТОРИТЬ ПУНКТУАЦИЮ ПРИ ПРИЧАСТНОМ ОБОРОТЕ, </a:t>
            </a:r>
          </a:p>
          <a:p>
            <a:pPr marL="0" indent="0" eaLnBrk="1" hangingPunct="1">
              <a:lnSpc>
                <a:spcPct val="90000"/>
              </a:lnSpc>
              <a:buFont typeface="Wingdings 2" pitchFamily="18" charset="2"/>
              <a:buNone/>
            </a:pPr>
            <a:r>
              <a:rPr lang="ru-RU" sz="2000" b="1" dirty="0" smtClean="0"/>
              <a:t>ПРАВОПИСАНИЕ БЕЗУДАРНЫХ ГЛАСНЫХ В КОРНЕ СЛОВА;</a:t>
            </a:r>
          </a:p>
          <a:p>
            <a:pPr marL="0" indent="0" eaLnBrk="1" hangingPunct="1">
              <a:lnSpc>
                <a:spcPct val="90000"/>
              </a:lnSpc>
              <a:buFont typeface="Wingdings 2" pitchFamily="18" charset="2"/>
              <a:buNone/>
            </a:pPr>
            <a:endParaRPr lang="ru-RU" sz="2000" b="1" dirty="0" smtClean="0"/>
          </a:p>
          <a:p>
            <a:pPr marL="0" indent="0" eaLnBrk="1" hangingPunct="1">
              <a:lnSpc>
                <a:spcPct val="90000"/>
              </a:lnSpc>
              <a:buFont typeface="Wingdings 2" pitchFamily="18" charset="2"/>
              <a:buNone/>
            </a:pPr>
            <a:r>
              <a:rPr lang="ru-RU" sz="2000" b="1" dirty="0" smtClean="0"/>
              <a:t>УЧИТЬСЯ БЕРЕЖНО ОТНОСИТЬСЯ К СВОЕМУ ЗДОРОВЬЮ.</a:t>
            </a:r>
          </a:p>
          <a:p>
            <a:pPr marL="0" indent="0" algn="ctr" eaLnBrk="1" hangingPunct="1">
              <a:lnSpc>
                <a:spcPct val="90000"/>
              </a:lnSpc>
              <a:buFont typeface="Wingdings 2" pitchFamily="18" charset="2"/>
              <a:buNone/>
            </a:pPr>
            <a:endParaRPr lang="ru-RU" sz="1400"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slide(fromBottom)">
                                      <p:cBhvr>
                                        <p:cTn id="17" dur="500"/>
                                        <p:tgtEl>
                                          <p:spTgt spid="3">
                                            <p:txEl>
                                              <p:pRg st="6" end="6"/>
                                            </p:txEl>
                                          </p:spTgt>
                                        </p:tgtEl>
                                      </p:cBhvr>
                                    </p:animEffect>
                                  </p:childTnLst>
                                </p:cTn>
                              </p:par>
                              <p:par>
                                <p:cTn id="18" presetID="12" presetClass="entr" presetSubtype="4" fill="hold" nodeType="with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slide(fromBottom)">
                                      <p:cBhvr>
                                        <p:cTn id="20" dur="500"/>
                                        <p:tgtEl>
                                          <p:spTgt spid="3">
                                            <p:txEl>
                                              <p:pRg st="7" end="7"/>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slide(fromBottom)">
                                      <p:cBhvr>
                                        <p:cTn id="25" dur="500"/>
                                        <p:tgtEl>
                                          <p:spTgt spid="3">
                                            <p:txEl>
                                              <p:pRg st="9" end="9"/>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Effect transition="in" filter="slide(fromBottom)">
                                      <p:cBhvr>
                                        <p:cTn id="30" dur="500"/>
                                        <p:tgtEl>
                                          <p:spTgt spid="3">
                                            <p:txEl>
                                              <p:pRg st="10" end="1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Effect transition="in" filter="slide(fromBottom)">
                                      <p:cBhvr>
                                        <p:cTn id="3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a:xfrm>
            <a:off x="301752" y="188640"/>
            <a:ext cx="8686800" cy="1109808"/>
          </a:xfrm>
        </p:spPr>
        <p:txBody>
          <a:bodyPr/>
          <a:lstStyle/>
          <a:p>
            <a:pPr eaLnBrk="1" hangingPunct="1"/>
            <a:r>
              <a:rPr lang="ru-RU" dirty="0" smtClean="0">
                <a:solidFill>
                  <a:srgbClr val="C00000"/>
                </a:solidFill>
              </a:rPr>
              <a:t>Сравним предложения</a:t>
            </a:r>
          </a:p>
        </p:txBody>
      </p:sp>
      <p:sp>
        <p:nvSpPr>
          <p:cNvPr id="3" name="Содержимое 2"/>
          <p:cNvSpPr>
            <a:spLocks noGrp="1"/>
          </p:cNvSpPr>
          <p:nvPr>
            <p:ph sz="half" idx="1"/>
          </p:nvPr>
        </p:nvSpPr>
        <p:spPr/>
        <p:txBody>
          <a:bodyPr/>
          <a:lstStyle/>
          <a:p>
            <a:pPr eaLnBrk="1" hangingPunct="1">
              <a:buFont typeface="Wingdings 2" pitchFamily="18" charset="2"/>
              <a:buNone/>
            </a:pPr>
            <a:r>
              <a:rPr lang="ru-RU" dirty="0" smtClean="0">
                <a:latin typeface="Arial" charset="0"/>
              </a:rPr>
              <a:t>       </a:t>
            </a:r>
            <a:r>
              <a:rPr lang="ru-RU" dirty="0" smtClean="0"/>
              <a:t>Успешные выступления на Олимпийских  играх показали  силу и мощь российских спортсменов</a:t>
            </a:r>
            <a:r>
              <a:rPr lang="ru-RU" dirty="0" smtClean="0">
                <a:latin typeface="Arial" charset="0"/>
              </a:rPr>
              <a:t>.</a:t>
            </a:r>
          </a:p>
          <a:p>
            <a:pPr eaLnBrk="1" hangingPunct="1">
              <a:buFont typeface="Wingdings 2" pitchFamily="18" charset="2"/>
              <a:buNone/>
            </a:pPr>
            <a:r>
              <a:rPr lang="ru-RU" sz="3200" dirty="0" smtClean="0">
                <a:latin typeface="Arial" charset="0"/>
              </a:rPr>
              <a:t>  </a:t>
            </a:r>
            <a:r>
              <a:rPr lang="en-US" sz="3200" dirty="0" smtClean="0"/>
              <a:t>[= ---</a:t>
            </a:r>
            <a:r>
              <a:rPr lang="ru-RU" sz="3200" dirty="0" smtClean="0"/>
              <a:t>--</a:t>
            </a:r>
            <a:r>
              <a:rPr lang="en-US" sz="3200" dirty="0" smtClean="0"/>
              <a:t>]</a:t>
            </a:r>
            <a:r>
              <a:rPr lang="ru-RU" sz="3200" dirty="0" smtClean="0"/>
              <a:t>.</a:t>
            </a:r>
          </a:p>
          <a:p>
            <a:pPr eaLnBrk="1" hangingPunct="1">
              <a:buFont typeface="Wingdings 2" pitchFamily="18" charset="2"/>
              <a:buNone/>
            </a:pPr>
            <a:endParaRPr lang="ru-RU" dirty="0" smtClean="0"/>
          </a:p>
        </p:txBody>
      </p:sp>
      <p:sp>
        <p:nvSpPr>
          <p:cNvPr id="4" name="Содержимое 3"/>
          <p:cNvSpPr>
            <a:spLocks noGrp="1"/>
          </p:cNvSpPr>
          <p:nvPr>
            <p:ph sz="half" idx="2"/>
          </p:nvPr>
        </p:nvSpPr>
        <p:spPr/>
        <p:txBody>
          <a:bodyPr/>
          <a:lstStyle/>
          <a:p>
            <a:pPr eaLnBrk="1" hangingPunct="1">
              <a:buFont typeface="Arial" charset="0"/>
              <a:buNone/>
            </a:pPr>
            <a:r>
              <a:rPr lang="ru-RU" smtClean="0">
                <a:latin typeface="Arial" charset="0"/>
              </a:rPr>
              <a:t>       </a:t>
            </a:r>
            <a:r>
              <a:rPr lang="ru-RU" smtClean="0"/>
              <a:t>Успешные выступления на Олимпийских играх показали, как сильны и мощны российские спортсмены</a:t>
            </a:r>
            <a:r>
              <a:rPr lang="ru-RU" smtClean="0">
                <a:latin typeface="Arial" charset="0"/>
              </a:rPr>
              <a:t>.</a:t>
            </a:r>
            <a:endParaRPr lang="en-US" smtClean="0">
              <a:latin typeface="Arial" charset="0"/>
            </a:endParaRPr>
          </a:p>
          <a:p>
            <a:pPr eaLnBrk="1" hangingPunct="1">
              <a:buFont typeface="Arial" charset="0"/>
              <a:buNone/>
            </a:pPr>
            <a:r>
              <a:rPr lang="ru-RU" sz="3200" smtClean="0">
                <a:latin typeface="Arial" charset="0"/>
              </a:rPr>
              <a:t>  </a:t>
            </a:r>
            <a:r>
              <a:rPr lang="en-US" sz="3200" smtClean="0"/>
              <a:t>[</a:t>
            </a:r>
            <a:r>
              <a:rPr lang="ru-RU" sz="3200" smtClean="0"/>
              <a:t>… глаг.</a:t>
            </a:r>
            <a:r>
              <a:rPr lang="en-US" sz="3200" smtClean="0"/>
              <a:t>]</a:t>
            </a:r>
            <a:r>
              <a:rPr lang="ru-RU" sz="3200" smtClean="0"/>
              <a:t>, как (   ).</a:t>
            </a:r>
          </a:p>
          <a:p>
            <a:pPr eaLnBrk="1" hangingPunct="1">
              <a:buFont typeface="Arial" charset="0"/>
              <a:buChar char="•"/>
            </a:pPr>
            <a:endParaRPr lang="ru-RU" smtClean="0"/>
          </a:p>
          <a:p>
            <a:pPr eaLnBrk="1" hangingPunct="1">
              <a:buFont typeface="Wingdings 2" pitchFamily="18" charset="2"/>
              <a:buNone/>
            </a:pPr>
            <a:endParaRPr lang="ru-R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a:xfrm>
            <a:off x="457200" y="274638"/>
            <a:ext cx="8229600" cy="796925"/>
          </a:xfrm>
        </p:spPr>
        <p:txBody>
          <a:bodyPr>
            <a:normAutofit fontScale="90000"/>
          </a:bodyPr>
          <a:lstStyle/>
          <a:p>
            <a:pPr algn="ctr" eaLnBrk="1" hangingPunct="1"/>
            <a:r>
              <a:rPr lang="ru-RU" sz="3000" dirty="0" smtClean="0">
                <a:solidFill>
                  <a:srgbClr val="C00000"/>
                </a:solidFill>
              </a:rPr>
              <a:t>На какие вопросы отвечают придаточные в следующих предложениях:</a:t>
            </a:r>
          </a:p>
        </p:txBody>
      </p:sp>
      <p:sp>
        <p:nvSpPr>
          <p:cNvPr id="3" name="Содержимое 2"/>
          <p:cNvSpPr>
            <a:spLocks noGrp="1"/>
          </p:cNvSpPr>
          <p:nvPr>
            <p:ph sz="half" idx="1"/>
          </p:nvPr>
        </p:nvSpPr>
        <p:spPr>
          <a:xfrm>
            <a:off x="457200" y="1927225"/>
            <a:ext cx="7900988" cy="4198938"/>
          </a:xfrm>
        </p:spPr>
        <p:txBody>
          <a:bodyPr/>
          <a:lstStyle/>
          <a:p>
            <a:pPr eaLnBrk="1" hangingPunct="1">
              <a:lnSpc>
                <a:spcPct val="90000"/>
              </a:lnSpc>
              <a:buFont typeface="Wingdings 2" pitchFamily="18" charset="2"/>
              <a:buNone/>
            </a:pPr>
            <a:r>
              <a:rPr lang="ru-RU" dirty="0" smtClean="0"/>
              <a:t>                              (чего?)</a:t>
            </a:r>
          </a:p>
          <a:p>
            <a:pPr eaLnBrk="1" hangingPunct="1">
              <a:lnSpc>
                <a:spcPct val="90000"/>
              </a:lnSpc>
              <a:buFont typeface="Wingdings 2" pitchFamily="18" charset="2"/>
              <a:buNone/>
            </a:pPr>
            <a:r>
              <a:rPr lang="ru-RU" dirty="0" smtClean="0">
                <a:latin typeface="Arial" charset="0"/>
              </a:rPr>
              <a:t>      </a:t>
            </a:r>
            <a:r>
              <a:rPr lang="ru-RU" dirty="0" smtClean="0"/>
              <a:t>Мы добиваемся, чтобы труд превратился в первейшую жизненную необходимость.</a:t>
            </a:r>
          </a:p>
          <a:p>
            <a:pPr eaLnBrk="1" hangingPunct="1">
              <a:lnSpc>
                <a:spcPct val="90000"/>
              </a:lnSpc>
              <a:buFont typeface="Wingdings 2" pitchFamily="18" charset="2"/>
              <a:buNone/>
            </a:pPr>
            <a:r>
              <a:rPr lang="ru-RU" dirty="0" smtClean="0">
                <a:latin typeface="Arial" charset="0"/>
              </a:rPr>
              <a:t>   </a:t>
            </a:r>
            <a:r>
              <a:rPr lang="en-US" dirty="0" smtClean="0"/>
              <a:t>[</a:t>
            </a:r>
            <a:r>
              <a:rPr lang="ru-RU" dirty="0" smtClean="0"/>
              <a:t>…глаг.</a:t>
            </a:r>
            <a:r>
              <a:rPr lang="en-US" dirty="0" smtClean="0"/>
              <a:t>]</a:t>
            </a:r>
            <a:r>
              <a:rPr lang="ru-RU" dirty="0" smtClean="0"/>
              <a:t>,чтобы (   ). </a:t>
            </a:r>
          </a:p>
          <a:p>
            <a:pPr eaLnBrk="1" hangingPunct="1">
              <a:lnSpc>
                <a:spcPct val="90000"/>
              </a:lnSpc>
              <a:buFont typeface="Wingdings 2" pitchFamily="18" charset="2"/>
              <a:buNone/>
            </a:pPr>
            <a:endParaRPr lang="ru-RU" dirty="0" smtClean="0"/>
          </a:p>
          <a:p>
            <a:pPr eaLnBrk="1" hangingPunct="1">
              <a:lnSpc>
                <a:spcPct val="90000"/>
              </a:lnSpc>
              <a:buFont typeface="Wingdings 2" pitchFamily="18" charset="2"/>
              <a:buNone/>
            </a:pPr>
            <a:r>
              <a:rPr lang="ru-RU" dirty="0" smtClean="0"/>
              <a:t>                                                 (за чем?)</a:t>
            </a:r>
          </a:p>
          <a:p>
            <a:pPr eaLnBrk="1" hangingPunct="1">
              <a:lnSpc>
                <a:spcPct val="90000"/>
              </a:lnSpc>
              <a:buFont typeface="Wingdings 2" pitchFamily="18" charset="2"/>
              <a:buNone/>
            </a:pPr>
            <a:r>
              <a:rPr lang="ru-RU" dirty="0" smtClean="0">
                <a:latin typeface="Arial" charset="0"/>
              </a:rPr>
              <a:t>      </a:t>
            </a:r>
            <a:r>
              <a:rPr lang="ru-RU" dirty="0" smtClean="0"/>
              <a:t>Тренер внимательно следил,  как занимаются гимнасты.</a:t>
            </a:r>
          </a:p>
          <a:p>
            <a:pPr eaLnBrk="1" hangingPunct="1">
              <a:lnSpc>
                <a:spcPct val="90000"/>
              </a:lnSpc>
              <a:buFont typeface="Wingdings 2" pitchFamily="18" charset="2"/>
              <a:buNone/>
            </a:pPr>
            <a:r>
              <a:rPr lang="ru-RU" dirty="0" smtClean="0">
                <a:latin typeface="Arial" charset="0"/>
              </a:rPr>
              <a:t>   </a:t>
            </a:r>
            <a:r>
              <a:rPr lang="en-US" dirty="0" smtClean="0"/>
              <a:t>[</a:t>
            </a:r>
            <a:r>
              <a:rPr lang="ru-RU" dirty="0" smtClean="0"/>
              <a:t>…глаг.</a:t>
            </a:r>
            <a:r>
              <a:rPr lang="en-US" dirty="0" smtClean="0"/>
              <a:t>]</a:t>
            </a:r>
            <a:r>
              <a:rPr lang="ru-RU" dirty="0" smtClean="0"/>
              <a:t>, как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p:txBody>
          <a:bodyPr/>
          <a:lstStyle/>
          <a:p>
            <a:r>
              <a:rPr lang="ru-RU" sz="2800" dirty="0" smtClean="0">
                <a:solidFill>
                  <a:srgbClr val="C00000"/>
                </a:solidFill>
              </a:rPr>
              <a:t>Виды придаточных предложений</a:t>
            </a:r>
          </a:p>
        </p:txBody>
      </p:sp>
      <p:graphicFrame>
        <p:nvGraphicFramePr>
          <p:cNvPr id="27695" name="Group 47"/>
          <p:cNvGraphicFramePr>
            <a:graphicFrameLocks noGrp="1"/>
          </p:cNvGraphicFramePr>
          <p:nvPr>
            <p:ph sz="half" idx="1"/>
          </p:nvPr>
        </p:nvGraphicFramePr>
        <p:xfrm>
          <a:off x="301625" y="1484313"/>
          <a:ext cx="8534400" cy="5220336"/>
        </p:xfrm>
        <a:graphic>
          <a:graphicData uri="http://schemas.openxmlformats.org/drawingml/2006/table">
            <a:tbl>
              <a:tblPr/>
              <a:tblGrid>
                <a:gridCol w="1893888"/>
                <a:gridCol w="1439862"/>
                <a:gridCol w="1368425"/>
                <a:gridCol w="1800225"/>
                <a:gridCol w="2032000"/>
              </a:tblGrid>
              <a:tr h="81756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ru-RU" sz="1600" b="1" i="0" u="none" strike="noStrike" cap="none" normalizeH="0" baseline="0" smtClean="0">
                          <a:ln>
                            <a:noFill/>
                          </a:ln>
                          <a:solidFill>
                            <a:schemeClr val="tx1"/>
                          </a:solidFill>
                          <a:effectLst/>
                          <a:latin typeface="Georgia" pitchFamily="18" charset="0"/>
                        </a:rPr>
                        <a:t>Вид придаточного</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ru-RU" sz="1600" b="1" i="0" u="none" strike="noStrike" cap="none" normalizeH="0" baseline="0" smtClean="0">
                          <a:ln>
                            <a:noFill/>
                          </a:ln>
                          <a:solidFill>
                            <a:schemeClr val="tx1"/>
                          </a:solidFill>
                          <a:effectLst/>
                          <a:latin typeface="Georgia" pitchFamily="18" charset="0"/>
                        </a:rPr>
                        <a:t>На какой вопрос отвечает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ru-RU" sz="1600" b="1" i="0" u="none" strike="noStrike" cap="none" normalizeH="0" baseline="0" smtClean="0">
                          <a:ln>
                            <a:noFill/>
                          </a:ln>
                          <a:solidFill>
                            <a:schemeClr val="tx1"/>
                          </a:solidFill>
                          <a:effectLst/>
                          <a:latin typeface="Georgia" pitchFamily="18" charset="0"/>
                        </a:rPr>
                        <a:t>К чему относится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ru-RU" sz="1600" b="1" i="0" u="none" strike="noStrike" cap="none" normalizeH="0" baseline="0" smtClean="0">
                          <a:ln>
                            <a:noFill/>
                          </a:ln>
                          <a:solidFill>
                            <a:schemeClr val="tx1"/>
                          </a:solidFill>
                          <a:effectLst/>
                          <a:latin typeface="Georgia" pitchFamily="18" charset="0"/>
                        </a:rPr>
                        <a:t>Место</a:t>
                      </a:r>
                      <a:endParaRPr kumimoji="0" lang="ru-RU" sz="1600" b="1" i="0" u="none" strike="noStrike" cap="none" normalizeH="0" baseline="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ru-RU" sz="1600" b="1" i="0" u="none" strike="noStrike" cap="none" normalizeH="0" baseline="0" smtClean="0">
                          <a:ln>
                            <a:noFill/>
                          </a:ln>
                          <a:solidFill>
                            <a:schemeClr val="tx1"/>
                          </a:solidFill>
                          <a:effectLst/>
                          <a:latin typeface="Georgia" pitchFamily="18" charset="0"/>
                        </a:rPr>
                        <a:t>придаточного</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ru-RU" sz="1600" b="1" i="0" u="none" strike="noStrike" cap="none" normalizeH="0" baseline="0" smtClean="0">
                          <a:ln>
                            <a:noFill/>
                          </a:ln>
                          <a:solidFill>
                            <a:schemeClr val="tx1"/>
                          </a:solidFill>
                          <a:effectLst/>
                          <a:latin typeface="Georgia" pitchFamily="18" charset="0"/>
                        </a:rPr>
                        <a:t>Чем прикрепляется</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696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ru-RU" sz="1600" b="0" i="0" u="none" strike="noStrike" cap="none" normalizeH="0" baseline="0" smtClean="0">
                          <a:ln>
                            <a:noFill/>
                          </a:ln>
                          <a:solidFill>
                            <a:schemeClr val="tx1"/>
                          </a:solidFill>
                          <a:effectLst/>
                          <a:latin typeface="Georgia" pitchFamily="18" charset="0"/>
                        </a:rPr>
                        <a:t>Определительное</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ru-RU" sz="1600" b="0" i="0" u="none" strike="noStrike" cap="none" normalizeH="0" baseline="0" smtClean="0">
                          <a:ln>
                            <a:noFill/>
                          </a:ln>
                          <a:solidFill>
                            <a:schemeClr val="tx1"/>
                          </a:solidFill>
                          <a:effectLst/>
                          <a:latin typeface="Georgia" pitchFamily="18" charset="0"/>
                        </a:rPr>
                        <a:t>какой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ru-RU" sz="1600" b="0" i="0" u="none" strike="noStrike" cap="none" normalizeH="0" baseline="0" smtClean="0">
                          <a:ln>
                            <a:noFill/>
                          </a:ln>
                          <a:solidFill>
                            <a:schemeClr val="tx1"/>
                          </a:solidFill>
                          <a:effectLst/>
                          <a:latin typeface="Georgia" pitchFamily="18" charset="0"/>
                        </a:rPr>
                        <a:t>к сущ. в главном пред-нии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ru-RU" sz="1600" b="0" i="0" u="none" strike="noStrike" cap="none" normalizeH="0" baseline="0" smtClean="0">
                          <a:ln>
                            <a:noFill/>
                          </a:ln>
                          <a:solidFill>
                            <a:schemeClr val="tx1"/>
                          </a:solidFill>
                          <a:effectLst/>
                          <a:latin typeface="Georgia" pitchFamily="18" charset="0"/>
                        </a:rPr>
                        <a:t>после определяемого слова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ru-RU" sz="1600" b="0" i="0" u="none" strike="noStrike" cap="none" normalizeH="0" baseline="0" smtClean="0">
                          <a:ln>
                            <a:noFill/>
                          </a:ln>
                          <a:solidFill>
                            <a:schemeClr val="tx1"/>
                          </a:solidFill>
                          <a:effectLst/>
                          <a:latin typeface="Georgia" pitchFamily="18" charset="0"/>
                        </a:rPr>
                        <a:t>союзными словами </a:t>
                      </a:r>
                      <a:r>
                        <a:rPr kumimoji="0" lang="ru-RU" sz="1600" b="0" i="1" u="none" strike="noStrike" cap="none" normalizeH="0" baseline="0" smtClean="0">
                          <a:ln>
                            <a:noFill/>
                          </a:ln>
                          <a:solidFill>
                            <a:schemeClr val="tx1"/>
                          </a:solidFill>
                          <a:effectLst/>
                          <a:latin typeface="Georgia" pitchFamily="18" charset="0"/>
                        </a:rPr>
                        <a:t>который, что , где, куда</a:t>
                      </a:r>
                      <a:r>
                        <a:rPr kumimoji="0" lang="ru-RU" sz="1600" b="0" i="0" u="none" strike="noStrike" cap="none" normalizeH="0" baseline="0" smtClean="0">
                          <a:ln>
                            <a:noFill/>
                          </a:ln>
                          <a:solidFill>
                            <a:schemeClr val="tx1"/>
                          </a:solidFill>
                          <a:effectLst/>
                          <a:latin typeface="Georgia" pitchFamily="18" charset="0"/>
                        </a:rPr>
                        <a:t> и др.</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5732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ru-RU" sz="1600" b="0" i="0" u="none" strike="noStrike" cap="none" normalizeH="0" baseline="0" smtClean="0">
                          <a:ln>
                            <a:noFill/>
                          </a:ln>
                          <a:solidFill>
                            <a:schemeClr val="tx1"/>
                          </a:solidFill>
                          <a:effectLst/>
                          <a:latin typeface="Georgia" pitchFamily="18" charset="0"/>
                        </a:rPr>
                        <a:t>Местоименно- определительное</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ru-RU" sz="1600" b="0" i="0" u="none" strike="noStrike" cap="none" normalizeH="0" baseline="0" smtClean="0">
                          <a:ln>
                            <a:noFill/>
                          </a:ln>
                          <a:solidFill>
                            <a:schemeClr val="tx1"/>
                          </a:solidFill>
                          <a:effectLst/>
                          <a:latin typeface="Georgia" pitchFamily="18" charset="0"/>
                        </a:rPr>
                        <a:t>какой? (кто именно? что именно?)</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ru-RU" sz="1600" b="0" i="0" u="none" strike="noStrike" cap="none" normalizeH="0" baseline="0" smtClean="0">
                          <a:ln>
                            <a:noFill/>
                          </a:ln>
                          <a:solidFill>
                            <a:schemeClr val="tx1"/>
                          </a:solidFill>
                          <a:effectLst/>
                          <a:latin typeface="Georgia" pitchFamily="18" charset="0"/>
                        </a:rPr>
                        <a:t>к местоим. в значении существительного</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ru-RU" sz="1600" b="0" i="0" u="none" strike="noStrike" cap="none" normalizeH="0" baseline="0" smtClean="0">
                          <a:ln>
                            <a:noFill/>
                          </a:ln>
                          <a:solidFill>
                            <a:schemeClr val="tx1"/>
                          </a:solidFill>
                          <a:effectLst/>
                          <a:latin typeface="Georgia" pitchFamily="18" charset="0"/>
                        </a:rPr>
                        <a:t>до и после определяемого слова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ru-RU" sz="1600" b="0" i="0" u="none" strike="noStrike" cap="none" normalizeH="0" baseline="0" smtClean="0">
                          <a:ln>
                            <a:noFill/>
                          </a:ln>
                          <a:solidFill>
                            <a:schemeClr val="tx1"/>
                          </a:solidFill>
                          <a:effectLst/>
                          <a:latin typeface="Georgia" pitchFamily="18" charset="0"/>
                        </a:rPr>
                        <a:t>союзными словами </a:t>
                      </a:r>
                      <a:r>
                        <a:rPr kumimoji="0" lang="ru-RU" sz="1600" b="0" i="1" u="none" strike="noStrike" cap="none" normalizeH="0" baseline="0" smtClean="0">
                          <a:ln>
                            <a:noFill/>
                          </a:ln>
                          <a:solidFill>
                            <a:schemeClr val="tx1"/>
                          </a:solidFill>
                          <a:effectLst/>
                          <a:latin typeface="Georgia" pitchFamily="18" charset="0"/>
                        </a:rPr>
                        <a:t>кто, что</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308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ru-RU" sz="1600" b="0" i="0" u="none" strike="noStrike" cap="none" normalizeH="0" baseline="0" smtClean="0">
                          <a:ln>
                            <a:noFill/>
                          </a:ln>
                          <a:solidFill>
                            <a:schemeClr val="tx1"/>
                          </a:solidFill>
                          <a:effectLst/>
                          <a:latin typeface="Georgia" pitchFamily="18" charset="0"/>
                        </a:rPr>
                        <a:t>Изъяснительное</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ru-RU" sz="1600" b="0" i="0" u="none" strike="noStrike" cap="none" normalizeH="0" baseline="0" smtClean="0">
                          <a:ln>
                            <a:noFill/>
                          </a:ln>
                          <a:solidFill>
                            <a:schemeClr val="tx1"/>
                          </a:solidFill>
                          <a:effectLst/>
                          <a:latin typeface="Georgia" pitchFamily="18" charset="0"/>
                        </a:rPr>
                        <a:t>вопросы косвенных падежей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ru-RU" sz="1600" b="0" i="0" u="none" strike="noStrike" cap="none" normalizeH="0" baseline="0" smtClean="0">
                          <a:ln>
                            <a:noFill/>
                          </a:ln>
                          <a:solidFill>
                            <a:schemeClr val="tx1"/>
                          </a:solidFill>
                          <a:effectLst/>
                          <a:latin typeface="Georgia" pitchFamily="18" charset="0"/>
                        </a:rPr>
                        <a:t>к словам со значением речи, мысли , чувства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ru-RU" sz="1600" b="0" i="0" u="none" strike="noStrike" cap="none" normalizeH="0" baseline="0" smtClean="0">
                          <a:ln>
                            <a:noFill/>
                          </a:ln>
                          <a:solidFill>
                            <a:schemeClr val="tx1"/>
                          </a:solidFill>
                          <a:effectLst/>
                          <a:latin typeface="Georgia" pitchFamily="18" charset="0"/>
                        </a:rPr>
                        <a:t>свободное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ru-RU" sz="1600" b="0" i="0" u="none" strike="noStrike" cap="none" normalizeH="0" baseline="0" smtClean="0">
                          <a:ln>
                            <a:noFill/>
                          </a:ln>
                          <a:solidFill>
                            <a:schemeClr val="tx1"/>
                          </a:solidFill>
                          <a:effectLst/>
                          <a:latin typeface="Georgia" pitchFamily="18" charset="0"/>
                        </a:rPr>
                        <a:t>союзами </a:t>
                      </a:r>
                      <a:r>
                        <a:rPr kumimoji="0" lang="ru-RU" sz="1600" b="0" i="1" u="none" strike="noStrike" cap="none" normalizeH="0" baseline="0" smtClean="0">
                          <a:ln>
                            <a:noFill/>
                          </a:ln>
                          <a:solidFill>
                            <a:schemeClr val="tx1"/>
                          </a:solidFill>
                          <a:effectLst/>
                          <a:latin typeface="Georgia" pitchFamily="18" charset="0"/>
                        </a:rPr>
                        <a:t>что, как,</a:t>
                      </a:r>
                      <a:r>
                        <a:rPr kumimoji="0" lang="ru-RU" sz="1600" b="0" i="0" u="none" strike="noStrike" cap="none" normalizeH="0" baseline="0" smtClean="0">
                          <a:ln>
                            <a:noFill/>
                          </a:ln>
                          <a:solidFill>
                            <a:schemeClr val="tx1"/>
                          </a:solidFill>
                          <a:effectLst/>
                          <a:latin typeface="Georgia" pitchFamily="18" charset="0"/>
                        </a:rPr>
                        <a:t> </a:t>
                      </a:r>
                      <a:r>
                        <a:rPr kumimoji="0" lang="ru-RU" sz="1600" b="0" i="1" u="none" strike="noStrike" cap="none" normalizeH="0" baseline="0" smtClean="0">
                          <a:ln>
                            <a:noFill/>
                          </a:ln>
                          <a:solidFill>
                            <a:schemeClr val="tx1"/>
                          </a:solidFill>
                          <a:effectLst/>
                          <a:latin typeface="Georgia" pitchFamily="18" charset="0"/>
                        </a:rPr>
                        <a:t>будто, чтобы</a:t>
                      </a:r>
                      <a:r>
                        <a:rPr kumimoji="0" lang="ru-RU" sz="1600" b="0" i="0" u="none" strike="noStrike" cap="none" normalizeH="0" baseline="0" smtClean="0">
                          <a:ln>
                            <a:noFill/>
                          </a:ln>
                          <a:solidFill>
                            <a:schemeClr val="tx1"/>
                          </a:solidFill>
                          <a:effectLst/>
                          <a:latin typeface="Georgia" pitchFamily="18" charset="0"/>
                        </a:rPr>
                        <a:t>; союзными словами </a:t>
                      </a:r>
                      <a:r>
                        <a:rPr kumimoji="0" lang="ru-RU" sz="1600" b="0" i="1" u="none" strike="noStrike" cap="none" normalizeH="0" baseline="0" smtClean="0">
                          <a:ln>
                            <a:noFill/>
                          </a:ln>
                          <a:solidFill>
                            <a:schemeClr val="tx1"/>
                          </a:solidFill>
                          <a:effectLst/>
                          <a:latin typeface="Georgia" pitchFamily="18" charset="0"/>
                        </a:rPr>
                        <a:t>кто, что, где</a:t>
                      </a:r>
                      <a:r>
                        <a:rPr kumimoji="0" lang="ru-RU" sz="1600" b="0" i="0" u="none" strike="noStrike" cap="none" normalizeH="0" baseline="0" smtClean="0">
                          <a:ln>
                            <a:noFill/>
                          </a:ln>
                          <a:solidFill>
                            <a:schemeClr val="tx1"/>
                          </a:solidFill>
                          <a:effectLst/>
                          <a:latin typeface="Georgia" pitchFamily="18" charset="0"/>
                        </a:rPr>
                        <a:t> и др., частицей </a:t>
                      </a:r>
                      <a:r>
                        <a:rPr kumimoji="0" lang="ru-RU" sz="1600" b="0" i="1" u="none" strike="noStrike" cap="none" normalizeH="0" baseline="0" smtClean="0">
                          <a:ln>
                            <a:noFill/>
                          </a:ln>
                          <a:solidFill>
                            <a:schemeClr val="tx1"/>
                          </a:solidFill>
                          <a:effectLst/>
                          <a:latin typeface="Georgia" pitchFamily="18" charset="0"/>
                        </a:rPr>
                        <a:t>ли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a:xfrm>
            <a:off x="457200" y="0"/>
            <a:ext cx="8229600" cy="1071563"/>
          </a:xfrm>
        </p:spPr>
        <p:txBody>
          <a:bodyPr/>
          <a:lstStyle/>
          <a:p>
            <a:pPr algn="ctr" eaLnBrk="1" hangingPunct="1"/>
            <a:r>
              <a:rPr lang="ru-RU" sz="2000" dirty="0" smtClean="0">
                <a:solidFill>
                  <a:srgbClr val="C00000"/>
                </a:solidFill>
              </a:rPr>
              <a:t>Заменить предложения с прямой речью синтаксическими синонимами с придаточными изъяснительными, составить схемы к СПП</a:t>
            </a:r>
          </a:p>
        </p:txBody>
      </p:sp>
      <p:sp>
        <p:nvSpPr>
          <p:cNvPr id="3" name="Содержимое 2"/>
          <p:cNvSpPr>
            <a:spLocks noGrp="1"/>
          </p:cNvSpPr>
          <p:nvPr>
            <p:ph sz="half" idx="1"/>
          </p:nvPr>
        </p:nvSpPr>
        <p:spPr>
          <a:xfrm>
            <a:off x="457200" y="1857375"/>
            <a:ext cx="8229600" cy="4268788"/>
          </a:xfrm>
        </p:spPr>
        <p:txBody>
          <a:bodyPr/>
          <a:lstStyle/>
          <a:p>
            <a:pPr eaLnBrk="1" hangingPunct="1"/>
            <a:r>
              <a:rPr lang="ru-RU" dirty="0" smtClean="0"/>
              <a:t>Сенека говорил: «Здоровье нельзя купить, им можно только </a:t>
            </a:r>
            <a:r>
              <a:rPr lang="ru-RU" dirty="0" err="1" smtClean="0"/>
              <a:t>ра</a:t>
            </a:r>
            <a:r>
              <a:rPr lang="ru-RU" dirty="0" smtClean="0">
                <a:latin typeface="Arial" charset="0"/>
              </a:rPr>
              <a:t> </a:t>
            </a:r>
            <a:r>
              <a:rPr lang="ru-RU" dirty="0" smtClean="0"/>
              <a:t>.</a:t>
            </a:r>
            <a:r>
              <a:rPr lang="ru-RU" dirty="0" smtClean="0">
                <a:latin typeface="Arial" charset="0"/>
              </a:rPr>
              <a:t> </a:t>
            </a:r>
            <a:r>
              <a:rPr lang="ru-RU" dirty="0" smtClean="0"/>
              <a:t>плачиваться». </a:t>
            </a:r>
          </a:p>
          <a:p>
            <a:pPr eaLnBrk="1" hangingPunct="1">
              <a:buFont typeface="Wingdings 2" pitchFamily="18" charset="2"/>
              <a:buNone/>
            </a:pPr>
            <a:r>
              <a:rPr lang="ru-RU" dirty="0" smtClean="0"/>
              <a:t>   Сенека говорил, что здоровье нельзя купить, им можно только ра</a:t>
            </a:r>
            <a:r>
              <a:rPr lang="ru-RU" i="1" dirty="0" smtClean="0">
                <a:solidFill>
                  <a:srgbClr val="C00000"/>
                </a:solidFill>
              </a:rPr>
              <a:t>с</a:t>
            </a:r>
            <a:r>
              <a:rPr lang="ru-RU" u="sng" dirty="0" smtClean="0"/>
              <a:t>п</a:t>
            </a:r>
            <a:r>
              <a:rPr lang="ru-RU" dirty="0" smtClean="0"/>
              <a:t>лачиваться. </a:t>
            </a:r>
            <a:r>
              <a:rPr lang="en-US" dirty="0" smtClean="0"/>
              <a:t>[</a:t>
            </a:r>
            <a:r>
              <a:rPr lang="ru-RU" dirty="0" smtClean="0"/>
              <a:t>…глаг.</a:t>
            </a:r>
            <a:r>
              <a:rPr lang="en-US" dirty="0" smtClean="0"/>
              <a:t>]</a:t>
            </a:r>
            <a:r>
              <a:rPr lang="ru-RU" dirty="0" smtClean="0"/>
              <a:t>, что (   ).</a:t>
            </a:r>
          </a:p>
          <a:p>
            <a:pPr eaLnBrk="1" hangingPunct="1"/>
            <a:r>
              <a:rPr lang="ru-RU" dirty="0" smtClean="0"/>
              <a:t>М. Горький считал: «Хороший человек должен </a:t>
            </a:r>
            <a:r>
              <a:rPr lang="ru-RU" dirty="0" err="1" smtClean="0"/>
              <a:t>береч</a:t>
            </a:r>
            <a:r>
              <a:rPr lang="ru-RU" dirty="0" smtClean="0"/>
              <a:t>(?) себя».</a:t>
            </a:r>
          </a:p>
          <a:p>
            <a:pPr eaLnBrk="1" hangingPunct="1">
              <a:buFont typeface="Wingdings 2" pitchFamily="18" charset="2"/>
              <a:buNone/>
            </a:pPr>
            <a:r>
              <a:rPr lang="ru-RU" dirty="0" smtClean="0"/>
              <a:t>    М. Горький считал, что хороший человек должен береч</a:t>
            </a:r>
            <a:r>
              <a:rPr lang="ru-RU" i="1" u="sng" dirty="0" smtClean="0">
                <a:solidFill>
                  <a:srgbClr val="FF0000"/>
                </a:solidFill>
              </a:rPr>
              <a:t>ь</a:t>
            </a:r>
            <a:r>
              <a:rPr lang="ru-RU" dirty="0" smtClean="0">
                <a:solidFill>
                  <a:srgbClr val="FF0000"/>
                </a:solidFill>
              </a:rPr>
              <a:t> </a:t>
            </a:r>
            <a:r>
              <a:rPr lang="ru-RU" dirty="0" smtClean="0"/>
              <a:t>себя. </a:t>
            </a:r>
            <a:r>
              <a:rPr lang="en-US" dirty="0" smtClean="0"/>
              <a:t>[</a:t>
            </a:r>
            <a:r>
              <a:rPr lang="ru-RU" dirty="0" smtClean="0"/>
              <a:t>…глаг.</a:t>
            </a:r>
            <a:r>
              <a:rPr lang="en-US" dirty="0" smtClean="0"/>
              <a:t>]</a:t>
            </a:r>
            <a:r>
              <a:rPr lang="ru-RU" dirty="0" smtClean="0"/>
              <a:t>, что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625" y="404663"/>
            <a:ext cx="8534400" cy="504057"/>
          </a:xfrm>
        </p:spPr>
        <p:txBody>
          <a:bodyPr>
            <a:normAutofit fontScale="90000"/>
          </a:bodyPr>
          <a:lstStyle/>
          <a:p>
            <a:pPr algn="ctr" eaLnBrk="1" fontAlgn="auto" hangingPunct="1">
              <a:spcAft>
                <a:spcPts val="0"/>
              </a:spcAft>
              <a:defRPr/>
            </a:pPr>
            <a:r>
              <a:rPr lang="ru-RU" dirty="0" smtClean="0"/>
              <a:t>Сила слова</a:t>
            </a:r>
            <a:endParaRPr lang="ru-RU" dirty="0"/>
          </a:p>
        </p:txBody>
      </p:sp>
      <p:sp>
        <p:nvSpPr>
          <p:cNvPr id="3" name="Содержимое 2"/>
          <p:cNvSpPr>
            <a:spLocks noGrp="1"/>
          </p:cNvSpPr>
          <p:nvPr>
            <p:ph idx="1"/>
          </p:nvPr>
        </p:nvSpPr>
        <p:spPr>
          <a:xfrm>
            <a:off x="107504" y="1124744"/>
            <a:ext cx="8928992" cy="5400600"/>
          </a:xfrm>
        </p:spPr>
        <p:txBody>
          <a:bodyPr>
            <a:normAutofit fontScale="40000" lnSpcReduction="20000"/>
          </a:bodyPr>
          <a:lstStyle/>
          <a:p>
            <a:pPr eaLnBrk="1" hangingPunct="1">
              <a:lnSpc>
                <a:spcPct val="90000"/>
              </a:lnSpc>
              <a:buFont typeface="Wingdings" pitchFamily="2" charset="2"/>
              <a:buNone/>
            </a:pPr>
            <a:r>
              <a:rPr lang="ru-RU" sz="2200" dirty="0" smtClean="0"/>
              <a:t>        </a:t>
            </a:r>
          </a:p>
          <a:p>
            <a:pPr eaLnBrk="1" hangingPunct="1">
              <a:lnSpc>
                <a:spcPct val="90000"/>
              </a:lnSpc>
              <a:buFont typeface="Wingdings" pitchFamily="2" charset="2"/>
              <a:buNone/>
            </a:pPr>
            <a:r>
              <a:rPr lang="ru-RU" sz="2200" dirty="0" smtClean="0">
                <a:latin typeface="Times New Roman" pitchFamily="18" charset="0"/>
              </a:rPr>
              <a:t>                       </a:t>
            </a:r>
            <a:r>
              <a:rPr lang="ru-RU" sz="4500" b="1" dirty="0" smtClean="0">
                <a:latin typeface="Times New Roman" pitchFamily="18" charset="0"/>
              </a:rPr>
              <a:t>Магическая сила слова с древнейших времён была известна людям  В отличие от нас, наши предки понимали, каким грозным оружием может быть слово.  Они знали, какое влияние оказывают слова на здоровье.   Слова обладают настолько мощной энергетикой, что влияют не только на живую, но и на неживую природу, например, воду. Свое влияние слова оказывают неодинаково. Все зависит от того, какую эмоциональную окраску несет слово: положительную или отрицательную.</a:t>
            </a:r>
          </a:p>
          <a:p>
            <a:pPr eaLnBrk="1" hangingPunct="1">
              <a:lnSpc>
                <a:spcPct val="90000"/>
              </a:lnSpc>
              <a:buFont typeface="Wingdings" pitchFamily="2" charset="2"/>
              <a:buNone/>
            </a:pPr>
            <a:r>
              <a:rPr lang="ru-RU" sz="4500" b="1" dirty="0" smtClean="0">
                <a:latin typeface="Times New Roman" pitchFamily="18" charset="0"/>
              </a:rPr>
              <a:t>            Японский исследователь </a:t>
            </a:r>
            <a:r>
              <a:rPr lang="ru-RU" sz="4500" b="1" dirty="0" err="1" smtClean="0">
                <a:latin typeface="Times New Roman" pitchFamily="18" charset="0"/>
              </a:rPr>
              <a:t>Масару</a:t>
            </a:r>
            <a:r>
              <a:rPr lang="ru-RU" sz="4500" b="1" dirty="0" smtClean="0">
                <a:latin typeface="Times New Roman" pitchFamily="18" charset="0"/>
              </a:rPr>
              <a:t> </a:t>
            </a:r>
            <a:r>
              <a:rPr lang="ru-RU" sz="4500" b="1" dirty="0" err="1" smtClean="0">
                <a:latin typeface="Times New Roman" pitchFamily="18" charset="0"/>
              </a:rPr>
              <a:t>Эмото</a:t>
            </a:r>
            <a:r>
              <a:rPr lang="ru-RU" sz="4500" b="1" dirty="0" smtClean="0">
                <a:latin typeface="Times New Roman" pitchFamily="18" charset="0"/>
              </a:rPr>
              <a:t> несколько лет изучал свойства, которыми обладает вода. Учёный исследовал, какое влияние оказывают слова на воду. В своих экспериментах он писал слова на листочках бумаги и прикреплял их к пробиркам с водой, а после воздействия слов на воду,  замораживал её и фотографировал. Фотоснимки таких слов  как «ангел», «любовь», «душа» - отличались изысканным орнаментом.  Кристаллы получились красивыми, гармоничными, симметричными. Совсем противоположное влияние оказывают слова с негативной окраской: фразы типа «Я тебя убью», «Ты </a:t>
            </a:r>
            <a:r>
              <a:rPr lang="ru-RU" sz="4500" b="1" dirty="0" err="1" smtClean="0">
                <a:latin typeface="Times New Roman" pitchFamily="18" charset="0"/>
              </a:rPr>
              <a:t>дурак</a:t>
            </a:r>
            <a:r>
              <a:rPr lang="ru-RU" sz="4500" b="1" dirty="0" smtClean="0">
                <a:latin typeface="Times New Roman" pitchFamily="18" charset="0"/>
              </a:rPr>
              <a:t>». Застывшая вода имела тусклый вид, а по форме её кристаллы напоминали  изображение металлического рока. </a:t>
            </a:r>
          </a:p>
          <a:p>
            <a:pPr eaLnBrk="1" hangingPunct="1">
              <a:lnSpc>
                <a:spcPct val="90000"/>
              </a:lnSpc>
              <a:buFont typeface="Wingdings" pitchFamily="2" charset="2"/>
              <a:buNone/>
            </a:pPr>
            <a:r>
              <a:rPr lang="ru-RU" sz="4500" b="1" dirty="0" smtClean="0">
                <a:latin typeface="Times New Roman" pitchFamily="18" charset="0"/>
              </a:rPr>
              <a:t>           Каков же вывод? </a:t>
            </a:r>
          </a:p>
          <a:p>
            <a:pPr eaLnBrk="1" hangingPunct="1">
              <a:lnSpc>
                <a:spcPct val="90000"/>
              </a:lnSpc>
              <a:buFont typeface="Wingdings" pitchFamily="2" charset="2"/>
              <a:buNone/>
            </a:pPr>
            <a:r>
              <a:rPr lang="ru-RU" sz="4500" b="1" dirty="0" smtClean="0">
                <a:latin typeface="Times New Roman" pitchFamily="18" charset="0"/>
              </a:rPr>
              <a:t>           Вода может запоминать слова, фразы и даже эмоции? Но ведь и наш организм на 80 % состоит из воды. Опыты </a:t>
            </a:r>
            <a:r>
              <a:rPr lang="ru-RU" sz="4500" b="1" dirty="0" err="1" smtClean="0">
                <a:latin typeface="Times New Roman" pitchFamily="18" charset="0"/>
              </a:rPr>
              <a:t>Масару</a:t>
            </a:r>
            <a:r>
              <a:rPr lang="ru-RU" sz="4500" b="1" dirty="0" smtClean="0">
                <a:latin typeface="Times New Roman" pitchFamily="18" charset="0"/>
              </a:rPr>
              <a:t> </a:t>
            </a:r>
            <a:r>
              <a:rPr lang="ru-RU" sz="4500" b="1" dirty="0" err="1" smtClean="0">
                <a:latin typeface="Times New Roman" pitchFamily="18" charset="0"/>
              </a:rPr>
              <a:t>Эмото</a:t>
            </a:r>
            <a:r>
              <a:rPr lang="ru-RU" sz="4500" b="1" dirty="0" smtClean="0">
                <a:latin typeface="Times New Roman" pitchFamily="18" charset="0"/>
              </a:rPr>
              <a:t> наглядно доказывают, что негативные эмоции сказываются на её структуре. Проводя дальнейшие связи можно не сомневаться, что подобные изменения в организме человека неизменно приводят к возникновению различных заболеваний.</a:t>
            </a:r>
            <a:br>
              <a:rPr lang="ru-RU" sz="4500" b="1" dirty="0" smtClean="0">
                <a:latin typeface="Times New Roman" pitchFamily="18" charset="0"/>
              </a:rPr>
            </a:br>
            <a:endParaRPr lang="ru-RU" sz="4500" b="1" dirty="0" smtClean="0">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title"/>
          </p:nvPr>
        </p:nvSpPr>
        <p:spPr>
          <a:xfrm>
            <a:off x="457200" y="273050"/>
            <a:ext cx="3008313" cy="1727200"/>
          </a:xfrm>
        </p:spPr>
        <p:txBody>
          <a:bodyPr/>
          <a:lstStyle/>
          <a:p>
            <a:pPr eaLnBrk="1" hangingPunct="1"/>
            <a:endParaRPr lang="ru-RU" smtClean="0"/>
          </a:p>
        </p:txBody>
      </p:sp>
      <p:sp>
        <p:nvSpPr>
          <p:cNvPr id="29698" name="Текст 3"/>
          <p:cNvSpPr>
            <a:spLocks noGrp="1"/>
          </p:cNvSpPr>
          <p:nvPr>
            <p:ph type="body" idx="2"/>
          </p:nvPr>
        </p:nvSpPr>
        <p:spPr/>
        <p:txBody>
          <a:bodyPr/>
          <a:lstStyle/>
          <a:p>
            <a:pPr eaLnBrk="1" hangingPunct="1"/>
            <a:endParaRPr lang="ru-RU" smtClean="0"/>
          </a:p>
        </p:txBody>
      </p:sp>
      <p:sp>
        <p:nvSpPr>
          <p:cNvPr id="29699" name="Содержимое 6"/>
          <p:cNvSpPr>
            <a:spLocks noGrp="1"/>
          </p:cNvSpPr>
          <p:nvPr>
            <p:ph sz="half" idx="1"/>
          </p:nvPr>
        </p:nvSpPr>
        <p:spPr/>
        <p:txBody>
          <a:bodyPr>
            <a:normAutofit lnSpcReduction="10000"/>
          </a:bodyPr>
          <a:lstStyle/>
          <a:p>
            <a:pPr eaLnBrk="1" hangingPunct="1">
              <a:lnSpc>
                <a:spcPct val="80000"/>
              </a:lnSpc>
              <a:buFont typeface="Wingdings 2" pitchFamily="18" charset="2"/>
              <a:buNone/>
            </a:pPr>
            <a:r>
              <a:rPr lang="ru-RU" sz="3100" dirty="0" smtClean="0"/>
              <a:t>        </a:t>
            </a:r>
            <a:r>
              <a:rPr lang="ru-RU" sz="2100" dirty="0" smtClean="0"/>
              <a:t>Магическая сила слова с древнейших времён была известна людям</a:t>
            </a:r>
            <a:r>
              <a:rPr lang="ru-RU" sz="2100" dirty="0" smtClean="0">
                <a:latin typeface="Arial" charset="0"/>
              </a:rPr>
              <a:t>.</a:t>
            </a:r>
            <a:r>
              <a:rPr lang="ru-RU" sz="2100" dirty="0" smtClean="0"/>
              <a:t>  В отличие от нас, наши предки понимали, каким грозным оружием может быть слово.  Они знали, какое влияние оказывают слова на здоровье.   Слова обладают настолько мощной энергетикой, что влияют не только на живую, но и на неживую природу, например, воду. Свое влияние слова оказывают неодинаково. Все зависит от того, какую эмоциональную окраску несет слово: положительную или отрицательную.</a:t>
            </a:r>
          </a:p>
          <a:p>
            <a:pPr eaLnBrk="1" hangingPunct="1">
              <a:lnSpc>
                <a:spcPct val="80000"/>
              </a:lnSpc>
              <a:buFont typeface="Wingdings 2" pitchFamily="18" charset="2"/>
              <a:buNone/>
            </a:pPr>
            <a:r>
              <a:rPr lang="ru-RU" sz="2100" dirty="0" smtClean="0"/>
              <a:t>          Японский исследователь </a:t>
            </a:r>
            <a:r>
              <a:rPr lang="ru-RU" sz="2100" dirty="0" err="1" smtClean="0"/>
              <a:t>Масару</a:t>
            </a:r>
            <a:r>
              <a:rPr lang="ru-RU" sz="2100" dirty="0" smtClean="0"/>
              <a:t> </a:t>
            </a:r>
            <a:r>
              <a:rPr lang="ru-RU" sz="2100" dirty="0" err="1" smtClean="0"/>
              <a:t>Эмото</a:t>
            </a:r>
            <a:r>
              <a:rPr lang="ru-RU" sz="2100" dirty="0" smtClean="0"/>
              <a:t> несколько лет изучал свойства, которыми обладает вода. Учёный исследовал, какое влияние оказывают слова на воду. </a:t>
            </a:r>
          </a:p>
        </p:txBody>
      </p:sp>
      <p:pic>
        <p:nvPicPr>
          <p:cNvPr id="29700" name="Рисунок 4" descr="http://www.3dnews.ru/_imgdata/img/2011/02/01/606064/samsung-real-translator-2.jpg"/>
          <p:cNvPicPr>
            <a:picLocks noChangeAspect="1" noChangeArrowheads="1"/>
          </p:cNvPicPr>
          <p:nvPr/>
        </p:nvPicPr>
        <p:blipFill>
          <a:blip r:embed="rId2" cstate="print"/>
          <a:srcRect/>
          <a:stretch>
            <a:fillRect/>
          </a:stretch>
        </p:blipFill>
        <p:spPr bwMode="auto">
          <a:xfrm>
            <a:off x="428624" y="0"/>
            <a:ext cx="3077249" cy="3068960"/>
          </a:xfrm>
          <a:prstGeom prst="rect">
            <a:avLst/>
          </a:prstGeom>
          <a:noFill/>
          <a:ln w="9525">
            <a:noFill/>
            <a:miter lim="800000"/>
            <a:headEnd/>
            <a:tailEnd/>
          </a:ln>
        </p:spPr>
      </p:pic>
      <p:pic>
        <p:nvPicPr>
          <p:cNvPr id="29701" name="Рисунок 7" descr="http://www.zdorovuchka.ru/images/stories/my/vliyanie-slova.jpg"/>
          <p:cNvPicPr>
            <a:picLocks noChangeAspect="1" noChangeArrowheads="1"/>
          </p:cNvPicPr>
          <p:nvPr/>
        </p:nvPicPr>
        <p:blipFill>
          <a:blip r:embed="rId3" cstate="print"/>
          <a:srcRect/>
          <a:stretch>
            <a:fillRect/>
          </a:stretch>
        </p:blipFill>
        <p:spPr bwMode="auto">
          <a:xfrm>
            <a:off x="467544" y="3356992"/>
            <a:ext cx="3024336" cy="32403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4"/>
          <p:cNvSpPr>
            <a:spLocks noGrp="1"/>
          </p:cNvSpPr>
          <p:nvPr>
            <p:ph type="title"/>
          </p:nvPr>
        </p:nvSpPr>
        <p:spPr/>
        <p:txBody>
          <a:bodyPr/>
          <a:lstStyle/>
          <a:p>
            <a:pPr eaLnBrk="1" hangingPunct="1"/>
            <a:r>
              <a:rPr lang="ru-RU" sz="4100" dirty="0" smtClean="0">
                <a:solidFill>
                  <a:srgbClr val="C00000"/>
                </a:solidFill>
              </a:rPr>
              <a:t>Итог урока</a:t>
            </a:r>
          </a:p>
        </p:txBody>
      </p:sp>
      <p:sp>
        <p:nvSpPr>
          <p:cNvPr id="6" name="Содержимое 5"/>
          <p:cNvSpPr>
            <a:spLocks noGrp="1"/>
          </p:cNvSpPr>
          <p:nvPr>
            <p:ph sz="half" idx="1"/>
          </p:nvPr>
        </p:nvSpPr>
        <p:spPr>
          <a:xfrm>
            <a:off x="301625" y="1527175"/>
            <a:ext cx="8504238" cy="4572000"/>
          </a:xfrm>
        </p:spPr>
        <p:txBody>
          <a:bodyPr/>
          <a:lstStyle/>
          <a:p>
            <a:pPr eaLnBrk="1" hangingPunct="1">
              <a:buFont typeface="Wingdings 2" pitchFamily="18" charset="2"/>
              <a:buNone/>
            </a:pPr>
            <a:r>
              <a:rPr lang="ru-RU" sz="2400" b="1" dirty="0" smtClean="0">
                <a:latin typeface="Arial" charset="0"/>
              </a:rPr>
              <a:t>   </a:t>
            </a:r>
            <a:r>
              <a:rPr lang="ru-RU" sz="2400" b="1" dirty="0" smtClean="0"/>
              <a:t>С каким видом придаточных мы познакомились на уроке?</a:t>
            </a:r>
          </a:p>
          <a:p>
            <a:pPr eaLnBrk="1" hangingPunct="1">
              <a:buFont typeface="Wingdings 2" pitchFamily="18" charset="2"/>
              <a:buNone/>
            </a:pPr>
            <a:r>
              <a:rPr lang="ru-RU" sz="2800" dirty="0" smtClean="0"/>
              <a:t>       </a:t>
            </a:r>
            <a:r>
              <a:rPr lang="ru-RU" sz="1800" b="1" i="1" dirty="0" smtClean="0"/>
              <a:t>(СПП с придаточным изъяснительным)</a:t>
            </a:r>
          </a:p>
          <a:p>
            <a:pPr eaLnBrk="1" hangingPunct="1">
              <a:buFont typeface="Wingdings 2" pitchFamily="18" charset="2"/>
              <a:buNone/>
            </a:pPr>
            <a:r>
              <a:rPr lang="ru-RU" sz="1800" dirty="0" smtClean="0">
                <a:latin typeface="Arial" charset="0"/>
              </a:rPr>
              <a:t>   </a:t>
            </a:r>
            <a:r>
              <a:rPr lang="ru-RU" sz="2400" b="1" dirty="0" smtClean="0"/>
              <a:t>Чем СПП с придаточными изъяснительными отличаются от СПП с придаточными определительными? </a:t>
            </a:r>
          </a:p>
          <a:p>
            <a:pPr eaLnBrk="1" hangingPunct="1">
              <a:buFont typeface="Wingdings 2" pitchFamily="18" charset="2"/>
              <a:buNone/>
            </a:pPr>
            <a:r>
              <a:rPr lang="ru-RU" sz="1800" dirty="0" smtClean="0"/>
              <a:t>          </a:t>
            </a:r>
            <a:r>
              <a:rPr lang="ru-RU" sz="1800" b="1" i="1" dirty="0" smtClean="0"/>
              <a:t>(придаточные изъяснительные отвечают на вопросы косвенных падежей, придаточные определительные – на вопросы определения)</a:t>
            </a:r>
          </a:p>
          <a:p>
            <a:pPr eaLnBrk="1" hangingPunct="1">
              <a:buFont typeface="Wingdings 2" pitchFamily="18" charset="2"/>
              <a:buNone/>
            </a:pPr>
            <a:r>
              <a:rPr lang="ru-RU" sz="2400" b="1" dirty="0" smtClean="0"/>
              <a:t>   Какая тема, кроме СПП, звучала на уроке?</a:t>
            </a:r>
          </a:p>
          <a:p>
            <a:pPr eaLnBrk="1" hangingPunct="1">
              <a:buFont typeface="Wingdings 2" pitchFamily="18" charset="2"/>
              <a:buNone/>
            </a:pPr>
            <a:r>
              <a:rPr lang="ru-RU" sz="1800" b="1" dirty="0" smtClean="0"/>
              <a:t>         </a:t>
            </a:r>
            <a:r>
              <a:rPr lang="ru-RU" sz="1800" b="1" i="1" dirty="0" smtClean="0"/>
              <a:t>(тема здоровья)</a:t>
            </a:r>
          </a:p>
          <a:p>
            <a:pPr eaLnBrk="1" hangingPunct="1">
              <a:buFont typeface="Wingdings 2" pitchFamily="18" charset="2"/>
              <a:buNone/>
            </a:pPr>
            <a:r>
              <a:rPr lang="ru-RU" sz="2400" dirty="0" smtClean="0"/>
              <a:t>   </a:t>
            </a:r>
            <a:r>
              <a:rPr lang="ru-RU" sz="2400" b="1" dirty="0" smtClean="0"/>
              <a:t>Какие выводы вы сделали?</a:t>
            </a:r>
          </a:p>
          <a:p>
            <a:pPr algn="ctr" eaLnBrk="1" hangingPunct="1">
              <a:buFont typeface="Wingdings 2" pitchFamily="18" charset="2"/>
              <a:buNone/>
            </a:pPr>
            <a:r>
              <a:rPr lang="ru-RU" sz="3200" u="sng" dirty="0" smtClean="0">
                <a:solidFill>
                  <a:srgbClr val="C00000"/>
                </a:solidFill>
              </a:rPr>
              <a:t>Необходимо беречь свое здоровье!!!</a:t>
            </a:r>
          </a:p>
          <a:p>
            <a:pPr algn="ctr" eaLnBrk="1" hangingPunct="1"/>
            <a:endParaRPr lang="ru-RU" sz="3200" u="sng" dirty="0" smtClean="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p:cNvSpPr>
          <p:nvPr>
            <p:ph type="title"/>
          </p:nvPr>
        </p:nvSpPr>
        <p:spPr/>
        <p:txBody>
          <a:bodyPr>
            <a:normAutofit fontScale="90000"/>
          </a:bodyPr>
          <a:lstStyle/>
          <a:p>
            <a:r>
              <a:rPr lang="ru-RU" sz="5400" dirty="0" smtClean="0">
                <a:solidFill>
                  <a:srgbClr val="C00000"/>
                </a:solidFill>
              </a:rPr>
              <a:t>Будьте здоровы!</a:t>
            </a:r>
          </a:p>
        </p:txBody>
      </p:sp>
      <p:graphicFrame>
        <p:nvGraphicFramePr>
          <p:cNvPr id="47109" name="Object 3"/>
          <p:cNvGraphicFramePr>
            <a:graphicFrameLocks noChangeAspect="1"/>
          </p:cNvGraphicFramePr>
          <p:nvPr>
            <p:ph sz="half" idx="1"/>
          </p:nvPr>
        </p:nvGraphicFramePr>
        <p:xfrm>
          <a:off x="1908175" y="1714500"/>
          <a:ext cx="5541963" cy="4394200"/>
        </p:xfrm>
        <a:graphic>
          <a:graphicData uri="http://schemas.openxmlformats.org/presentationml/2006/ole">
            <p:oleObj spid="_x0000_s47109" name="Clip" r:id="rId3" imgW="1831320" imgH="1452960" progId="">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TotalTime>
  <Words>657</Words>
  <Application>Microsoft Office PowerPoint</Application>
  <PresentationFormat>Экран (4:3)</PresentationFormat>
  <Paragraphs>72</Paragraphs>
  <Slides>9</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9</vt:i4>
      </vt:variant>
    </vt:vector>
  </HeadingPairs>
  <TitlesOfParts>
    <vt:vector size="11" baseType="lpstr">
      <vt:lpstr>Трек</vt:lpstr>
      <vt:lpstr>Clip</vt:lpstr>
      <vt:lpstr>Сложноподчиненные предложения с придаточным изъяснительным</vt:lpstr>
      <vt:lpstr>Сравним предложения</vt:lpstr>
      <vt:lpstr>На какие вопросы отвечают придаточные в следующих предложениях:</vt:lpstr>
      <vt:lpstr>Виды придаточных предложений</vt:lpstr>
      <vt:lpstr>Заменить предложения с прямой речью синтаксическими синонимами с придаточными изъяснительными, составить схемы к СПП</vt:lpstr>
      <vt:lpstr>Сила слова</vt:lpstr>
      <vt:lpstr>Слайд 7</vt:lpstr>
      <vt:lpstr>Итог урока</vt:lpstr>
      <vt:lpstr>Будьте здоровы!</vt:lpstr>
    </vt:vector>
  </TitlesOfParts>
  <Company>МОУ Увельская сош№3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Сложноподчиненные предложения с придаточным изъяснительным</dc:title>
  <dc:creator>Гость</dc:creator>
  <cp:lastModifiedBy>User</cp:lastModifiedBy>
  <cp:revision>38</cp:revision>
  <dcterms:created xsi:type="dcterms:W3CDTF">2011-11-23T05:33:00Z</dcterms:created>
  <dcterms:modified xsi:type="dcterms:W3CDTF">2011-11-29T20:29:07Z</dcterms:modified>
</cp:coreProperties>
</file>