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74" r:id="rId3"/>
    <p:sldId id="276" r:id="rId4"/>
    <p:sldId id="277" r:id="rId5"/>
    <p:sldId id="275" r:id="rId6"/>
    <p:sldId id="257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10F"/>
    <a:srgbClr val="E40C9C"/>
    <a:srgbClr val="60225C"/>
    <a:srgbClr val="3DFC1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26BBF-EB99-471E-AA79-B855290C509A}" type="datetimeFigureOut">
              <a:rPr lang="ru-RU" smtClean="0"/>
              <a:t>26.01.2012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8EFDD-C166-4E42-9EC4-B51DD278713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ru-RU" b="1" dirty="0" smtClean="0"/>
              <a:t>Треугольник в религии. Треугольный нимб Бога</a:t>
            </a:r>
            <a:r>
              <a:rPr lang="ru-RU" b="1" baseline="0" dirty="0" smtClean="0"/>
              <a:t> </a:t>
            </a:r>
            <a:r>
              <a:rPr lang="ru-RU" b="1" baseline="0" dirty="0" err="1" smtClean="0"/>
              <a:t>Саваофа</a:t>
            </a:r>
            <a:r>
              <a:rPr lang="ru-RU" b="1" baseline="0" dirty="0" smtClean="0"/>
              <a:t>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8EFDD-C166-4E42-9EC4-B51DD278713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C73069-704E-4E24-A650-42D061F6CF02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11B6C20-E61B-4629-88B7-2F14EEDB37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14346" y="785794"/>
            <a:ext cx="2982447" cy="44291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36717" y="1214422"/>
            <a:ext cx="503009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Обобщающий урок </a:t>
            </a:r>
          </a:p>
          <a:p>
            <a:pPr algn="ctr"/>
            <a:r>
              <a:rPr lang="ru-RU" sz="3200" b="1" cap="all" spc="0" dirty="0" smtClean="0">
                <a:ln/>
                <a:solidFill>
                  <a:srgbClr val="00B0F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теме</a:t>
            </a:r>
          </a:p>
          <a:p>
            <a:pPr algn="ctr"/>
            <a:endParaRPr lang="ru-RU" sz="3200" b="1" cap="all" dirty="0" smtClean="0">
              <a:ln/>
              <a:solidFill>
                <a:srgbClr val="00B0F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66425" y="2928934"/>
            <a:ext cx="413626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треугольник</a:t>
            </a:r>
            <a:endParaRPr lang="ru-RU" sz="4000" b="1" cap="all" spc="0" dirty="0">
              <a:ln w="0"/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0"/>
            <a:ext cx="4644008" cy="666936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</a:t>
            </a:r>
            <a:r>
              <a:rPr lang="ru-RU" b="1" dirty="0" smtClean="0"/>
              <a:t>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В                                   </a:t>
            </a:r>
            <a:r>
              <a:rPr lang="en-US" b="1" dirty="0" smtClean="0"/>
              <a:t>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                          C     </a:t>
            </a:r>
          </a:p>
          <a:p>
            <a:pPr>
              <a:buNone/>
            </a:pPr>
            <a:r>
              <a:rPr lang="en-US" b="1" dirty="0" smtClean="0"/>
              <a:t>                                </a:t>
            </a:r>
            <a:endParaRPr lang="ru-RU" b="1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332657"/>
            <a:ext cx="4042792" cy="5915744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sz="3200" b="1" dirty="0" smtClean="0"/>
              <a:t>ДАНО: АВ = ВС,</a:t>
            </a:r>
          </a:p>
          <a:p>
            <a:pPr>
              <a:buNone/>
            </a:pPr>
            <a:r>
              <a:rPr lang="ru-RU" sz="3200" b="1" dirty="0" smtClean="0"/>
              <a:t>             А</a:t>
            </a:r>
            <a:r>
              <a:rPr lang="en-US" sz="3200" b="1" dirty="0" smtClean="0"/>
              <a:t>D</a:t>
            </a:r>
            <a:r>
              <a:rPr lang="ru-RU" sz="3200" b="1" dirty="0" smtClean="0"/>
              <a:t> = С</a:t>
            </a:r>
            <a:r>
              <a:rPr lang="en-US" sz="3200" b="1" dirty="0" smtClean="0"/>
              <a:t>D</a:t>
            </a:r>
            <a:r>
              <a:rPr lang="ru-RU" sz="3200" b="1" dirty="0" smtClean="0"/>
              <a:t>, </a:t>
            </a:r>
          </a:p>
          <a:p>
            <a:pPr>
              <a:buNone/>
            </a:pPr>
            <a:r>
              <a:rPr lang="ru-RU" sz="3200" b="1" dirty="0" smtClean="0"/>
              <a:t>             &lt;СВ</a:t>
            </a:r>
            <a:r>
              <a:rPr lang="en-US" sz="3200" b="1" dirty="0" smtClean="0"/>
              <a:t>D</a:t>
            </a:r>
            <a:r>
              <a:rPr lang="ru-RU" sz="3200" b="1" dirty="0" smtClean="0"/>
              <a:t> = 48</a:t>
            </a:r>
            <a:r>
              <a:rPr lang="ru-RU" sz="3200" b="1" baseline="30000" dirty="0" smtClean="0"/>
              <a:t>0</a:t>
            </a:r>
            <a:r>
              <a:rPr lang="ru-RU" sz="3200" b="1" dirty="0" smtClean="0"/>
              <a:t> </a:t>
            </a:r>
          </a:p>
          <a:p>
            <a:pPr>
              <a:buNone/>
            </a:pPr>
            <a:endParaRPr lang="ru-RU" sz="3200" b="1" dirty="0" smtClean="0"/>
          </a:p>
          <a:p>
            <a:pPr>
              <a:buNone/>
            </a:pPr>
            <a:r>
              <a:rPr lang="ru-RU" sz="3200" b="1" dirty="0" smtClean="0"/>
              <a:t>Найти:   &lt; АВ</a:t>
            </a:r>
            <a:r>
              <a:rPr lang="en-US" sz="3200" b="1" dirty="0" smtClean="0"/>
              <a:t>D</a:t>
            </a:r>
            <a:endParaRPr lang="ru-RU" sz="3200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611560" y="1412776"/>
            <a:ext cx="2880320" cy="1800200"/>
          </a:xfrm>
          <a:prstGeom prst="triangle">
            <a:avLst>
              <a:gd name="adj" fmla="val 86959"/>
            </a:avLst>
          </a:prstGeom>
          <a:solidFill>
            <a:schemeClr val="accent3">
              <a:lumMod val="75000"/>
            </a:schemeClr>
          </a:solidFill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flipV="1">
            <a:off x="611560" y="3212976"/>
            <a:ext cx="2880320" cy="1800200"/>
          </a:xfrm>
          <a:prstGeom prst="triangle">
            <a:avLst>
              <a:gd name="adj" fmla="val 86959"/>
            </a:avLst>
          </a:prstGeom>
          <a:solidFill>
            <a:schemeClr val="accent6">
              <a:lumMod val="75000"/>
            </a:schemeClr>
          </a:solidFill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6200000" flipH="1">
            <a:off x="1583668" y="2312876"/>
            <a:ext cx="288032" cy="216024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1727684" y="2168860"/>
            <a:ext cx="288032" cy="216024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1691680" y="4005064"/>
            <a:ext cx="288032" cy="144016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844080" y="4157464"/>
            <a:ext cx="288032" cy="144016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131840" y="2132856"/>
            <a:ext cx="288032" cy="144016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131840" y="3933056"/>
            <a:ext cx="360040" cy="216024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u="sng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Правильные ответы:</a:t>
            </a:r>
            <a:r>
              <a:rPr lang="ru-RU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b="1" dirty="0" smtClean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solidFill>
                <a:schemeClr val="tx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1124744"/>
            <a:ext cx="8219256" cy="5330064"/>
          </a:xfrm>
        </p:spPr>
        <p:txBody>
          <a:bodyPr>
            <a:normAutofit/>
          </a:bodyPr>
          <a:lstStyle/>
          <a:p>
            <a:pPr marL="578358" indent="-514350">
              <a:buAutoNum type="arabicPeriod"/>
            </a:pP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Равнобедренный</a:t>
            </a:r>
          </a:p>
          <a:p>
            <a:pPr marL="578358" indent="-514350">
              <a:buAutoNum type="arabicPeriod"/>
            </a:pP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Высота</a:t>
            </a:r>
          </a:p>
          <a:p>
            <a:pPr marL="578358" indent="-514350">
              <a:buAutoNum type="arabicPeriod"/>
            </a:pP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Биссектриса</a:t>
            </a:r>
          </a:p>
          <a:p>
            <a:pPr marL="578358" indent="-514350">
              <a:buAutoNum type="arabicPeriod"/>
            </a:pP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Медиана</a:t>
            </a:r>
          </a:p>
          <a:p>
            <a:pPr marL="578358" indent="-514350">
              <a:buAutoNum type="arabicPeriod"/>
            </a:pPr>
            <a:r>
              <a:rPr lang="ru-RU" sz="4800" b="1" dirty="0" smtClean="0">
                <a:solidFill>
                  <a:schemeClr val="tx1">
                    <a:lumMod val="95000"/>
                  </a:schemeClr>
                </a:solidFill>
              </a:rPr>
              <a:t>Боковые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9509" y="2967335"/>
            <a:ext cx="6764993" cy="923330"/>
          </a:xfrm>
          <a:prstGeom prst="rect">
            <a:avLst/>
          </a:prstGeom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angle"/>
            <a:contourClr>
              <a:schemeClr val="accent2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Спасибо за урок!!!</a:t>
            </a:r>
            <a:endParaRPr lang="ru-RU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31936391_antichnost-1-kopi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556792"/>
            <a:ext cx="3343275" cy="4762500"/>
          </a:xfrm>
          <a:prstGeom prst="rect">
            <a:avLst/>
          </a:prstGeom>
        </p:spPr>
      </p:pic>
      <p:pic>
        <p:nvPicPr>
          <p:cNvPr id="3" name="Рисунок 2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1412776"/>
            <a:ext cx="2314543" cy="1728192"/>
          </a:xfrm>
          <a:prstGeom prst="rect">
            <a:avLst/>
          </a:prstGeom>
        </p:spPr>
      </p:pic>
      <p:pic>
        <p:nvPicPr>
          <p:cNvPr id="4" name="Рисунок 3" descr="zvezda-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7904" y="3717032"/>
            <a:ext cx="2333625" cy="2381250"/>
          </a:xfrm>
          <a:prstGeom prst="rect">
            <a:avLst/>
          </a:prstGeom>
        </p:spPr>
      </p:pic>
      <p:pic>
        <p:nvPicPr>
          <p:cNvPr id="5" name="Рисунок 4" descr="треу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2348880"/>
            <a:ext cx="2720913" cy="2376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63688" y="332656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Треугольник в орнаментах.</a:t>
            </a:r>
            <a:endParaRPr lang="ru-RU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eugolnik_savaop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60648"/>
            <a:ext cx="5400600" cy="54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84168" y="1052736"/>
            <a:ext cx="28438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Треугольник в религии.</a:t>
            </a:r>
          </a:p>
          <a:p>
            <a:pPr algn="ctr"/>
            <a:r>
              <a:rPr lang="ru-RU" sz="3200" b="1" i="1" dirty="0" smtClean="0"/>
              <a:t>Треугольный нимб Бога </a:t>
            </a:r>
            <a:r>
              <a:rPr lang="ru-RU" sz="3200" b="1" i="1" dirty="0" err="1" smtClean="0"/>
              <a:t>Саваофа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treugolnik_davi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260648"/>
            <a:ext cx="5400600" cy="5400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96136" y="764704"/>
            <a:ext cx="2952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Треугольник в геральдике.</a:t>
            </a:r>
          </a:p>
          <a:p>
            <a:pPr algn="ctr"/>
            <a:r>
              <a:rPr lang="ru-RU" sz="2800" b="1" dirty="0" smtClean="0"/>
              <a:t> </a:t>
            </a:r>
          </a:p>
          <a:p>
            <a:pPr algn="ctr"/>
            <a:r>
              <a:rPr lang="ru-RU" sz="2800" b="1" i="1" dirty="0" smtClean="0"/>
              <a:t>Орден Соломоновой </a:t>
            </a:r>
          </a:p>
          <a:p>
            <a:pPr algn="ctr"/>
            <a:r>
              <a:rPr lang="ru-RU" sz="2800" b="1" i="1" dirty="0" smtClean="0"/>
              <a:t>печати</a:t>
            </a:r>
            <a:endParaRPr lang="ru-RU" sz="2800" b="1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167054">
            <a:off x="475792" y="571988"/>
            <a:ext cx="1999728" cy="1403985"/>
          </a:xfrm>
          <a:prstGeom prst="rect">
            <a:avLst/>
          </a:prstGeom>
          <a:solidFill>
            <a:srgbClr val="FFFF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635896" y="260648"/>
            <a:ext cx="1728192" cy="1080120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ый треугольник 3"/>
          <p:cNvSpPr/>
          <p:nvPr/>
        </p:nvSpPr>
        <p:spPr>
          <a:xfrm rot="20161586">
            <a:off x="467494" y="1873834"/>
            <a:ext cx="4176464" cy="2304256"/>
          </a:xfrm>
          <a:prstGeom prst="rtTriangl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 rot="1554144">
            <a:off x="3177157" y="1481722"/>
            <a:ext cx="3168352" cy="936104"/>
          </a:xfrm>
          <a:prstGeom prst="triangl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араллелограмм 5"/>
          <p:cNvSpPr/>
          <p:nvPr/>
        </p:nvSpPr>
        <p:spPr>
          <a:xfrm>
            <a:off x="1979712" y="4869160"/>
            <a:ext cx="1656184" cy="1512168"/>
          </a:xfrm>
          <a:prstGeom prst="parallelogram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Трапеция 6"/>
          <p:cNvSpPr/>
          <p:nvPr/>
        </p:nvSpPr>
        <p:spPr>
          <a:xfrm>
            <a:off x="4716016" y="3717032"/>
            <a:ext cx="2664296" cy="2808312"/>
          </a:xfrm>
          <a:prstGeom prst="trapezoid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20931891">
            <a:off x="6758809" y="353950"/>
            <a:ext cx="1296144" cy="3384376"/>
          </a:xfrm>
          <a:prstGeom prst="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692696"/>
            <a:ext cx="9361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2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3968" y="404664"/>
            <a:ext cx="576064" cy="646331"/>
          </a:xfrm>
          <a:prstGeom prst="rect">
            <a:avLst/>
          </a:prstGeom>
          <a:noFill/>
          <a:ln w="5715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4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59632" y="3356992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3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27984" y="1628801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308304" y="2132856"/>
            <a:ext cx="360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7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0152" y="4941168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6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5445224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786050" y="214290"/>
            <a:ext cx="36579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Вспомним: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857224" y="1285860"/>
            <a:ext cx="1357322" cy="1000132"/>
          </a:xfrm>
          <a:prstGeom prst="triangle">
            <a:avLst>
              <a:gd name="adj" fmla="val 2392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4" idx="4"/>
            <a:endCxn id="4" idx="0"/>
          </p:cNvCxnSpPr>
          <p:nvPr/>
        </p:nvCxnSpPr>
        <p:spPr>
          <a:xfrm rot="5400000" flipH="1">
            <a:off x="1198169" y="1269615"/>
            <a:ext cx="1000132" cy="10326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endCxn id="4" idx="2"/>
          </p:cNvCxnSpPr>
          <p:nvPr/>
        </p:nvCxnSpPr>
        <p:spPr>
          <a:xfrm rot="5400000">
            <a:off x="502465" y="1611870"/>
            <a:ext cx="1028882" cy="319363"/>
          </a:xfrm>
          <a:prstGeom prst="line">
            <a:avLst/>
          </a:prstGeom>
          <a:ln w="38100">
            <a:solidFill>
              <a:srgbClr val="E40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Равнобедренный треугольник 4"/>
          <p:cNvSpPr/>
          <p:nvPr/>
        </p:nvSpPr>
        <p:spPr>
          <a:xfrm>
            <a:off x="1000100" y="2571744"/>
            <a:ext cx="1357322" cy="1000132"/>
          </a:xfrm>
          <a:prstGeom prst="triangle">
            <a:avLst>
              <a:gd name="adj" fmla="val 2392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5" idx="4"/>
            <a:endCxn id="5" idx="0"/>
          </p:cNvCxnSpPr>
          <p:nvPr/>
        </p:nvCxnSpPr>
        <p:spPr>
          <a:xfrm rot="5400000" flipH="1">
            <a:off x="1341045" y="2555499"/>
            <a:ext cx="1000132" cy="10326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5" idx="0"/>
          </p:cNvCxnSpPr>
          <p:nvPr/>
        </p:nvCxnSpPr>
        <p:spPr>
          <a:xfrm rot="16200000" flipH="1" flipV="1">
            <a:off x="647923" y="2897598"/>
            <a:ext cx="1002731" cy="351021"/>
          </a:xfrm>
          <a:prstGeom prst="line">
            <a:avLst/>
          </a:prstGeom>
          <a:ln w="38100">
            <a:solidFill>
              <a:srgbClr val="E40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авнобедренный треугольник 5"/>
          <p:cNvSpPr/>
          <p:nvPr/>
        </p:nvSpPr>
        <p:spPr>
          <a:xfrm>
            <a:off x="3929058" y="1357298"/>
            <a:ext cx="1357322" cy="1000132"/>
          </a:xfrm>
          <a:prstGeom prst="triangle">
            <a:avLst>
              <a:gd name="adj" fmla="val 2392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6" idx="4"/>
          </p:cNvCxnSpPr>
          <p:nvPr/>
        </p:nvCxnSpPr>
        <p:spPr>
          <a:xfrm rot="5400000">
            <a:off x="4607719" y="1678769"/>
            <a:ext cx="0" cy="13573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Равнобедренный треугольник 9"/>
          <p:cNvSpPr/>
          <p:nvPr/>
        </p:nvSpPr>
        <p:spPr>
          <a:xfrm>
            <a:off x="3929058" y="2571744"/>
            <a:ext cx="1357322" cy="1000132"/>
          </a:xfrm>
          <a:prstGeom prst="triangle">
            <a:avLst>
              <a:gd name="adj" fmla="val 23922"/>
            </a:avLst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4607719" y="2895812"/>
            <a:ext cx="0" cy="13573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Равнобедренный треугольник 7"/>
          <p:cNvSpPr/>
          <p:nvPr/>
        </p:nvSpPr>
        <p:spPr>
          <a:xfrm>
            <a:off x="6643702" y="1285860"/>
            <a:ext cx="1357322" cy="1000132"/>
          </a:xfrm>
          <a:prstGeom prst="triangle">
            <a:avLst>
              <a:gd name="adj" fmla="val 23922"/>
            </a:avLst>
          </a:prstGeom>
          <a:solidFill>
            <a:srgbClr val="3DFC10"/>
          </a:solidFill>
          <a:ln>
            <a:solidFill>
              <a:srgbClr val="3DF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5" name="Прямая соединительная линия 34"/>
          <p:cNvCxnSpPr>
            <a:stCxn id="8" idx="4"/>
          </p:cNvCxnSpPr>
          <p:nvPr/>
        </p:nvCxnSpPr>
        <p:spPr>
          <a:xfrm rot="5400000" flipH="1">
            <a:off x="6982797" y="1267765"/>
            <a:ext cx="1004758" cy="10316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endCxn id="8" idx="2"/>
          </p:cNvCxnSpPr>
          <p:nvPr/>
        </p:nvCxnSpPr>
        <p:spPr>
          <a:xfrm rot="5400000">
            <a:off x="6303319" y="1626244"/>
            <a:ext cx="1000131" cy="319364"/>
          </a:xfrm>
          <a:prstGeom prst="line">
            <a:avLst/>
          </a:prstGeom>
          <a:ln w="38100">
            <a:solidFill>
              <a:srgbClr val="E40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7322363" y="1607331"/>
            <a:ext cx="0" cy="13573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авнобедренный треугольник 10"/>
          <p:cNvSpPr/>
          <p:nvPr/>
        </p:nvSpPr>
        <p:spPr>
          <a:xfrm>
            <a:off x="6715140" y="2571744"/>
            <a:ext cx="1357322" cy="1000132"/>
          </a:xfrm>
          <a:prstGeom prst="triangle">
            <a:avLst>
              <a:gd name="adj" fmla="val 23922"/>
            </a:avLst>
          </a:prstGeom>
          <a:solidFill>
            <a:srgbClr val="3DFC10"/>
          </a:solidFill>
          <a:ln>
            <a:solidFill>
              <a:srgbClr val="3DFC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единительная линия 36"/>
          <p:cNvCxnSpPr>
            <a:stCxn id="11" idx="4"/>
          </p:cNvCxnSpPr>
          <p:nvPr/>
        </p:nvCxnSpPr>
        <p:spPr>
          <a:xfrm rot="5400000" flipH="1">
            <a:off x="7048487" y="2547901"/>
            <a:ext cx="1000132" cy="10478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6374756" y="2912128"/>
            <a:ext cx="1000131" cy="319364"/>
          </a:xfrm>
          <a:prstGeom prst="line">
            <a:avLst/>
          </a:prstGeom>
          <a:ln w="38100">
            <a:solidFill>
              <a:srgbClr val="E40C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7393801" y="2893215"/>
            <a:ext cx="0" cy="1357322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Дуга 43"/>
          <p:cNvSpPr/>
          <p:nvPr/>
        </p:nvSpPr>
        <p:spPr>
          <a:xfrm rot="6905725">
            <a:off x="794530" y="734037"/>
            <a:ext cx="1000100" cy="857256"/>
          </a:xfrm>
          <a:prstGeom prst="arc">
            <a:avLst>
              <a:gd name="adj1" fmla="val 18750229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6905725">
            <a:off x="957426" y="1991937"/>
            <a:ext cx="1000100" cy="857256"/>
          </a:xfrm>
          <a:prstGeom prst="arc">
            <a:avLst>
              <a:gd name="adj1" fmla="val 18750229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 rot="13668473">
            <a:off x="4743080" y="3149975"/>
            <a:ext cx="1000100" cy="857256"/>
          </a:xfrm>
          <a:prstGeom prst="arc">
            <a:avLst>
              <a:gd name="adj1" fmla="val 18750229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Дуга 47"/>
          <p:cNvSpPr/>
          <p:nvPr/>
        </p:nvSpPr>
        <p:spPr>
          <a:xfrm rot="13668473">
            <a:off x="4760986" y="1932344"/>
            <a:ext cx="1000100" cy="857256"/>
          </a:xfrm>
          <a:prstGeom prst="arc">
            <a:avLst>
              <a:gd name="adj1" fmla="val 18750229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Дуга 48"/>
          <p:cNvSpPr/>
          <p:nvPr/>
        </p:nvSpPr>
        <p:spPr>
          <a:xfrm rot="343071">
            <a:off x="3192009" y="1864231"/>
            <a:ext cx="1000100" cy="857256"/>
          </a:xfrm>
          <a:prstGeom prst="arc">
            <a:avLst>
              <a:gd name="adj1" fmla="val 18750229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343071">
            <a:off x="3349920" y="1862939"/>
            <a:ext cx="982428" cy="876359"/>
          </a:xfrm>
          <a:prstGeom prst="arc">
            <a:avLst>
              <a:gd name="adj1" fmla="val 17610718"/>
              <a:gd name="adj2" fmla="val 21505764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Дуга 51"/>
          <p:cNvSpPr/>
          <p:nvPr/>
        </p:nvSpPr>
        <p:spPr>
          <a:xfrm rot="343071">
            <a:off x="3340877" y="3113376"/>
            <a:ext cx="982428" cy="876359"/>
          </a:xfrm>
          <a:prstGeom prst="arc">
            <a:avLst>
              <a:gd name="adj1" fmla="val 17610718"/>
              <a:gd name="adj2" fmla="val 21505764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Дуга 52"/>
          <p:cNvSpPr/>
          <p:nvPr/>
        </p:nvSpPr>
        <p:spPr>
          <a:xfrm rot="343071">
            <a:off x="3183456" y="3119497"/>
            <a:ext cx="1000100" cy="857256"/>
          </a:xfrm>
          <a:prstGeom prst="arc">
            <a:avLst>
              <a:gd name="adj1" fmla="val 18750229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357290" y="3857628"/>
            <a:ext cx="5415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286248" y="3857628"/>
            <a:ext cx="5415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7143768" y="3786190"/>
            <a:ext cx="5415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?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52540" y="4786322"/>
            <a:ext cx="349005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 двум сторонам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и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углу между ними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942168" y="5143512"/>
            <a:ext cx="34499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 стороне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и 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Двум прилежащим</a:t>
            </a:r>
          </a:p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 к ней углам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5858030" y="5000636"/>
            <a:ext cx="355257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По трем сторонами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8363272" cy="65162"/>
          </a:xfrm>
        </p:spPr>
        <p:txBody>
          <a:bodyPr>
            <a:normAutofit fontScale="90000"/>
          </a:bodyPr>
          <a:lstStyle/>
          <a:p>
            <a:pPr algn="ctr"/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548681"/>
            <a:ext cx="4172272" cy="56997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/>
              <a:t>Вариант 1.</a:t>
            </a:r>
          </a:p>
          <a:p>
            <a:endParaRPr lang="ru-RU" sz="4000" b="1" dirty="0" smtClean="0"/>
          </a:p>
          <a:p>
            <a:pPr>
              <a:buNone/>
            </a:pPr>
            <a:r>
              <a:rPr lang="ru-RU" sz="5400" b="1" dirty="0" smtClean="0"/>
              <a:t>1. нет</a:t>
            </a:r>
          </a:p>
          <a:p>
            <a:pPr>
              <a:buNone/>
            </a:pPr>
            <a:r>
              <a:rPr lang="ru-RU" sz="5400" b="1" dirty="0" smtClean="0"/>
              <a:t>2. да</a:t>
            </a:r>
          </a:p>
          <a:p>
            <a:pPr>
              <a:buNone/>
            </a:pPr>
            <a:r>
              <a:rPr lang="ru-RU" sz="5400" b="1" dirty="0" smtClean="0"/>
              <a:t>3. нет</a:t>
            </a:r>
          </a:p>
          <a:p>
            <a:pPr>
              <a:buNone/>
            </a:pPr>
            <a:r>
              <a:rPr lang="ru-RU" sz="5400" b="1" dirty="0" smtClean="0"/>
              <a:t>4. да</a:t>
            </a:r>
          </a:p>
          <a:p>
            <a:pPr>
              <a:buNone/>
            </a:pPr>
            <a:r>
              <a:rPr lang="ru-RU" sz="5400" b="1" dirty="0" smtClean="0"/>
              <a:t>5. нет</a:t>
            </a:r>
            <a:endParaRPr lang="ru-RU" sz="54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3"/>
            <a:ext cx="4100264" cy="5771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b="1" dirty="0" smtClean="0"/>
              <a:t>Вариант 2.</a:t>
            </a:r>
          </a:p>
          <a:p>
            <a:endParaRPr lang="ru-RU" sz="4000" b="1" dirty="0" smtClean="0"/>
          </a:p>
          <a:p>
            <a:pPr>
              <a:buNone/>
            </a:pPr>
            <a:r>
              <a:rPr lang="ru-RU" sz="5800" b="1" dirty="0" smtClean="0"/>
              <a:t>1</a:t>
            </a:r>
            <a:r>
              <a:rPr lang="ru-RU" sz="5400" b="1" dirty="0" smtClean="0"/>
              <a:t>. нет</a:t>
            </a:r>
          </a:p>
          <a:p>
            <a:pPr>
              <a:buNone/>
            </a:pPr>
            <a:r>
              <a:rPr lang="ru-RU" sz="5400" b="1" dirty="0" smtClean="0"/>
              <a:t>2. да</a:t>
            </a:r>
          </a:p>
          <a:p>
            <a:pPr>
              <a:buNone/>
            </a:pPr>
            <a:r>
              <a:rPr lang="ru-RU" sz="5400" b="1" dirty="0" smtClean="0"/>
              <a:t>3. нет</a:t>
            </a:r>
          </a:p>
          <a:p>
            <a:pPr>
              <a:buNone/>
            </a:pPr>
            <a:r>
              <a:rPr lang="ru-RU" sz="5400" b="1" dirty="0" smtClean="0"/>
              <a:t>4. нет</a:t>
            </a:r>
          </a:p>
          <a:p>
            <a:pPr>
              <a:buNone/>
            </a:pPr>
            <a:r>
              <a:rPr lang="ru-RU" sz="5400" b="1" dirty="0" smtClean="0"/>
              <a:t>5. да</a:t>
            </a:r>
            <a:r>
              <a:rPr lang="ru-RU" sz="5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60648"/>
            <a:ext cx="4495800" cy="60486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</a:t>
            </a:r>
            <a:r>
              <a:rPr lang="ru-RU" b="1" dirty="0" smtClean="0"/>
              <a:t>В</a:t>
            </a:r>
            <a:r>
              <a:rPr lang="ru-RU" dirty="0" smtClean="0"/>
              <a:t>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b="1" dirty="0" smtClean="0"/>
              <a:t>о</a:t>
            </a:r>
          </a:p>
          <a:p>
            <a:pPr>
              <a:buNone/>
            </a:pPr>
            <a:r>
              <a:rPr lang="ru-RU" dirty="0" smtClean="0"/>
              <a:t>                                         </a:t>
            </a:r>
            <a:r>
              <a:rPr lang="en-US" b="1" dirty="0" smtClean="0"/>
              <a:t>D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С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0"/>
            <a:ext cx="4186808" cy="598775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600" b="1" dirty="0" smtClean="0"/>
              <a:t>Дано: АО = О</a:t>
            </a:r>
            <a:r>
              <a:rPr lang="en-US" sz="3600" b="1" dirty="0" smtClean="0"/>
              <a:t>D</a:t>
            </a:r>
            <a:r>
              <a:rPr lang="ru-RU" sz="3600" b="1" dirty="0" smtClean="0"/>
              <a:t>, </a:t>
            </a:r>
          </a:p>
          <a:p>
            <a:pPr>
              <a:buNone/>
            </a:pPr>
            <a:r>
              <a:rPr lang="ru-RU" sz="3600" b="1" dirty="0" smtClean="0"/>
              <a:t>            &lt;А = &lt;</a:t>
            </a:r>
            <a:r>
              <a:rPr lang="en-US" sz="3600" b="1" dirty="0" smtClean="0"/>
              <a:t> D</a:t>
            </a:r>
            <a:r>
              <a:rPr lang="ru-RU" sz="3600" b="1" dirty="0" smtClean="0"/>
              <a:t>, </a:t>
            </a:r>
          </a:p>
          <a:p>
            <a:pPr>
              <a:buNone/>
            </a:pPr>
            <a:r>
              <a:rPr lang="ru-RU" sz="3600" b="1" dirty="0" smtClean="0"/>
              <a:t>            &lt; С = 73</a:t>
            </a:r>
            <a:r>
              <a:rPr lang="ru-RU" sz="3600" b="1" baseline="30000" dirty="0" smtClean="0"/>
              <a:t>0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b="1" dirty="0" smtClean="0"/>
              <a:t>Найти: &lt; В                </a:t>
            </a:r>
            <a:endParaRPr lang="ru-RU" sz="3600" b="1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 rot="18299797">
            <a:off x="890945" y="505807"/>
            <a:ext cx="3102059" cy="1769639"/>
          </a:xfrm>
          <a:prstGeom prst="rtTriangl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lin ang="54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ый треугольник 22"/>
          <p:cNvSpPr/>
          <p:nvPr/>
        </p:nvSpPr>
        <p:spPr>
          <a:xfrm rot="7021996">
            <a:off x="769656" y="4039875"/>
            <a:ext cx="3102059" cy="1769639"/>
          </a:xfrm>
          <a:prstGeom prst="rtTriangl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5400000" flipH="1" flipV="1">
            <a:off x="1367644" y="2528900"/>
            <a:ext cx="36004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591780" y="3320988"/>
            <a:ext cx="360040" cy="2880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67544" y="221775"/>
            <a:ext cx="82192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20688"/>
            <a:ext cx="4427984" cy="5760639"/>
          </a:xfrm>
        </p:spPr>
        <p:txBody>
          <a:bodyPr/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smtClean="0"/>
              <a:t>В</a:t>
            </a:r>
            <a:r>
              <a:rPr lang="ru-RU" dirty="0" smtClean="0"/>
              <a:t>                     </a:t>
            </a:r>
            <a:r>
              <a:rPr lang="en-US" b="1" dirty="0" smtClean="0"/>
              <a:t>D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sz="2800" b="1" dirty="0" smtClean="0"/>
              <a:t>А</a:t>
            </a:r>
            <a:r>
              <a:rPr lang="ru-RU" b="1" dirty="0" smtClean="0"/>
              <a:t>                              Е                               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ru-RU" b="1" dirty="0" smtClean="0"/>
              <a:t>        </a:t>
            </a:r>
          </a:p>
          <a:p>
            <a:pPr>
              <a:buNone/>
            </a:pPr>
            <a:r>
              <a:rPr lang="ru-RU" b="1" dirty="0" smtClean="0"/>
              <a:t>            1      С      2 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476673"/>
            <a:ext cx="4100264" cy="5771728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ДАНО: АВ = Е</a:t>
            </a:r>
            <a:r>
              <a:rPr lang="en-US" b="1" dirty="0" smtClean="0"/>
              <a:t>D</a:t>
            </a:r>
            <a:r>
              <a:rPr lang="ru-RU" b="1" dirty="0" smtClean="0"/>
              <a:t>,</a:t>
            </a:r>
          </a:p>
          <a:p>
            <a:pPr>
              <a:buNone/>
            </a:pPr>
            <a:r>
              <a:rPr lang="ru-RU" b="1" dirty="0" smtClean="0"/>
              <a:t>             АС = ЕС, </a:t>
            </a:r>
          </a:p>
          <a:p>
            <a:pPr>
              <a:buNone/>
            </a:pPr>
            <a:r>
              <a:rPr lang="ru-RU" b="1" dirty="0" smtClean="0"/>
              <a:t>              &lt;1 = &lt;2,</a:t>
            </a:r>
          </a:p>
          <a:p>
            <a:pPr>
              <a:buNone/>
            </a:pPr>
            <a:r>
              <a:rPr lang="ru-RU" b="1" dirty="0" smtClean="0"/>
              <a:t>              </a:t>
            </a:r>
            <a:r>
              <a:rPr lang="en-US" b="1" dirty="0" smtClean="0"/>
              <a:t>DC = 8</a:t>
            </a:r>
            <a:r>
              <a:rPr lang="ru-RU" b="1" dirty="0" smtClean="0"/>
              <a:t>см.</a:t>
            </a:r>
          </a:p>
          <a:p>
            <a:pPr>
              <a:buNone/>
            </a:pPr>
            <a:r>
              <a:rPr lang="ru-RU" b="1" dirty="0" smtClean="0"/>
              <a:t>Найти: ВС   </a:t>
            </a:r>
            <a:endParaRPr lang="ru-RU" b="1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55576" y="1196752"/>
            <a:ext cx="1296144" cy="2664296"/>
          </a:xfrm>
          <a:prstGeom prst="triangle">
            <a:avLst/>
          </a:prstGeom>
          <a:solidFill>
            <a:srgbClr val="00B050"/>
          </a:solidFill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051720" y="1196752"/>
            <a:ext cx="1296144" cy="2664296"/>
          </a:xfrm>
          <a:prstGeom prst="triangle">
            <a:avLst/>
          </a:prstGeom>
          <a:solidFill>
            <a:srgbClr val="E40C9C"/>
          </a:solidFill>
          <a:ln w="57150"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323528" y="3861048"/>
            <a:ext cx="576064" cy="0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323528" y="4149080"/>
            <a:ext cx="720080" cy="144016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4"/>
          </p:cNvCxnSpPr>
          <p:nvPr/>
        </p:nvCxnSpPr>
        <p:spPr>
          <a:xfrm rot="16200000" flipH="1">
            <a:off x="3707904" y="3501008"/>
            <a:ext cx="0" cy="720080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6" idx="4"/>
          </p:cNvCxnSpPr>
          <p:nvPr/>
        </p:nvCxnSpPr>
        <p:spPr>
          <a:xfrm rot="16200000" flipH="1">
            <a:off x="3023828" y="4185084"/>
            <a:ext cx="864096" cy="216024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Дуга 19"/>
          <p:cNvSpPr/>
          <p:nvPr/>
        </p:nvSpPr>
        <p:spPr>
          <a:xfrm rot="6210126">
            <a:off x="607352" y="3576333"/>
            <a:ext cx="512472" cy="641437"/>
          </a:xfrm>
          <a:prstGeom prst="arc">
            <a:avLst>
              <a:gd name="adj1" fmla="val 14817364"/>
              <a:gd name="adj2" fmla="val 1106625"/>
            </a:avLst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9327269">
            <a:off x="2811147" y="3215070"/>
            <a:ext cx="576064" cy="1008112"/>
          </a:xfrm>
          <a:prstGeom prst="arc">
            <a:avLst>
              <a:gd name="adj1" fmla="val 15348760"/>
              <a:gd name="adj2" fmla="val 20846179"/>
            </a:avLst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935596" y="2312876"/>
            <a:ext cx="288032" cy="216024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2807804" y="2240868"/>
            <a:ext cx="288032" cy="216024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 flipH="1" flipV="1">
            <a:off x="1259632" y="3861048"/>
            <a:ext cx="288032" cy="0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1367644" y="3897052"/>
            <a:ext cx="360040" cy="0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2267744" y="3861048"/>
            <a:ext cx="288032" cy="0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411760" y="3861048"/>
            <a:ext cx="288032" cy="0"/>
          </a:xfrm>
          <a:prstGeom prst="line">
            <a:avLst/>
          </a:prstGeom>
          <a:ln w="57150">
            <a:solidFill>
              <a:schemeClr val="tx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изнаки равенства треугольников">
  <a:themeElements>
    <a:clrScheme name="Другая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00B0F0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признаки равенства треугольников</Template>
  <TotalTime>117</TotalTime>
  <Words>225</Words>
  <Application>Microsoft Office PowerPoint</Application>
  <PresentationFormat>Экран (4:3)</PresentationFormat>
  <Paragraphs>101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признаки равенства треугольников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Правильные ответы:  </vt:lpstr>
      <vt:lpstr>Слайд 12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Administrator</cp:lastModifiedBy>
  <cp:revision>19</cp:revision>
  <dcterms:created xsi:type="dcterms:W3CDTF">2011-11-26T14:14:50Z</dcterms:created>
  <dcterms:modified xsi:type="dcterms:W3CDTF">2012-01-26T13:21:54Z</dcterms:modified>
</cp:coreProperties>
</file>