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87" r:id="rId29"/>
    <p:sldId id="288" r:id="rId30"/>
    <p:sldId id="289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73" d="100"/>
          <a:sy n="73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447DCB-0E0F-4122-BF0C-4DD94E5DD0E8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859932-BEF5-4E62-94A8-7B81ED209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Bridge_Alcantara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Pont_Neuf_Paris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Calatrava_Puente_del_Alamillo_Seville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GoldenGateBridge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London_Tower_Bridge_501523_h00003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Karl%C5%AFv_most-2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joker.yasurgut.ru/uploads/posts/2011-07/1310395712_most_lenght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joker.yasurgut.ru/uploads/posts/2011-07/1310396478_most_in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joker.yasurgut.ru/uploads/posts/2011-07/1310396044_most_tro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joker.yasurgut.ru/uploads/posts/2011-07/1310396226_most_perila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1500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Методическая разработка классного часа.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786214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Семь чудес </a:t>
            </a:r>
            <a:r>
              <a:rPr lang="ru-RU" i="1" u="sng" dirty="0" err="1" smtClean="0">
                <a:solidFill>
                  <a:schemeClr val="bg1"/>
                </a:solidFill>
              </a:rPr>
              <a:t>Сургутского</a:t>
            </a:r>
            <a:r>
              <a:rPr lang="ru-RU" i="1" u="sng" dirty="0" smtClean="0">
                <a:solidFill>
                  <a:schemeClr val="bg1"/>
                </a:solidFill>
              </a:rPr>
              <a:t> района.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«Автомобильный вантовый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мост через Обь».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Выполнила учитель начальных классов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МОУ «</a:t>
            </a:r>
            <a:r>
              <a:rPr lang="ru-RU" sz="2200" dirty="0" err="1" smtClean="0">
                <a:solidFill>
                  <a:schemeClr val="bg1"/>
                </a:solidFill>
              </a:rPr>
              <a:t>Сытоминская</a:t>
            </a:r>
            <a:r>
              <a:rPr lang="ru-RU" sz="2200" dirty="0" smtClean="0">
                <a:solidFill>
                  <a:schemeClr val="bg1"/>
                </a:solidFill>
              </a:rPr>
              <a:t> СОШ»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Егорова  О.В.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 это понтонный, или </a:t>
            </a:r>
            <a:r>
              <a:rPr lang="ru-RU" sz="2800" dirty="0" err="1" smtClean="0">
                <a:solidFill>
                  <a:schemeClr val="bg1"/>
                </a:solidFill>
              </a:rPr>
              <a:t>наплывный</a:t>
            </a:r>
            <a:r>
              <a:rPr lang="ru-RU" sz="2800" dirty="0" smtClean="0">
                <a:solidFill>
                  <a:schemeClr val="bg1"/>
                </a:solidFill>
              </a:rPr>
              <a:t> — временный мост на плавучих опорах через реку </a:t>
            </a:r>
            <a:r>
              <a:rPr lang="ru-RU" sz="2800" dirty="0" err="1" smtClean="0">
                <a:solidFill>
                  <a:schemeClr val="bg1"/>
                </a:solidFill>
              </a:rPr>
              <a:t>Лямин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Сургутском</a:t>
            </a:r>
            <a:r>
              <a:rPr lang="ru-RU" sz="2800" dirty="0" smtClean="0">
                <a:solidFill>
                  <a:schemeClr val="bg1"/>
                </a:solidFill>
              </a:rPr>
              <a:t> районе.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P606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9" y="2357430"/>
            <a:ext cx="4314826" cy="4146558"/>
          </a:xfrm>
          <a:prstGeom prst="rect">
            <a:avLst/>
          </a:prstGeom>
          <a:noFill/>
        </p:spPr>
      </p:pic>
      <p:pic>
        <p:nvPicPr>
          <p:cNvPr id="1027" name="Picture 3" descr="F:\P606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357430"/>
            <a:ext cx="3671885" cy="414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Рисунок и макет горбатого моста.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Выполнили Кудряшова И. и </a:t>
            </a:r>
            <a:r>
              <a:rPr lang="ru-RU" sz="2800" dirty="0" err="1" smtClean="0">
                <a:solidFill>
                  <a:schemeClr val="bg1"/>
                </a:solidFill>
              </a:rPr>
              <a:t>Тетюцкий</a:t>
            </a:r>
            <a:r>
              <a:rPr lang="ru-RU" sz="2800" dirty="0" smtClean="0">
                <a:solidFill>
                  <a:schemeClr val="bg1"/>
                </a:solidFill>
              </a:rPr>
              <a:t> А. (3 класс)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Мои документы\Мама\DSCN06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85992"/>
            <a:ext cx="4143404" cy="4143404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ама\DSCN06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143116"/>
            <a:ext cx="385765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Мост </a:t>
            </a:r>
            <a:r>
              <a:rPr lang="ru-RU" sz="3200" dirty="0" err="1" smtClean="0">
                <a:solidFill>
                  <a:schemeClr val="bg1"/>
                </a:solidFill>
              </a:rPr>
              <a:t>Алькантара</a:t>
            </a:r>
            <a:r>
              <a:rPr lang="ru-RU" sz="3200" dirty="0" smtClean="0">
                <a:solidFill>
                  <a:schemeClr val="bg1"/>
                </a:solidFill>
              </a:rPr>
              <a:t> на реке Тахо, Испания.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d/d5/Bridge_Alcantara.JPG/200px-Bridge_Alcantar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28802"/>
            <a:ext cx="728667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Новый мост в Париже.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e/e4/Pont_Neuf_Paris.jpg/200px-Pont_Neuf_Pari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7643866" cy="42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Мост </a:t>
            </a:r>
            <a:r>
              <a:rPr lang="ru-RU" sz="3200" dirty="0" err="1" smtClean="0">
                <a:solidFill>
                  <a:schemeClr val="bg1"/>
                </a:solidFill>
              </a:rPr>
              <a:t>Аламильо</a:t>
            </a:r>
            <a:r>
              <a:rPr lang="ru-RU" sz="3200" dirty="0" smtClean="0">
                <a:solidFill>
                  <a:schemeClr val="bg1"/>
                </a:solidFill>
              </a:rPr>
              <a:t> Ночью.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b/b2/Calatrava_Puente_del_Alamillo_Seville.jpg/200px-Calatrava_Puente_del_Alamillo_Seville.jpg">
            <a:hlinkClick r:id="rId2"/>
          </p:cNvPr>
          <p:cNvPicPr/>
          <p:nvPr/>
        </p:nvPicPr>
        <p:blipFill>
          <a:blip r:embed="rId3">
            <a:lum bright="6000" contrast="17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3116"/>
            <a:ext cx="6286544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Мост «Золотые ворота» в Сан-Франциско, США.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3/3e/GoldenGateBridge.jpg/300px-GoldenGateBrid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7215238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Разводной мост Тауэр Бридж через Темзу в Лондоне, Великобритания.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9/91/London_Tower_Bridge_501523_h000032.jpg/200px-London_Tower_Bridge_501523_h00003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71678"/>
            <a:ext cx="4857784" cy="37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Арочный готический Карлов мост через реку Влтава в Праге, Чехия.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upload.wikimedia.org/wikipedia/commons/thumb/6/6e/Karl%C5%AFv_most-2.jpg/200px-Karl%C5%AFv_most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214554"/>
            <a:ext cx="428628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Сургутский</a:t>
            </a:r>
            <a:r>
              <a:rPr lang="ru-RU" sz="3200" dirty="0" smtClean="0">
                <a:solidFill>
                  <a:schemeClr val="bg1"/>
                </a:solidFill>
              </a:rPr>
              <a:t> мост через реку Обь.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F:\Фото подвесного моста\1310395625_main_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28838"/>
            <a:ext cx="4786346" cy="4229120"/>
          </a:xfrm>
          <a:prstGeom prst="rect">
            <a:avLst/>
          </a:prstGeom>
          <a:noFill/>
        </p:spPr>
      </p:pic>
      <p:pic>
        <p:nvPicPr>
          <p:cNvPr id="6146" name="Picture 2" descr="F:\Фото подвесного моста\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00372"/>
            <a:ext cx="314327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вантового моста.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head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8358246" cy="49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Из металла </a:t>
            </a:r>
            <a:r>
              <a:rPr lang="ru-RU" sz="2400" dirty="0" err="1" smtClean="0">
                <a:solidFill>
                  <a:schemeClr val="bg1"/>
                </a:solidFill>
              </a:rPr>
              <a:t>навека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Собран чудо-великан.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Добрым делом он увлёкся-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Поперёк реки улёгся.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нему, забыв о чуде,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Переходят реку люди.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Фото подвесного моста\f_16021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771530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3429024" cy="135732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В.Ф.Солохин</a:t>
            </a:r>
            <a:r>
              <a:rPr lang="ru-RU" dirty="0" smtClean="0">
                <a:solidFill>
                  <a:schemeClr val="bg1"/>
                </a:solidFill>
              </a:rPr>
              <a:t> – директор мостостроительного треста Э11.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28868"/>
            <a:ext cx="3008313" cy="3697295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Родился 29.08.1933г. В 1955 г. работал мастером на строительстве мостов в Кузбассе, Ачинске. С 1976 г. по 1993 г. управляющий трестом «</a:t>
            </a:r>
            <a:r>
              <a:rPr lang="ru-RU" sz="1600" dirty="0" err="1" smtClean="0">
                <a:solidFill>
                  <a:srgbClr val="002060"/>
                </a:solidFill>
              </a:rPr>
              <a:t>Мостострой</a:t>
            </a:r>
            <a:r>
              <a:rPr lang="ru-RU" sz="1600" dirty="0" smtClean="0">
                <a:solidFill>
                  <a:srgbClr val="002060"/>
                </a:solidFill>
              </a:rPr>
              <a:t> - 11» в г.Сургуте. Гордостью отечественного мостостроения стало строительство двухкилометрового автомобильного вантового моста через реку Обь. (2000г.)  </a:t>
            </a:r>
            <a:r>
              <a:rPr lang="ru-RU" sz="1600" dirty="0" err="1" smtClean="0">
                <a:solidFill>
                  <a:srgbClr val="002060"/>
                </a:solidFill>
              </a:rPr>
              <a:t>В.Ф.Солохин</a:t>
            </a:r>
            <a:r>
              <a:rPr lang="ru-RU" sz="1600" dirty="0" smtClean="0">
                <a:solidFill>
                  <a:srgbClr val="002060"/>
                </a:solidFill>
              </a:rPr>
              <a:t> является почётным гражданином г.Сургута.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F:\Фото подвесного моста\soloh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14327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Длина пролёта </a:t>
            </a:r>
            <a:r>
              <a:rPr lang="ru-RU" sz="3200" dirty="0" err="1" smtClean="0">
                <a:solidFill>
                  <a:schemeClr val="bg1"/>
                </a:solidFill>
              </a:rPr>
              <a:t>Сургутского</a:t>
            </a:r>
            <a:r>
              <a:rPr lang="ru-RU" sz="3200" dirty="0" smtClean="0">
                <a:solidFill>
                  <a:schemeClr val="bg1"/>
                </a:solidFill>
              </a:rPr>
              <a:t> моста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408 метров.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антовый мост через реку Обь в городе Сургу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85950"/>
            <a:ext cx="7072362" cy="411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 строительстве моста применены отечественные технологии, материалы и оборудование, а из импортных материалов только ванты и антикоррозионное покрытие.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антовый мост через реку Обь в городе Сургу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5012"/>
            <a:ext cx="4572032" cy="385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F:\Фото подвесного моста\ob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00240"/>
            <a:ext cx="321471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Тросы толщиной более 7 см издали кажутся тонкими нитями, но надежно работают и в морозы до 60 градусов, и в жару свыше 40.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F:\Фото подвесного моста\1310395993_most_tro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5013"/>
            <a:ext cx="4643470" cy="4281507"/>
          </a:xfrm>
          <a:prstGeom prst="rect">
            <a:avLst/>
          </a:prstGeom>
          <a:noFill/>
        </p:spPr>
      </p:pic>
      <p:pic>
        <p:nvPicPr>
          <p:cNvPr id="4098" name="Picture 2" descr="F:\Фото подвесного моста\img26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357430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Невозможно проехать мимо, чтобы не посмотреть на вершину пилона, откуда вниз разбегаются 130 канатов, образуя подвижный узор.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антовый мост через реку Обь в городе Сургу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14537"/>
            <a:ext cx="4286280" cy="420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F:\Фото подвесного моста\1245162082_mostsurgutsred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Особенно впечатляюще смотрится мост в вечернее время, освещенный гирляндами огней и светом прожекторов.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F:\Фото подвесного моста\1245162087_601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000240"/>
            <a:ext cx="3286148" cy="4429156"/>
          </a:xfrm>
          <a:prstGeom prst="rect">
            <a:avLst/>
          </a:prstGeom>
          <a:noFill/>
        </p:spPr>
      </p:pic>
      <p:pic>
        <p:nvPicPr>
          <p:cNvPr id="1027" name="Picture 3" descr="F:\Фото подвесного моста\1245162101_f_16081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462213"/>
            <a:ext cx="4643470" cy="289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целях сохранения истории строительства автомобильных мостов на территории Ханты-мансийского автономного </a:t>
            </a:r>
            <a:r>
              <a:rPr lang="ru-RU" sz="2400" dirty="0" err="1" smtClean="0">
                <a:solidFill>
                  <a:schemeClr val="bg1"/>
                </a:solidFill>
              </a:rPr>
              <a:t>округа-Югры</a:t>
            </a:r>
            <a:r>
              <a:rPr lang="ru-RU" sz="2400" dirty="0" smtClean="0">
                <a:solidFill>
                  <a:schemeClr val="bg1"/>
                </a:solidFill>
              </a:rPr>
              <a:t> приказом ГП </a:t>
            </a:r>
            <a:r>
              <a:rPr lang="ru-RU" sz="2400" dirty="0" err="1" smtClean="0">
                <a:solidFill>
                  <a:schemeClr val="bg1"/>
                </a:solidFill>
              </a:rPr>
              <a:t>Северавтодор</a:t>
            </a:r>
            <a:r>
              <a:rPr lang="ru-RU" sz="2400" dirty="0" smtClean="0">
                <a:solidFill>
                  <a:schemeClr val="bg1"/>
                </a:solidFill>
              </a:rPr>
              <a:t> было решено создать музей Моста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Фото подвесного моста\ph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5000660" cy="4286279"/>
          </a:xfrm>
          <a:prstGeom prst="rect">
            <a:avLst/>
          </a:prstGeom>
          <a:noFill/>
        </p:spPr>
      </p:pic>
      <p:pic>
        <p:nvPicPr>
          <p:cNvPr id="4" name="Рисунок 3" descr="photo1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928934"/>
            <a:ext cx="3214710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Уникальный </a:t>
            </a:r>
            <a:r>
              <a:rPr lang="ru-RU" sz="2700" dirty="0" err="1" smtClean="0">
                <a:solidFill>
                  <a:schemeClr val="bg1"/>
                </a:solidFill>
              </a:rPr>
              <a:t>сургутский</a:t>
            </a:r>
            <a:r>
              <a:rPr lang="ru-RU" sz="2700" dirty="0" smtClean="0">
                <a:solidFill>
                  <a:schemeClr val="bg1"/>
                </a:solidFill>
              </a:rPr>
              <a:t> мост весьма популярен у молодоженов. Он входит в обязательную программу свадебных прогулок. Кстати, замочки на перилах размещать запрещено.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Вантовый мост через реку Обь в городе Сургут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81224"/>
            <a:ext cx="7429552" cy="403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Б.Шмаков. «Мосты не просто инженерное искусство…»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900486" cy="55721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Мосты не просто инженерное искусство,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мысли удивительной полет.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Стоит красавец мост- обняв Обское русло,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сердце радостью поёт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все мы вместе это чудо сотворили,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Одной командою поднявшись в полный рост,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Пролет взлетевший над рекой,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четверть мили,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как воздушен наш </a:t>
            </a:r>
            <a:r>
              <a:rPr lang="ru-RU" dirty="0" err="1" smtClean="0">
                <a:solidFill>
                  <a:srgbClr val="002060"/>
                </a:solidFill>
              </a:rPr>
              <a:t>Сургутский</a:t>
            </a:r>
            <a:r>
              <a:rPr lang="ru-RU" dirty="0" smtClean="0">
                <a:solidFill>
                  <a:srgbClr val="002060"/>
                </a:solidFill>
              </a:rPr>
              <a:t> чудо-мост.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 всех кто принял в нем посильное участие,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Душа сегодня нежным трепетом полна.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Построен мост и это истинное счастье,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присмирела </a:t>
            </a:r>
            <a:r>
              <a:rPr lang="ru-RU" dirty="0" err="1" smtClean="0">
                <a:solidFill>
                  <a:srgbClr val="002060"/>
                </a:solidFill>
              </a:rPr>
              <a:t>крутобокая</a:t>
            </a:r>
            <a:r>
              <a:rPr lang="ru-RU" dirty="0" smtClean="0">
                <a:solidFill>
                  <a:srgbClr val="002060"/>
                </a:solidFill>
              </a:rPr>
              <a:t> волна.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 песня льётся всё сильнее громче, шире,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прославляет </a:t>
            </a:r>
            <a:r>
              <a:rPr lang="ru-RU" dirty="0" err="1" smtClean="0">
                <a:solidFill>
                  <a:srgbClr val="002060"/>
                </a:solidFill>
              </a:rPr>
              <a:t>мостостроевских</a:t>
            </a:r>
            <a:r>
              <a:rPr lang="ru-RU" dirty="0" smtClean="0">
                <a:solidFill>
                  <a:srgbClr val="002060"/>
                </a:solidFill>
              </a:rPr>
              <a:t> ребят.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Так же памятью о нас в родной Сибири,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Мосты над Обью величавые летят.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Мосты не просто инженерное искусство,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мысли удивительной полет.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Стоит красавец мост- обняв Обское русло,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сердце радостью поёт.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Фото подвесного моста\1245162055_4356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0737" y="1199356"/>
            <a:ext cx="3656039" cy="480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Трудна работа мостостроевцев, но и почётна.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F:\imgpreviewCASIO3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2357454" cy="1571636"/>
          </a:xfrm>
          <a:prstGeom prst="rect">
            <a:avLst/>
          </a:prstGeom>
          <a:noFill/>
        </p:spPr>
      </p:pic>
      <p:pic>
        <p:nvPicPr>
          <p:cNvPr id="2052" name="Picture 4" descr="F:\imgpreviewCAX1UC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714489"/>
            <a:ext cx="1785950" cy="1571636"/>
          </a:xfrm>
          <a:prstGeom prst="rect">
            <a:avLst/>
          </a:prstGeom>
          <a:noFill/>
        </p:spPr>
      </p:pic>
      <p:pic>
        <p:nvPicPr>
          <p:cNvPr id="2053" name="Picture 5" descr="F:\most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500189"/>
            <a:ext cx="3071834" cy="2500316"/>
          </a:xfrm>
          <a:prstGeom prst="rect">
            <a:avLst/>
          </a:prstGeom>
          <a:noFill/>
        </p:spPr>
      </p:pic>
      <p:pic>
        <p:nvPicPr>
          <p:cNvPr id="2054" name="Picture 6" descr="F:\most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214818"/>
            <a:ext cx="2928958" cy="2286016"/>
          </a:xfrm>
          <a:prstGeom prst="rect">
            <a:avLst/>
          </a:prstGeom>
          <a:noFill/>
        </p:spPr>
      </p:pic>
      <p:pic>
        <p:nvPicPr>
          <p:cNvPr id="2055" name="Picture 7" descr="F:\most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3929066"/>
            <a:ext cx="2357454" cy="2500330"/>
          </a:xfrm>
          <a:prstGeom prst="rect">
            <a:avLst/>
          </a:prstGeom>
          <a:noFill/>
        </p:spPr>
      </p:pic>
      <p:pic>
        <p:nvPicPr>
          <p:cNvPr id="2056" name="Picture 8" descr="F:\most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8638" y="4929198"/>
            <a:ext cx="2661726" cy="1785950"/>
          </a:xfrm>
          <a:prstGeom prst="rect">
            <a:avLst/>
          </a:prstGeom>
          <a:noFill/>
        </p:spPr>
      </p:pic>
      <p:pic>
        <p:nvPicPr>
          <p:cNvPr id="2057" name="Picture 9" descr="F:\imgpreviewCAH7262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500175"/>
            <a:ext cx="242889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Средневековый мост в </a:t>
            </a:r>
            <a:r>
              <a:rPr lang="ru-RU" sz="3200" dirty="0" err="1" smtClean="0">
                <a:solidFill>
                  <a:schemeClr val="bg1"/>
                </a:solidFill>
              </a:rPr>
              <a:t>Нотр-Дам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городе </a:t>
            </a:r>
            <a:r>
              <a:rPr lang="ru-RU" sz="3200" dirty="0" err="1" smtClean="0">
                <a:solidFill>
                  <a:schemeClr val="bg1"/>
                </a:solidFill>
              </a:rPr>
              <a:t>Манд</a:t>
            </a:r>
            <a:r>
              <a:rPr lang="ru-RU" sz="3200" dirty="0" smtClean="0">
                <a:solidFill>
                  <a:schemeClr val="bg1"/>
                </a:solidFill>
              </a:rPr>
              <a:t>, департамент </a:t>
            </a:r>
            <a:r>
              <a:rPr lang="ru-RU" sz="3200" dirty="0" err="1" smtClean="0">
                <a:solidFill>
                  <a:schemeClr val="bg1"/>
                </a:solidFill>
              </a:rPr>
              <a:t>Лозер</a:t>
            </a:r>
            <a:r>
              <a:rPr lang="ru-RU" sz="3200" dirty="0" smtClean="0">
                <a:solidFill>
                  <a:schemeClr val="bg1"/>
                </a:solidFill>
              </a:rPr>
              <a:t>, Франция.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Фото подвесного моста\48_-_Mende_-_Pont_Notre-Da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928802"/>
            <a:ext cx="7620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Б.Шмаков. «Мы построим мосты через реку…»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400420" cy="54292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Мы построим мосты через реки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Через горы, долины, болота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Чтобы путь сократить человеку.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Мы о нем проявляем заботу.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err="1" smtClean="0">
                <a:solidFill>
                  <a:srgbClr val="002060"/>
                </a:solidFill>
              </a:rPr>
              <a:t>Мостоотрядовцы</a:t>
            </a:r>
            <a:r>
              <a:rPr lang="ru-RU" sz="1600" dirty="0" smtClean="0">
                <a:solidFill>
                  <a:srgbClr val="002060"/>
                </a:solidFill>
              </a:rPr>
              <a:t> рабочая семья.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Закалена металлом и бетоном,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Опасная профессия моя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Вести монтаж и слушать ветра споры.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 моста через Обь Нашу реку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Это памятник нам на века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признанье людей человеку,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Чья профессия так не легка.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А пролеты лежат на опорах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Держат ленты бетонных дорог.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надежных плечах держим горы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Смелых планов, проектов мостов.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imgpreviewCAJ1XMG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00052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Презентация создана для участия в районном конкурсе методических разработок уроков и классных часов по теме «Семь чудес </a:t>
            </a:r>
            <a:r>
              <a:rPr lang="ru-RU" sz="3600" dirty="0" err="1" smtClean="0">
                <a:solidFill>
                  <a:schemeClr val="bg1"/>
                </a:solidFill>
              </a:rPr>
              <a:t>Сургутского</a:t>
            </a:r>
            <a:r>
              <a:rPr lang="ru-RU" sz="3600" dirty="0" smtClean="0">
                <a:solidFill>
                  <a:schemeClr val="bg1"/>
                </a:solidFill>
              </a:rPr>
              <a:t> района».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Используемая литература: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</a:t>
            </a:r>
            <a:r>
              <a:rPr lang="ru-RU" sz="3200" dirty="0" err="1" smtClean="0">
                <a:solidFill>
                  <a:schemeClr val="bg1"/>
                </a:solidFill>
              </a:rPr>
              <a:t>Г.Корченкин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А.Ярошко</a:t>
            </a:r>
            <a:r>
              <a:rPr lang="ru-RU" sz="3200" dirty="0" smtClean="0">
                <a:solidFill>
                  <a:schemeClr val="bg1"/>
                </a:solidFill>
              </a:rPr>
              <a:t>. «Территория надежды».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Материалы интернет-сайтов.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Первый в мире металлический мост в Великобритании.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Фото подвесного моста\800px-Iron_Bridge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928802"/>
            <a:ext cx="7620000" cy="435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Мост 25 апреля в Португалии.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F:\Фото подвесного моста\25th_April_Bridge_and_bo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928802"/>
            <a:ext cx="8128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Железнодорожный мост через реку Шуя в Карелии.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Фото подвесного моста\674px-Produkin-GorkiiShu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8581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Деревянный арочный мост в Киото, Япония.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Фото подвесного моста\800px-Bridge_at_Shimogamo_Shr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64386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Автомобильный Дворцовый мост В Санкт-Петербурге в разведённом состоянии.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F:\Фото подвесного моста\800px-Sankt_Petersburg_Dworzowy-Bridge_2005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928802"/>
            <a:ext cx="76200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Пешеходный древнеримский мост в </a:t>
            </a:r>
            <a:r>
              <a:rPr lang="ru-RU" sz="3200" dirty="0" err="1" smtClean="0">
                <a:solidFill>
                  <a:schemeClr val="bg1"/>
                </a:solidFill>
              </a:rPr>
              <a:t>Понте</a:t>
            </a:r>
            <a:r>
              <a:rPr lang="ru-RU" sz="3200" dirty="0" smtClean="0">
                <a:solidFill>
                  <a:schemeClr val="bg1"/>
                </a:solidFill>
              </a:rPr>
              <a:t> де </a:t>
            </a:r>
            <a:r>
              <a:rPr lang="ru-RU" sz="3200" dirty="0" err="1" smtClean="0">
                <a:solidFill>
                  <a:schemeClr val="bg1"/>
                </a:solidFill>
              </a:rPr>
              <a:t>Тиберио</a:t>
            </a:r>
            <a:r>
              <a:rPr lang="ru-RU" sz="3200" dirty="0" smtClean="0">
                <a:solidFill>
                  <a:schemeClr val="bg1"/>
                </a:solidFill>
              </a:rPr>
              <a:t> в Римини.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F:\Фото подвесного моста\800px-Rimini_-_Ponte_romano_-_Foto_Giovanni_Dall'Orto,_aprile_2004_0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785926"/>
            <a:ext cx="76200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414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Методическая разработка классного часа.</vt:lpstr>
      <vt:lpstr>Из металла навека Собран чудо-великан. Добрым делом он увлёкся- Поперёк реки улёгся. По нему, забыв о чуде, Переходят реку люди.</vt:lpstr>
      <vt:lpstr>Средневековый мост в Нотр-Дам в городе Манд, департамент Лозер, Франция.</vt:lpstr>
      <vt:lpstr>Первый в мире металлический мост в Великобритании.</vt:lpstr>
      <vt:lpstr>Мост 25 апреля в Португалии.</vt:lpstr>
      <vt:lpstr>Железнодорожный мост через реку Шуя в Карелии.</vt:lpstr>
      <vt:lpstr>Деревянный арочный мост в Киото, Япония.</vt:lpstr>
      <vt:lpstr>Автомобильный Дворцовый мост В Санкт-Петербурге в разведённом состоянии.</vt:lpstr>
      <vt:lpstr>Пешеходный древнеримский мост в Понте де Тиберио в Римини.</vt:lpstr>
      <vt:lpstr>А это понтонный, или наплывный — временный мост на плавучих опорах через реку Лямин в Сургутском районе. </vt:lpstr>
      <vt:lpstr>Рисунок и макет горбатого моста. Выполнили Кудряшова И. и Тетюцкий А. (3 класс)</vt:lpstr>
      <vt:lpstr>Мост Алькантара на реке Тахо, Испания.</vt:lpstr>
      <vt:lpstr>Новый мост в Париже.</vt:lpstr>
      <vt:lpstr>Мост Аламильо Ночью.</vt:lpstr>
      <vt:lpstr>Мост «Золотые ворота» в Сан-Франциско, США.</vt:lpstr>
      <vt:lpstr>Разводной мост Тауэр Бридж через Темзу в Лондоне, Великобритания.</vt:lpstr>
      <vt:lpstr>Арочный готический Карлов мост через реку Влтава в Праге, Чехия.</vt:lpstr>
      <vt:lpstr>Сургутский мост через реку Обь.</vt:lpstr>
      <vt:lpstr>Схема вантового моста.</vt:lpstr>
      <vt:lpstr>В.Ф.Солохин – директор мостостроительного треста Э11.</vt:lpstr>
      <vt:lpstr>Длина пролёта Сургутского моста  408 метров.</vt:lpstr>
      <vt:lpstr>При строительстве моста применены отечественные технологии, материалы и оборудование, а из импортных материалов только ванты и антикоррозионное покрытие. </vt:lpstr>
      <vt:lpstr>Тросы толщиной более 7 см издали кажутся тонкими нитями, но надежно работают и в морозы до 60 градусов, и в жару свыше 40.</vt:lpstr>
      <vt:lpstr>Невозможно проехать мимо, чтобы не посмотреть на вершину пилона, откуда вниз разбегаются 130 канатов, образуя подвижный узор. </vt:lpstr>
      <vt:lpstr>Особенно впечатляюще смотрится мост в вечернее время, освещенный гирляндами огней и светом прожекторов.  </vt:lpstr>
      <vt:lpstr>В целях сохранения истории строительства автомобильных мостов на территории Ханты-мансийского автономного округа-Югры приказом ГП Северавтодор было решено создать музей Моста </vt:lpstr>
      <vt:lpstr>Уникальный сургутский мост весьма популярен у молодоженов. Он входит в обязательную программу свадебных прогулок. Кстати, замочки на перилах размещать запрещено. </vt:lpstr>
      <vt:lpstr>Б.Шмаков. «Мосты не просто инженерное искусство…»</vt:lpstr>
      <vt:lpstr>Трудна работа мостостроевцев, но и почётна.</vt:lpstr>
      <vt:lpstr>Б.Шмаков. «Мы построим мосты через реку…»</vt:lpstr>
      <vt:lpstr> Презентация создана для участия в районном конкурсе методических разработок уроков и классных часов по теме «Семь чудес Сургутского района».</vt:lpstr>
      <vt:lpstr>Используемая литература: - Г.Корченкин, А.Ярошко. «Территория надежды». - Материалы интернет-сайтов.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классного часа.</dc:title>
  <dc:creator>UserXP</dc:creator>
  <cp:lastModifiedBy>Tata</cp:lastModifiedBy>
  <cp:revision>35</cp:revision>
  <dcterms:created xsi:type="dcterms:W3CDTF">2011-10-08T13:49:03Z</dcterms:created>
  <dcterms:modified xsi:type="dcterms:W3CDTF">2012-08-04T13:13:54Z</dcterms:modified>
</cp:coreProperties>
</file>