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6" r:id="rId2"/>
  </p:sldMasterIdLst>
  <p:notesMasterIdLst>
    <p:notesMasterId r:id="rId29"/>
  </p:notesMasterIdLst>
  <p:sldIdLst>
    <p:sldId id="256" r:id="rId3"/>
    <p:sldId id="313" r:id="rId4"/>
    <p:sldId id="257" r:id="rId5"/>
    <p:sldId id="259" r:id="rId6"/>
    <p:sldId id="310" r:id="rId7"/>
    <p:sldId id="311" r:id="rId8"/>
    <p:sldId id="312" r:id="rId9"/>
    <p:sldId id="262" r:id="rId10"/>
    <p:sldId id="261" r:id="rId11"/>
    <p:sldId id="314" r:id="rId12"/>
    <p:sldId id="315" r:id="rId13"/>
    <p:sldId id="316" r:id="rId14"/>
    <p:sldId id="317" r:id="rId15"/>
    <p:sldId id="318" r:id="rId16"/>
    <p:sldId id="319" r:id="rId17"/>
    <p:sldId id="328" r:id="rId18"/>
    <p:sldId id="320" r:id="rId19"/>
    <p:sldId id="326" r:id="rId20"/>
    <p:sldId id="327" r:id="rId21"/>
    <p:sldId id="329" r:id="rId22"/>
    <p:sldId id="330" r:id="rId23"/>
    <p:sldId id="321" r:id="rId24"/>
    <p:sldId id="322" r:id="rId25"/>
    <p:sldId id="323" r:id="rId26"/>
    <p:sldId id="324" r:id="rId27"/>
    <p:sldId id="32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F00"/>
    <a:srgbClr val="FF00FF"/>
    <a:srgbClr val="FFFF66"/>
    <a:srgbClr val="FFCC99"/>
    <a:srgbClr val="9900FF"/>
    <a:srgbClr val="FFCCFF"/>
    <a:srgbClr val="FFFF99"/>
    <a:srgbClr val="33CC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40"/>
    </p:cViewPr>
  </p:sorterViewPr>
  <p:notesViewPr>
    <p:cSldViewPr>
      <p:cViewPr varScale="1">
        <p:scale>
          <a:sx n="53" d="100"/>
          <a:sy n="53" d="100"/>
        </p:scale>
        <p:origin x="-2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FC6D0C-3D40-4E6C-B982-415D11D018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3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C6D0C-3D40-4E6C-B982-415D11D018E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0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04" name="Freeform 4"/>
          <p:cNvSpPr>
            <a:spLocks/>
          </p:cNvSpPr>
          <p:nvPr/>
        </p:nvSpPr>
        <p:spPr bwMode="auto">
          <a:xfrm>
            <a:off x="285750" y="2803526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D2880B-1590-48FB-9DFC-0A3021A42F4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19ED-15AB-42C8-843E-5695F57F0A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6123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2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2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C71D8-24C2-4951-83F4-FF2552F792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5503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2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B4AC023C-5123-4863-AD8B-3D064DFBBA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753296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2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A79E78CE-8C43-4A9A-8BCF-BBCF4D36C6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76054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2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BFDD0A16-70E1-4CE9-96A1-94488E9905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92024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04" name="Freeform 4"/>
          <p:cNvSpPr>
            <a:spLocks/>
          </p:cNvSpPr>
          <p:nvPr/>
        </p:nvSpPr>
        <p:spPr bwMode="auto">
          <a:xfrm>
            <a:off x="285750" y="2803526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D2880B-1590-48FB-9DFC-0A3021A42F4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7057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D318-A98D-4B77-A8E6-F8141F01587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13209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773D1-4626-428D-9D00-DFF2F2CF13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31484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92A1F-1146-4E7E-BB8F-3B01CD06ACA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45513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4F71B-C35B-4952-BCB8-F7AB80DBA7C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98474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D318-A98D-4B77-A8E6-F8141F0158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09005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27A3B-5DDC-4340-BA43-422C62A84FF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95915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AC13A-BE17-475B-8AF0-0E9D7791440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38680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D6ECD-1648-4AD4-AAD2-6FC3F027FD0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63709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34838-484A-4359-9215-1010A7B1722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01329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19ED-15AB-42C8-843E-5695F57F0AD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67270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2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2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C71D8-24C2-4951-83F4-FF2552F7928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07924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2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B4AC023C-5123-4863-AD8B-3D064DFBBAE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04709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2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A79E78CE-8C43-4A9A-8BCF-BBCF4D36C63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38152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2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BFDD0A16-70E1-4CE9-96A1-94488E99056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94292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773D1-4626-428D-9D00-DFF2F2CF13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83220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92A1F-1146-4E7E-BB8F-3B01CD06AC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58660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4F71B-C35B-4952-BCB8-F7AB80DBA7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5029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27A3B-5DDC-4340-BA43-422C62A84F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46190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AC13A-BE17-475B-8AF0-0E9D779144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82931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D6ECD-1648-4AD4-AAD2-6FC3F027FD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60813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34838-484A-4359-9215-1010A7B172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34028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2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6C074AD-0393-4754-8908-CC8425BCF4D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2" r:id="rId12"/>
    <p:sldLayoutId id="2147483693" r:id="rId13"/>
    <p:sldLayoutId id="2147483695" r:id="rId14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2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6C074AD-0393-4754-8908-CC8425BCF4D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198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04816"/>
            <a:ext cx="9144000" cy="6092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6500" b="1" dirty="0">
                <a:solidFill>
                  <a:srgbClr val="008000"/>
                </a:solidFill>
                <a:latin typeface="ITC Bookman Demi" pitchFamily="18" charset="0"/>
              </a:rPr>
              <a:t>La </a:t>
            </a:r>
            <a:r>
              <a:rPr lang="en-US" sz="6500" b="1" dirty="0" err="1">
                <a:solidFill>
                  <a:srgbClr val="008000"/>
                </a:solidFill>
                <a:latin typeface="ITC Bookman Demi" pitchFamily="18" charset="0"/>
              </a:rPr>
              <a:t>leçon</a:t>
            </a:r>
            <a:r>
              <a:rPr lang="en-US" sz="6500" b="1" dirty="0">
                <a:solidFill>
                  <a:srgbClr val="008000"/>
                </a:solidFill>
                <a:latin typeface="ITC Bookman Demi" pitchFamily="18" charset="0"/>
              </a:rPr>
              <a:t> de </a:t>
            </a:r>
            <a:r>
              <a:rPr lang="en-US" sz="6500" b="1" dirty="0" err="1" smtClean="0">
                <a:solidFill>
                  <a:srgbClr val="008000"/>
                </a:solidFill>
                <a:latin typeface="ITC Bookman Demi" pitchFamily="18" charset="0"/>
              </a:rPr>
              <a:t>français</a:t>
            </a:r>
            <a:r>
              <a:rPr lang="en-US" sz="6500" b="1" dirty="0" smtClean="0">
                <a:solidFill>
                  <a:srgbClr val="008000"/>
                </a:solidFill>
                <a:latin typeface="ITC Bookman Demi" pitchFamily="18" charset="0"/>
              </a:rPr>
              <a:t/>
            </a:r>
            <a:br>
              <a:rPr lang="en-US" sz="6500" b="1" dirty="0" smtClean="0">
                <a:solidFill>
                  <a:srgbClr val="008000"/>
                </a:solidFill>
                <a:latin typeface="ITC Bookman Demi" pitchFamily="18" charset="0"/>
              </a:rPr>
            </a:b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900" b="1" u="sng" dirty="0">
                <a:solidFill>
                  <a:srgbClr val="FF33CC"/>
                </a:solidFill>
                <a:latin typeface="Monotype Corsiva" pitchFamily="66" charset="0"/>
              </a:rPr>
              <a:t>Le </a:t>
            </a:r>
            <a:r>
              <a:rPr lang="en-US" sz="8900" b="1" u="sng" dirty="0" err="1">
                <a:solidFill>
                  <a:srgbClr val="FF33CC"/>
                </a:solidFill>
                <a:latin typeface="Monotype Corsiva" pitchFamily="66" charset="0"/>
              </a:rPr>
              <a:t>thème</a:t>
            </a:r>
            <a:r>
              <a:rPr lang="en-US" sz="8900" b="1" u="sng" dirty="0">
                <a:solidFill>
                  <a:srgbClr val="FF33CC"/>
                </a:solidFill>
                <a:latin typeface="Monotype Corsiva" pitchFamily="66" charset="0"/>
              </a:rPr>
              <a:t>:</a:t>
            </a:r>
            <a:br>
              <a:rPr lang="en-US" sz="8900" b="1" u="sng" dirty="0">
                <a:solidFill>
                  <a:srgbClr val="FF33CC"/>
                </a:solidFill>
                <a:latin typeface="Monotype Corsiva" pitchFamily="66" charset="0"/>
              </a:rPr>
            </a:br>
            <a:r>
              <a:rPr lang="en-US" sz="8900" b="1" u="sng" dirty="0" smtClean="0">
                <a:solidFill>
                  <a:srgbClr val="FF33CC"/>
                </a:solidFill>
                <a:latin typeface="Monotype Corsiva" pitchFamily="66" charset="0"/>
              </a:rPr>
              <a:t>«Les </a:t>
            </a:r>
            <a:r>
              <a:rPr lang="en-US" sz="8900" b="1" u="sng" dirty="0" err="1" smtClean="0">
                <a:solidFill>
                  <a:srgbClr val="FF33CC"/>
                </a:solidFill>
                <a:latin typeface="Monotype Corsiva" pitchFamily="66" charset="0"/>
              </a:rPr>
              <a:t>jeux</a:t>
            </a:r>
            <a:r>
              <a:rPr lang="en-US" sz="8900" b="1" u="sng" dirty="0" smtClean="0">
                <a:solidFill>
                  <a:srgbClr val="FF33CC"/>
                </a:solidFill>
                <a:latin typeface="Monotype Corsiva" pitchFamily="66" charset="0"/>
              </a:rPr>
              <a:t> et les </a:t>
            </a:r>
            <a:r>
              <a:rPr lang="en-US" sz="8900" b="1" u="sng" dirty="0" err="1" smtClean="0">
                <a:solidFill>
                  <a:srgbClr val="FF33CC"/>
                </a:solidFill>
                <a:latin typeface="Monotype Corsiva" pitchFamily="66" charset="0"/>
              </a:rPr>
              <a:t>jouets</a:t>
            </a:r>
            <a:r>
              <a:rPr lang="en-US" sz="8900" b="1" u="sng" dirty="0" smtClean="0">
                <a:solidFill>
                  <a:srgbClr val="FF33CC"/>
                </a:solidFill>
                <a:latin typeface="Monotype Corsiva" pitchFamily="66" charset="0"/>
              </a:rPr>
              <a:t>»</a:t>
            </a:r>
            <a:r>
              <a:rPr lang="en-US" sz="7000" dirty="0">
                <a:solidFill>
                  <a:srgbClr val="FF33CC"/>
                </a:solidFill>
              </a:rPr>
              <a:t/>
            </a:r>
            <a:br>
              <a:rPr lang="en-US" sz="7000" dirty="0">
                <a:solidFill>
                  <a:srgbClr val="FF33CC"/>
                </a:solidFill>
              </a:rPr>
            </a:br>
            <a:r>
              <a:rPr lang="en-US" sz="3000" dirty="0"/>
              <a:t> </a:t>
            </a:r>
            <a:br>
              <a:rPr lang="en-US" sz="3000" dirty="0"/>
            </a:br>
            <a:r>
              <a:rPr lang="en-US" sz="6500" b="1" dirty="0">
                <a:solidFill>
                  <a:srgbClr val="0000FF"/>
                </a:solidFill>
                <a:latin typeface="ITC Bookman Demi" pitchFamily="18" charset="0"/>
              </a:rPr>
              <a:t>Le prof</a:t>
            </a:r>
            <a:r>
              <a:rPr lang="ru-RU" sz="6500" b="1" dirty="0">
                <a:solidFill>
                  <a:srgbClr val="0000FF"/>
                </a:solidFill>
                <a:latin typeface="ITC Bookman Demi" pitchFamily="18" charset="0"/>
              </a:rPr>
              <a:t>.</a:t>
            </a:r>
            <a:r>
              <a:rPr lang="en-US" sz="6500" b="1" dirty="0">
                <a:solidFill>
                  <a:srgbClr val="0000FF"/>
                </a:solidFill>
                <a:latin typeface="ITC Bookman Demi" pitchFamily="18" charset="0"/>
              </a:rPr>
              <a:t> de </a:t>
            </a:r>
            <a:r>
              <a:rPr lang="en-US" sz="6500" b="1" dirty="0" err="1">
                <a:solidFill>
                  <a:srgbClr val="0000FF"/>
                </a:solidFill>
                <a:latin typeface="ITC Bookman Demi" pitchFamily="18" charset="0"/>
              </a:rPr>
              <a:t>français</a:t>
            </a:r>
            <a:r>
              <a:rPr lang="en-US" sz="6500" b="1" dirty="0">
                <a:solidFill>
                  <a:srgbClr val="0000FF"/>
                </a:solidFill>
                <a:latin typeface="ITC Bookman Demi" pitchFamily="18" charset="0"/>
              </a:rPr>
              <a:t>:</a:t>
            </a:r>
            <a:br>
              <a:rPr lang="en-US" sz="6500" b="1" dirty="0">
                <a:solidFill>
                  <a:srgbClr val="0000FF"/>
                </a:solidFill>
                <a:latin typeface="ITC Bookman Demi" pitchFamily="18" charset="0"/>
              </a:rPr>
            </a:br>
            <a:r>
              <a:rPr lang="en-US" sz="6500" b="1" dirty="0">
                <a:solidFill>
                  <a:srgbClr val="0000FF"/>
                </a:solidFill>
                <a:latin typeface="ITC Bookman Demi" pitchFamily="18" charset="0"/>
              </a:rPr>
              <a:t>K. KHABIROVA</a:t>
            </a:r>
            <a:r>
              <a:rPr lang="en-US" sz="6500" b="1" dirty="0">
                <a:solidFill>
                  <a:schemeClr val="accent2"/>
                </a:solidFill>
                <a:latin typeface="ITC Bookman Demi" pitchFamily="18" charset="0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5.78035E-7 C 0.1191 5.78035E-7 0.21684 0.17156 0.21684 0.3859 C 0.21684 0.59977 0.1191 0.77595 0.0 0.77595 C -0.11979 0.77595 -0.21615 0.59977 -0.21615 0.3859 C -0.21615 0.17156 -0.11979 5.78035E-7 0.0 5.78035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8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К Л А Р А\РАБОТА КЛАРЫ\Изд.дом-1 сентября\Проект-ОУ\Картинки\Футб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16" y="27956"/>
            <a:ext cx="4536504" cy="680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99407"/>
            <a:ext cx="4585016" cy="545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Lucas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joue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au football.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430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К Л А Р А\РАБОТА КЛАРЫ\Изд.дом-1 сентября\Проект-ОУ\Картинки\Дев+мя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448706"/>
            <a:ext cx="89289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Aline</a:t>
            </a:r>
            <a:r>
              <a:rPr lang="en-US" sz="78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8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joue</a:t>
            </a:r>
            <a:r>
              <a:rPr lang="en-US" sz="78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à la </a:t>
            </a:r>
            <a:r>
              <a:rPr lang="en-US" sz="78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balle</a:t>
            </a:r>
            <a:r>
              <a:rPr lang="en-US" sz="78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7800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1114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К Л А Р А\РАБОТА КЛАРЫ\Изд.дом-1 сентября\Проект-ОУ\Картинки\Девочка+кук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" y="85404"/>
            <a:ext cx="4507335" cy="66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3610" y="305068"/>
            <a:ext cx="456039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Nadine </a:t>
            </a:r>
            <a:r>
              <a:rPr lang="en-US" sz="100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joue</a:t>
            </a:r>
            <a:endParaRPr lang="en-US" sz="10000" b="1" dirty="0" smtClean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 la </a:t>
            </a:r>
            <a:r>
              <a:rPr lang="en-US" sz="100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poupée</a:t>
            </a:r>
            <a:r>
              <a:rPr lang="en-US" sz="100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0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5079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К Л А Р А\РАБОТА КЛАРЫ\Изд.дом-1 сентября\Проект-ОУ\Картинки\Vfkmx+re,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489"/>
            <a:ext cx="5688632" cy="553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453643"/>
            <a:ext cx="91440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Pierre </a:t>
            </a:r>
            <a:r>
              <a:rPr lang="en-US" sz="73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joue</a:t>
            </a:r>
            <a:r>
              <a:rPr lang="en-US" sz="7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aux cubes.</a:t>
            </a:r>
            <a:endParaRPr lang="ru-RU" sz="7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0390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К Л А Р А\РАБОТА КЛАРЫ\Изд.дом-1 сентября\Проект-ОУ\Картинки\Футб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664296" cy="39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К Л А Р А\РАБОТА КЛАРЫ\Изд.дом-1 сентября\Проект-ОУ\Картинки\Девочка+кук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52" y="116632"/>
            <a:ext cx="2688375" cy="39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-27384"/>
            <a:ext cx="38884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Léon </a:t>
            </a:r>
            <a:r>
              <a:rPr lang="en-US" sz="5000" b="1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joue</a:t>
            </a:r>
            <a:r>
              <a:rPr lang="en-US" sz="50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80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ballon</a:t>
            </a:r>
            <a:r>
              <a:rPr lang="en-US" sz="50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b="1" dirty="0" smtClean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0" b="1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Aidmée</a:t>
            </a:r>
            <a:r>
              <a:rPr lang="en-US" sz="50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5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80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poupée</a:t>
            </a:r>
            <a:r>
              <a:rPr lang="en-US" sz="5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0" dirty="0">
              <a:solidFill>
                <a:srgbClr val="99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2" y="4322592"/>
            <a:ext cx="91145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Un,</a:t>
            </a:r>
          </a:p>
          <a:p>
            <a:pPr>
              <a:lnSpc>
                <a:spcPct val="50000"/>
              </a:lnSpc>
            </a:pP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50000"/>
              </a:lnSpc>
            </a:pP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trois</a:t>
            </a:r>
            <a:endParaRPr lang="en-US" sz="7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r>
              <a:rPr lang="en-US" sz="7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72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7200" b="1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toi</a:t>
            </a:r>
            <a:r>
              <a:rPr lang="en-US" sz="9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8706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32" y="28069"/>
            <a:ext cx="911450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с мячом весь день хожу.</a:t>
            </a:r>
            <a:endParaRPr lang="en-US" sz="9000" b="1" dirty="0" smtClean="0">
              <a:solidFill>
                <a:srgbClr val="00B3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ты делаешь?</a:t>
            </a:r>
            <a:endParaRPr lang="en-US" sz="9000" b="1" dirty="0" smtClean="0">
              <a:solidFill>
                <a:srgbClr val="00B3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1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joue</a:t>
            </a:r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5292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Qu’est</a:t>
            </a:r>
            <a:r>
              <a:rPr lang="en-US" sz="8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8000" b="1" dirty="0" err="1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8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8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c’est</a:t>
            </a:r>
            <a:endParaRPr lang="ru-RU" sz="7200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24288"/>
            <a:ext cx="237626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600" b="1" dirty="0">
                <a:solidFill>
                  <a:srgbClr val="99FF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3800" b="1" dirty="0">
              <a:solidFill>
                <a:srgbClr val="99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0172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К Л А Р А\РАБОТА КЛАРЫ\Изд.дом-1 сентября\Проект-ОУ\Картинки\крокод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229200"/>
            <a:ext cx="9144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C’est</a:t>
            </a:r>
            <a:r>
              <a:rPr lang="en-US" sz="8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 crocodile.</a:t>
            </a:r>
            <a:endParaRPr lang="ru-RU" sz="8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432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К Л А Р А\РАБОТА КЛАРЫ\Изд.дом-1 сентября\Проект-ОУ\Картинки\куб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9" y="4924906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C’est</a:t>
            </a:r>
            <a:r>
              <a:rPr lang="en-US" sz="9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 cube.</a:t>
            </a:r>
            <a:endParaRPr lang="ru-RU" sz="9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5423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К Л А Р А\РАБОТА КЛАРЫ\Изд.дом-1 сентября\Проект-ОУ\Картинки\поросён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01" y="113123"/>
            <a:ext cx="6333667" cy="475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996914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C’est</a:t>
            </a:r>
            <a:r>
              <a:rPr lang="en-US" sz="9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9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cochon</a:t>
            </a:r>
            <a:r>
              <a:rPr lang="en-US" sz="9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9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397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107504" y="2780928"/>
            <a:ext cx="3384376" cy="3672408"/>
          </a:xfrm>
          <a:prstGeom prst="wedgeRoundRectCallout">
            <a:avLst>
              <a:gd name="adj1" fmla="val 80281"/>
              <a:gd name="adj2" fmla="val -35276"/>
              <a:gd name="adj3" fmla="val 16667"/>
            </a:avLst>
          </a:prstGeom>
          <a:solidFill>
            <a:srgbClr val="FFCCFF">
              <a:alpha val="50000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Bonjour,</a:t>
            </a:r>
          </a:p>
          <a:p>
            <a:pPr algn="ctr">
              <a:lnSpc>
                <a:spcPct val="150000"/>
              </a:lnSpc>
            </a:pP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mes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enfants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suis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râvie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voir</a:t>
            </a:r>
            <a:r>
              <a:rPr lang="en-US" sz="4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7498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96914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C’est</a:t>
            </a:r>
            <a:r>
              <a:rPr lang="en-US" sz="9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9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poisson</a:t>
            </a:r>
            <a:r>
              <a:rPr lang="en-US" sz="9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9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К Л А Р А\РАБОТА КЛАРЫ\Изд.дом-1 сентября\Проект-ОУ\Картинки\рыб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666"/>
            <a:ext cx="5928659" cy="44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665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5355793"/>
            <a:ext cx="9324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C’est</a:t>
            </a:r>
            <a:r>
              <a:rPr lang="en-US" sz="7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7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ballon</a:t>
            </a:r>
            <a:r>
              <a:rPr lang="en-US" sz="7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sauteur</a:t>
            </a:r>
            <a:r>
              <a:rPr lang="en-US" sz="7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7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К Л А Р А\РАБОТА КЛАРЫ\Изд.дом-1 сентября\Проект-ОУ\Картинки\прыгу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4000"/>
            <a:ext cx="5119216" cy="511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7751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32" y="-256424"/>
            <a:ext cx="9114504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 pas, </a:t>
            </a:r>
          </a:p>
          <a:p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6600" b="1" dirty="0" err="1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pas,</a:t>
            </a:r>
          </a:p>
          <a:p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6600" b="1" dirty="0" err="1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Trois</a:t>
            </a:r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pas,             </a:t>
            </a:r>
          </a:p>
          <a:p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6600" b="1" dirty="0" err="1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marche</a:t>
            </a:r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pas à pas,</a:t>
            </a:r>
          </a:p>
          <a:p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6600" b="1" dirty="0" err="1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Quatre</a:t>
            </a:r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grands</a:t>
            </a:r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pas,</a:t>
            </a:r>
            <a:endParaRPr lang="en-US" sz="6600" b="1" dirty="0">
              <a:solidFill>
                <a:srgbClr val="00B3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b="1" dirty="0" err="1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Cinq</a:t>
            </a:r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petits</a:t>
            </a:r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pas,</a:t>
            </a:r>
          </a:p>
          <a:p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Je </a:t>
            </a:r>
            <a:r>
              <a:rPr lang="en-US" sz="6600" b="1" dirty="0" err="1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marche</a:t>
            </a:r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 à </a:t>
            </a:r>
            <a:r>
              <a:rPr lang="en-US" sz="6600" b="1" dirty="0" smtClean="0">
                <a:solidFill>
                  <a:srgbClr val="00B3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pas.</a:t>
            </a:r>
            <a:endParaRPr lang="ru-RU" sz="6600" b="1" dirty="0">
              <a:solidFill>
                <a:srgbClr val="00B30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5816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К Л А Р А\РАБОТА КЛАРЫ\Изд.дом-1 сентября\Проект-ОУ\Картинки\папа+сы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5" y="548680"/>
            <a:ext cx="3304637" cy="52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К Л А Р А\РАБОТА КЛАРЫ\Изд.дом-1 сентября\Проект-ОУ\Картинки\карусель-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5" y="188640"/>
            <a:ext cx="450322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3744416" cy="320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9598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04391"/>
              </p:ext>
            </p:extLst>
          </p:nvPr>
        </p:nvGraphicFramePr>
        <p:xfrm>
          <a:off x="51976" y="227180"/>
          <a:ext cx="9043512" cy="64036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9204"/>
                <a:gridCol w="4864308"/>
              </a:tblGrid>
              <a:tr h="15960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7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Lève</a:t>
                      </a: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47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toi</a:t>
                      </a: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ru-RU" sz="47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Je me </a:t>
                      </a:r>
                      <a:r>
                        <a:rPr lang="en-US" sz="47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lève</a:t>
                      </a: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47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960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7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au tableau!</a:t>
                      </a:r>
                      <a:endParaRPr lang="ru-RU" sz="47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Je </a:t>
                      </a:r>
                      <a:r>
                        <a:rPr lang="en-US" sz="47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vais</a:t>
                      </a: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au tableau.</a:t>
                      </a:r>
                      <a:endParaRPr lang="ru-RU" sz="47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960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7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Prends</a:t>
                      </a: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r>
                        <a:rPr lang="en-US" sz="47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balle</a:t>
                      </a: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ru-RU" sz="47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Je </a:t>
                      </a:r>
                      <a:r>
                        <a:rPr lang="en-US" sz="47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prends</a:t>
                      </a: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r>
                        <a:rPr lang="en-US" sz="47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balle</a:t>
                      </a: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47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55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7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Joue</a:t>
                      </a: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à la </a:t>
                      </a:r>
                      <a:r>
                        <a:rPr lang="en-US" sz="47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balle</a:t>
                      </a: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ru-RU" sz="47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Je </a:t>
                      </a:r>
                      <a:r>
                        <a:rPr lang="en-US" sz="47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joue</a:t>
                      </a: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à la </a:t>
                      </a:r>
                      <a:r>
                        <a:rPr lang="en-US" sz="47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balle</a:t>
                      </a:r>
                      <a:r>
                        <a:rPr lang="en-US" sz="47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47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7467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К Л А Р А\РАБОТА КЛАРЫ\Изд.дом-1 сентября\Проект-ОУ\Картинки\дом.зад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86" y="52559"/>
            <a:ext cx="4776062" cy="67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4624"/>
            <a:ext cx="12241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476672"/>
            <a:ext cx="12241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095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Улетел воздушный шар,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2786152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 сказал: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5229200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0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 revoir</a:t>
            </a:r>
            <a:r>
              <a:rPr lang="en-US" sz="10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0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8717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6706243" y="1391486"/>
            <a:ext cx="2411760" cy="820071"/>
          </a:xfrm>
          <a:prstGeom prst="cloudCallout">
            <a:avLst>
              <a:gd name="adj1" fmla="val -95690"/>
              <a:gd name="adj2" fmla="val 239004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 У Р  !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779912" y="4869161"/>
            <a:ext cx="4896544" cy="1440160"/>
          </a:xfrm>
          <a:prstGeom prst="wedgeEllipseCallout">
            <a:avLst>
              <a:gd name="adj1" fmla="val -52717"/>
              <a:gd name="adj2" fmla="val -152756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6738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 О Ш К А   М Ы Ш К Е   Ш Е П Ч Е Т –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5113386"/>
            <a:ext cx="38884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А   О Н А   П И Щ И Т   –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827584" y="260650"/>
            <a:ext cx="8316416" cy="1421223"/>
          </a:xfrm>
          <a:prstGeom prst="wedgeEllipseCallout">
            <a:avLst>
              <a:gd name="adj1" fmla="val -30855"/>
              <a:gd name="adj2" fmla="val 135723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je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m’appelle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Mme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Klara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t’appelles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comment?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ьная выноска 11"/>
          <p:cNvSpPr/>
          <p:nvPr/>
        </p:nvSpPr>
        <p:spPr>
          <a:xfrm>
            <a:off x="1187624" y="188640"/>
            <a:ext cx="7704856" cy="1656184"/>
          </a:xfrm>
          <a:prstGeom prst="wedgeEllipseCallout">
            <a:avLst>
              <a:gd name="adj1" fmla="val 37334"/>
              <a:gd name="adj2" fmla="val 171216"/>
            </a:avLst>
          </a:prstGeom>
          <a:solidFill>
            <a:srgbClr val="FFFF99">
              <a:alpha val="2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m’appelle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Serge.</a:t>
            </a:r>
          </a:p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t’appelles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comment?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5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555776" y="476673"/>
            <a:ext cx="3024336" cy="720080"/>
          </a:xfrm>
          <a:prstGeom prst="cloudCallout">
            <a:avLst>
              <a:gd name="adj1" fmla="val -55190"/>
              <a:gd name="adj2" fmla="val 291459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Ça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3275856" y="2276872"/>
            <a:ext cx="3744416" cy="720080"/>
          </a:xfrm>
          <a:prstGeom prst="cloudCallout">
            <a:avLst>
              <a:gd name="adj1" fmla="val 75475"/>
              <a:gd name="adj2" fmla="val 174094"/>
            </a:avLst>
          </a:prstGeom>
          <a:solidFill>
            <a:srgbClr val="FFFF99">
              <a:alpha val="3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54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620688"/>
            <a:ext cx="439248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Ça</a:t>
            </a:r>
            <a:r>
              <a:rPr lang="en-US" sz="10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0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0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4365105"/>
            <a:ext cx="6768752" cy="187220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Ça</a:t>
            </a:r>
            <a:r>
              <a:rPr lang="en-US" sz="10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0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sz="10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0" dirty="0"/>
          </a:p>
        </p:txBody>
      </p:sp>
      <p:sp>
        <p:nvSpPr>
          <p:cNvPr id="6" name="Круговая стрелка 5"/>
          <p:cNvSpPr/>
          <p:nvPr/>
        </p:nvSpPr>
        <p:spPr>
          <a:xfrm rot="5400000">
            <a:off x="2528214" y="378152"/>
            <a:ext cx="5004700" cy="5813667"/>
          </a:xfrm>
          <a:prstGeom prst="circularArrow">
            <a:avLst>
              <a:gd name="adj1" fmla="val 5841"/>
              <a:gd name="adj2" fmla="val 1099698"/>
              <a:gd name="adj3" fmla="val 16693586"/>
              <a:gd name="adj4" fmla="val 10632812"/>
              <a:gd name="adj5" fmla="val 9279"/>
            </a:avLst>
          </a:prstGeom>
          <a:solidFill>
            <a:srgbClr val="FF3300">
              <a:alpha val="38000"/>
            </a:srgbClr>
          </a:solidFill>
          <a:ln cmpd="sng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01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087" y="116632"/>
            <a:ext cx="4333891" cy="1512168"/>
          </a:xfrm>
          <a:prstGeom prst="roundRect">
            <a:avLst/>
          </a:prstGeom>
          <a:solidFill>
            <a:srgbClr val="FFFF00">
              <a:alpha val="25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Лягушонок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Кри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Знает новые слова,</a:t>
            </a:r>
          </a:p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Квакает: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5436096" y="2564904"/>
            <a:ext cx="3707904" cy="2160240"/>
          </a:xfrm>
          <a:prstGeom prst="cloudCallout">
            <a:avLst>
              <a:gd name="adj1" fmla="val -35925"/>
              <a:gd name="adj2" fmla="val -78513"/>
            </a:avLst>
          </a:prstGeom>
          <a:solidFill>
            <a:srgbClr val="33CC33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Comment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ça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5517233"/>
            <a:ext cx="9036496" cy="1224136"/>
          </a:xfrm>
          <a:prstGeom prst="rect">
            <a:avLst/>
          </a:prstGeom>
          <a:solidFill>
            <a:srgbClr val="FFFF66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ответ ему листва шелестит: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Merci, </a:t>
            </a:r>
            <a:r>
              <a:rPr lang="en-US" sz="5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ça</a:t>
            </a:r>
            <a:r>
              <a:rPr lang="en-US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5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sz="quarter" idx="4294967295"/>
          </p:nvPr>
        </p:nvSpPr>
        <p:spPr>
          <a:xfrm>
            <a:off x="0" y="44450"/>
            <a:ext cx="9144000" cy="615950"/>
          </a:xfrm>
        </p:spPr>
        <p:txBody>
          <a:bodyPr/>
          <a:lstStyle/>
          <a:p>
            <a:pPr algn="ctr"/>
            <a:r>
              <a:rPr lang="en-US" sz="3800" b="1" dirty="0" err="1" smtClean="0">
                <a:solidFill>
                  <a:srgbClr val="FFFF00"/>
                </a:solidFill>
                <a:latin typeface="ITC Bookman Demi" pitchFamily="18" charset="0"/>
              </a:rPr>
              <a:t>C’est</a:t>
            </a:r>
            <a:r>
              <a:rPr lang="en-US" sz="3800" b="1" dirty="0" smtClean="0">
                <a:solidFill>
                  <a:srgbClr val="FFFF00"/>
                </a:solidFill>
                <a:latin typeface="ITC Bookman Demi" pitchFamily="18" charset="0"/>
              </a:rPr>
              <a:t> Michel. </a:t>
            </a:r>
            <a:r>
              <a:rPr lang="en-US" sz="3800" b="1" dirty="0" err="1" smtClean="0">
                <a:solidFill>
                  <a:srgbClr val="FFFF00"/>
                </a:solidFill>
                <a:latin typeface="ITC Bookman Demi" pitchFamily="18" charset="0"/>
              </a:rPr>
              <a:t>Ce</a:t>
            </a:r>
            <a:r>
              <a:rPr lang="en-US" sz="3800" b="1" dirty="0" smtClean="0">
                <a:solidFill>
                  <a:srgbClr val="FFFF00"/>
                </a:solidFill>
                <a:latin typeface="ITC Bookman Demi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ITC Bookman Demi" pitchFamily="18" charset="0"/>
              </a:rPr>
              <a:t>sont</a:t>
            </a:r>
            <a:r>
              <a:rPr lang="en-US" sz="3800" b="1" dirty="0" smtClean="0">
                <a:solidFill>
                  <a:srgbClr val="FFFF00"/>
                </a:solidFill>
                <a:latin typeface="ITC Bookman Demi" pitchFamily="18" charset="0"/>
              </a:rPr>
              <a:t> des </a:t>
            </a:r>
            <a:r>
              <a:rPr lang="en-US" sz="3800" b="1" dirty="0" err="1" smtClean="0">
                <a:solidFill>
                  <a:srgbClr val="FFFF00"/>
                </a:solidFill>
                <a:latin typeface="ITC Bookman Demi" pitchFamily="18" charset="0"/>
              </a:rPr>
              <a:t>jouets</a:t>
            </a:r>
            <a:r>
              <a:rPr lang="en-US" sz="3800" b="1" dirty="0" smtClean="0">
                <a:solidFill>
                  <a:srgbClr val="FFFF00"/>
                </a:solidFill>
                <a:latin typeface="ITC Bookman Demi" pitchFamily="18" charset="0"/>
              </a:rPr>
              <a:t> de Michel.</a:t>
            </a:r>
            <a:endParaRPr lang="ru-RU" sz="3800" b="1" dirty="0">
              <a:solidFill>
                <a:srgbClr val="FFFF00"/>
              </a:solidFill>
              <a:latin typeface="ITC Bookman Demi" pitchFamily="18" charset="0"/>
            </a:endParaRPr>
          </a:p>
        </p:txBody>
      </p:sp>
      <p:pic>
        <p:nvPicPr>
          <p:cNvPr id="1026" name="Picture 2" descr="C:\К Л А Р А\РАБОТА КЛАРЫ\Изд.дом-1 сентября\Проект-ОУ\Картинки\мальчик+ав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0" y="764704"/>
            <a:ext cx="52448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965041"/>
            <a:ext cx="3621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joue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avec son auto, 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ballons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/>
    </p:bldLst>
  </p:timing>
</p:sld>
</file>

<file path=ppt/theme/theme1.xml><?xml version="1.0" encoding="utf-8"?>
<a:theme xmlns:a="http://schemas.openxmlformats.org/drawingml/2006/main" name="1_Океан">
  <a:themeElements>
    <a:clrScheme name="1_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кеан">
  <a:themeElements>
    <a:clrScheme name="1_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326</Words>
  <Application>Microsoft Office PowerPoint</Application>
  <PresentationFormat>Экран (4:3)</PresentationFormat>
  <Paragraphs>80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1_Океан</vt:lpstr>
      <vt:lpstr>2_Океан</vt:lpstr>
      <vt:lpstr>La leçon de français   Le thème: «Les jeux et les jouets»   Le prof. de français: K. KHABIROVA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C’est Michel. Ce sont des jouets de Michel.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УФЦП "Госграница (2003-2010)" ФСБ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«А» класс</dc:title>
  <dc:creator>Елена</dc:creator>
  <cp:lastModifiedBy>Клара</cp:lastModifiedBy>
  <cp:revision>148</cp:revision>
  <dcterms:created xsi:type="dcterms:W3CDTF">2009-12-02T10:22:52Z</dcterms:created>
  <dcterms:modified xsi:type="dcterms:W3CDTF">2012-01-29T16:52:33Z</dcterms:modified>
</cp:coreProperties>
</file>