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57" r:id="rId6"/>
    <p:sldId id="258" r:id="rId7"/>
    <p:sldId id="259" r:id="rId8"/>
    <p:sldId id="266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76" autoAdjust="0"/>
  </p:normalViewPr>
  <p:slideViewPr>
    <p:cSldViewPr>
      <p:cViewPr>
        <p:scale>
          <a:sx n="90" d="100"/>
          <a:sy n="90" d="100"/>
        </p:scale>
        <p:origin x="-1398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224A-988C-4B0B-8881-9EF9D453D46D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8567-5B72-41CF-9CC6-98964EE4B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224A-988C-4B0B-8881-9EF9D453D46D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8567-5B72-41CF-9CC6-98964EE4B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224A-988C-4B0B-8881-9EF9D453D46D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8567-5B72-41CF-9CC6-98964EE4B02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224A-988C-4B0B-8881-9EF9D453D46D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8567-5B72-41CF-9CC6-98964EE4B0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224A-988C-4B0B-8881-9EF9D453D46D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8567-5B72-41CF-9CC6-98964EE4B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224A-988C-4B0B-8881-9EF9D453D46D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8567-5B72-41CF-9CC6-98964EE4B0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224A-988C-4B0B-8881-9EF9D453D46D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8567-5B72-41CF-9CC6-98964EE4B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224A-988C-4B0B-8881-9EF9D453D46D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8567-5B72-41CF-9CC6-98964EE4B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224A-988C-4B0B-8881-9EF9D453D46D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8567-5B72-41CF-9CC6-98964EE4B0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224A-988C-4B0B-8881-9EF9D453D46D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8567-5B72-41CF-9CC6-98964EE4B0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224A-988C-4B0B-8881-9EF9D453D46D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48567-5B72-41CF-9CC6-98964EE4B0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A79224A-988C-4B0B-8881-9EF9D453D46D}" type="datetimeFigureOut">
              <a:rPr lang="ru-RU" smtClean="0"/>
              <a:pPr/>
              <a:t>13.01.2012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148567-5B72-41CF-9CC6-98964EE4B0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8002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Ь после шипящих на конце наречий.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448872" cy="14732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Ф.М. </a:t>
            </a:r>
            <a:r>
              <a:rPr lang="ru-RU" b="1" dirty="0" err="1" smtClean="0">
                <a:solidFill>
                  <a:schemeClr val="tx1"/>
                </a:solidFill>
              </a:rPr>
              <a:t>Шайхуллина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Идентификатор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b="1" dirty="0" smtClean="0">
                <a:solidFill>
                  <a:schemeClr val="tx1"/>
                </a:solidFill>
              </a:rPr>
              <a:t>243-038-978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Т.В. Гурина.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Идентификатор:242-800-771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4240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800" b="1" dirty="0"/>
              <a:t>Навзничь, Настежь, Сплошь, Невмочь,</a:t>
            </a:r>
          </a:p>
          <a:p>
            <a:r>
              <a:rPr lang="ru-RU" sz="4800" b="1" dirty="0"/>
              <a:t>Вскачь, Наотмашь, Лишь и Прочь</a:t>
            </a:r>
          </a:p>
        </p:txBody>
      </p:sp>
    </p:spTree>
    <p:extLst>
      <p:ext uri="{BB962C8B-B14F-4D97-AF65-F5344CB8AC3E}">
        <p14:creationId xmlns:p14="http://schemas.microsoft.com/office/powerpoint/2010/main" val="222025819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670424"/>
              </p:ext>
            </p:extLst>
          </p:nvPr>
        </p:nvGraphicFramePr>
        <p:xfrm>
          <a:off x="1403648" y="620688"/>
          <a:ext cx="6480720" cy="55671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60240"/>
                <a:gridCol w="2160240"/>
                <a:gridCol w="2160240"/>
              </a:tblGrid>
              <a:tr h="52999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Правописание ь после шипящих в различных частях речи.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Часть речи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Ь пишется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Ь не пишется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Существительное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 </a:t>
                      </a:r>
                      <a:r>
                        <a:rPr lang="ru-RU" sz="2000" dirty="0" err="1">
                          <a:effectLst/>
                        </a:rPr>
                        <a:t>скл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Н: но</a:t>
                      </a:r>
                      <a:r>
                        <a:rPr lang="ru-RU" sz="2000" u="sng" dirty="0">
                          <a:effectLst/>
                        </a:rPr>
                        <a:t>ч</a:t>
                      </a:r>
                      <a:r>
                        <a:rPr lang="ru-RU" sz="2000" u="dbl" dirty="0">
                          <a:effectLst/>
                        </a:rPr>
                        <a:t>ь</a:t>
                      </a:r>
                      <a:endParaRPr lang="ru-RU" sz="20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 3 </a:t>
                      </a:r>
                      <a:r>
                        <a:rPr lang="ru-RU" sz="2000" dirty="0" err="1">
                          <a:effectLst/>
                        </a:rPr>
                        <a:t>скл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</a:t>
                      </a:r>
                      <a:r>
                        <a:rPr lang="ru-RU" sz="2000" dirty="0" smtClean="0">
                          <a:effectLst/>
                        </a:rPr>
                        <a:t>: ро</a:t>
                      </a:r>
                      <a:r>
                        <a:rPr lang="ru-RU" sz="2000" u="sng" dirty="0" smtClean="0">
                          <a:effectLst/>
                        </a:rPr>
                        <a:t>щ,</a:t>
                      </a:r>
                      <a:r>
                        <a:rPr lang="ru-RU" sz="2000" dirty="0" smtClean="0">
                          <a:effectLst/>
                        </a:rPr>
                        <a:t> мя</a:t>
                      </a:r>
                      <a:r>
                        <a:rPr lang="ru-RU" sz="2000" u="sng" dirty="0" smtClean="0">
                          <a:effectLst/>
                        </a:rPr>
                        <a:t>ч</a:t>
                      </a:r>
                      <a:endParaRPr lang="ru-RU" sz="2000" b="1" i="1" u="sng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marL="41173" marR="411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Прилагательное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Кр.форма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</a:t>
                      </a:r>
                      <a:r>
                        <a:rPr lang="ru-RU" sz="2000" dirty="0" smtClean="0">
                          <a:effectLst/>
                        </a:rPr>
                        <a:t>: могу</a:t>
                      </a:r>
                      <a:r>
                        <a:rPr lang="ru-RU" sz="2000" u="sng" dirty="0" smtClean="0">
                          <a:effectLst/>
                        </a:rPr>
                        <a:t>ч</a:t>
                      </a:r>
                      <a:endParaRPr lang="ru-RU" sz="20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4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Глагол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1)</a:t>
                      </a:r>
                      <a:r>
                        <a:rPr lang="ru-RU" sz="2000" dirty="0" err="1">
                          <a:effectLst/>
                        </a:rPr>
                        <a:t>Неопр.ф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2)</a:t>
                      </a:r>
                      <a:r>
                        <a:rPr lang="ru-RU" sz="2000" dirty="0" err="1">
                          <a:effectLst/>
                        </a:rPr>
                        <a:t>Повел.накл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3)2 лицо </a:t>
                      </a:r>
                      <a:r>
                        <a:rPr lang="ru-RU" sz="2000" dirty="0" err="1">
                          <a:effectLst/>
                        </a:rPr>
                        <a:t>ед.ч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</a:t>
                      </a:r>
                      <a:r>
                        <a:rPr lang="ru-RU" sz="2000" dirty="0" smtClean="0">
                          <a:effectLst/>
                        </a:rPr>
                        <a:t>: пе</a:t>
                      </a:r>
                      <a:r>
                        <a:rPr lang="ru-RU" sz="2000" u="sng" dirty="0" smtClean="0">
                          <a:effectLst/>
                        </a:rPr>
                        <a:t>ч</a:t>
                      </a:r>
                      <a:r>
                        <a:rPr lang="ru-RU" sz="2000" u="dbl" dirty="0" smtClean="0">
                          <a:effectLst/>
                        </a:rPr>
                        <a:t>ь</a:t>
                      </a:r>
                      <a:r>
                        <a:rPr lang="ru-RU" sz="2000" dirty="0" smtClean="0">
                          <a:effectLst/>
                        </a:rPr>
                        <a:t>(пироги</a:t>
                      </a:r>
                      <a:r>
                        <a:rPr lang="ru-RU" sz="2000" dirty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Пла</a:t>
                      </a:r>
                      <a:r>
                        <a:rPr lang="ru-RU" sz="2000" u="heavy" dirty="0">
                          <a:effectLst/>
                        </a:rPr>
                        <a:t>ч</a:t>
                      </a:r>
                      <a:r>
                        <a:rPr lang="ru-RU" sz="2000" u="dbl" dirty="0">
                          <a:effectLst/>
                        </a:rPr>
                        <a:t>ь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играе</a:t>
                      </a:r>
                      <a:r>
                        <a:rPr lang="ru-RU" sz="2000" u="heavy" dirty="0">
                          <a:effectLst/>
                        </a:rPr>
                        <a:t>ш</a:t>
                      </a:r>
                      <a:r>
                        <a:rPr lang="ru-RU" sz="2000" u="dbl" dirty="0">
                          <a:effectLst/>
                        </a:rPr>
                        <a:t>ь</a:t>
                      </a:r>
                      <a:endParaRPr lang="ru-RU" sz="20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3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Наречие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После </a:t>
                      </a:r>
                      <a:r>
                        <a:rPr lang="ru-RU" sz="2000" dirty="0" err="1">
                          <a:effectLst/>
                        </a:rPr>
                        <a:t>ч,ш</a:t>
                      </a:r>
                      <a:r>
                        <a:rPr lang="ru-RU" sz="2000" dirty="0">
                          <a:effectLst/>
                        </a:rPr>
                        <a:t> в слове насте</a:t>
                      </a:r>
                      <a:r>
                        <a:rPr lang="ru-RU" sz="2000" u="heavy" dirty="0">
                          <a:effectLst/>
                        </a:rPr>
                        <a:t>ж</a:t>
                      </a:r>
                      <a:r>
                        <a:rPr lang="ru-RU" sz="2000" u="dbl" dirty="0">
                          <a:effectLst/>
                        </a:rPr>
                        <a:t>ь</a:t>
                      </a:r>
                      <a:endParaRPr lang="ru-RU" sz="20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Слова- </a:t>
                      </a:r>
                      <a:r>
                        <a:rPr lang="ru-RU" sz="2000" dirty="0" err="1">
                          <a:effectLst/>
                        </a:rPr>
                        <a:t>исключ</a:t>
                      </a:r>
                      <a:r>
                        <a:rPr lang="ru-RU" sz="2000" dirty="0">
                          <a:effectLst/>
                        </a:rPr>
                        <a:t>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</a:t>
                      </a:r>
                      <a:r>
                        <a:rPr lang="ru-RU" sz="2000" u="heavy" dirty="0">
                          <a:effectLst/>
                        </a:rPr>
                        <a:t>ж, </a:t>
                      </a:r>
                      <a:r>
                        <a:rPr lang="ru-RU" sz="2000" dirty="0">
                          <a:effectLst/>
                        </a:rPr>
                        <a:t>невтерпе</a:t>
                      </a:r>
                      <a:r>
                        <a:rPr lang="ru-RU" sz="2000" u="heavy" dirty="0">
                          <a:effectLst/>
                        </a:rPr>
                        <a:t>ж,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заму</a:t>
                      </a:r>
                      <a:r>
                        <a:rPr lang="ru-RU" sz="2000" u="heavy" dirty="0">
                          <a:effectLst/>
                        </a:rPr>
                        <a:t>ж</a:t>
                      </a:r>
                      <a:endParaRPr lang="ru-RU" sz="20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73" marR="411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58024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980728"/>
            <a:ext cx="6696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                       Заявление</a:t>
            </a:r>
            <a:r>
              <a:rPr lang="ru-RU" sz="2400" b="1" dirty="0"/>
              <a:t>.</a:t>
            </a:r>
          </a:p>
          <a:p>
            <a:r>
              <a:rPr lang="ru-RU" sz="2400" b="1" dirty="0"/>
              <a:t> </a:t>
            </a:r>
            <a:endParaRPr lang="ru-RU" sz="2400" dirty="0"/>
          </a:p>
          <a:p>
            <a:r>
              <a:rPr lang="ru-RU" sz="2400" dirty="0"/>
              <a:t>Заявляю, что как только ночь- </a:t>
            </a:r>
            <a:r>
              <a:rPr lang="ru-RU" sz="2400" dirty="0" err="1"/>
              <a:t>заполночь</a:t>
            </a:r>
            <a:r>
              <a:rPr lang="ru-RU" sz="2400" dirty="0"/>
              <a:t>, приходит в мой дом всякая молодёжь. Ноги все сплошь грязные от луж. А ты тут ходишь, моешь, вытираешь, убираешь. В общем, жить мне так невмочь. Точь-в-точь от усталости упаду навзничь, никакой врач не поможет. </a:t>
            </a:r>
            <a:r>
              <a:rPr lang="ru-RU" sz="2400" dirty="0" smtClean="0"/>
              <a:t>Так что </a:t>
            </a:r>
            <a:r>
              <a:rPr lang="ru-RU" sz="2400" dirty="0"/>
              <a:t>прошу поставить на мой дом домофон, а то я хоть и хорош, но уйду отсюда прочь.</a:t>
            </a:r>
          </a:p>
          <a:p>
            <a:r>
              <a:rPr lang="ru-RU" sz="2400" dirty="0"/>
              <a:t>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2400" dirty="0"/>
              <a:t>                                                         </a:t>
            </a:r>
            <a:r>
              <a:rPr lang="ru-RU" sz="2400" dirty="0" smtClean="0"/>
              <a:t>   </a:t>
            </a:r>
            <a:r>
              <a:rPr lang="ru-RU" sz="2400" dirty="0"/>
              <a:t>Домовой Кузьма.</a:t>
            </a:r>
          </a:p>
        </p:txBody>
      </p:sp>
    </p:spTree>
    <p:extLst>
      <p:ext uri="{BB962C8B-B14F-4D97-AF65-F5344CB8AC3E}">
        <p14:creationId xmlns:p14="http://schemas.microsoft.com/office/powerpoint/2010/main" val="316232135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4344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2400" b="1" dirty="0"/>
              <a:t>Словарные слова: </a:t>
            </a:r>
            <a:r>
              <a:rPr lang="ru-RU" sz="2400" i="1" dirty="0"/>
              <a:t>вскачь, навзничь, наотмашь, настежь, прочь, сплошь, уж, замуж, невтерпеж.</a:t>
            </a:r>
            <a:endParaRPr lang="ru-RU" sz="2400" dirty="0"/>
          </a:p>
          <a:p>
            <a:pPr lvl="0" fontAlgn="base"/>
            <a:r>
              <a:rPr lang="ru-RU" sz="2400" b="1" i="1" dirty="0"/>
              <a:t>Вскачь</a:t>
            </a:r>
            <a:r>
              <a:rPr lang="ru-RU" sz="2400" i="1" dirty="0"/>
              <a:t>. </a:t>
            </a:r>
            <a:r>
              <a:rPr lang="ru-RU" sz="2400" dirty="0"/>
              <a:t>Скачками, очень быстро. </a:t>
            </a:r>
          </a:p>
          <a:p>
            <a:pPr lvl="0" fontAlgn="base"/>
            <a:r>
              <a:rPr lang="ru-RU" sz="2400" b="1" i="1" dirty="0"/>
              <a:t>Навзничь</a:t>
            </a:r>
            <a:r>
              <a:rPr lang="ru-RU" sz="2400" i="1" dirty="0"/>
              <a:t>. </a:t>
            </a:r>
            <a:r>
              <a:rPr lang="ru-RU" sz="2400" dirty="0"/>
              <a:t>Опрокинувшись на спину, вверх лицом. </a:t>
            </a:r>
            <a:r>
              <a:rPr lang="ru-RU" sz="2400" b="1" i="1" dirty="0"/>
              <a:t>Наотмашь.</a:t>
            </a:r>
            <a:r>
              <a:rPr lang="ru-RU" sz="2400" i="1" dirty="0"/>
              <a:t> </a:t>
            </a:r>
            <a:r>
              <a:rPr lang="ru-RU" sz="2400" dirty="0"/>
              <a:t>Сильно размахнувшись.</a:t>
            </a:r>
          </a:p>
          <a:p>
            <a:pPr lvl="0" fontAlgn="base"/>
            <a:r>
              <a:rPr lang="ru-RU" sz="2400" dirty="0"/>
              <a:t> </a:t>
            </a:r>
            <a:r>
              <a:rPr lang="ru-RU" sz="2400" b="1" i="1" dirty="0"/>
              <a:t>Настежь</a:t>
            </a:r>
            <a:r>
              <a:rPr lang="ru-RU" sz="2400" i="1" dirty="0"/>
              <a:t>. </a:t>
            </a:r>
            <a:r>
              <a:rPr lang="ru-RU" sz="2400" dirty="0"/>
              <a:t>Распахнув совсем, до конца. </a:t>
            </a:r>
          </a:p>
          <a:p>
            <a:pPr lvl="0" fontAlgn="base"/>
            <a:r>
              <a:rPr lang="ru-RU" sz="2400" b="1" i="1" dirty="0"/>
              <a:t>Прочь.</a:t>
            </a:r>
            <a:r>
              <a:rPr lang="ru-RU" sz="2400" i="1" dirty="0"/>
              <a:t> </a:t>
            </a:r>
            <a:r>
              <a:rPr lang="ru-RU" sz="2400" dirty="0"/>
              <a:t>В сторону, дальше от кого-, чего-нибудь, долой.</a:t>
            </a:r>
          </a:p>
          <a:p>
            <a:pPr lvl="0" fontAlgn="base"/>
            <a:r>
              <a:rPr lang="ru-RU" sz="2400" dirty="0"/>
              <a:t> </a:t>
            </a:r>
            <a:r>
              <a:rPr lang="ru-RU" sz="2400" b="1" i="1" dirty="0"/>
              <a:t>Сплошь</a:t>
            </a:r>
            <a:r>
              <a:rPr lang="ru-RU" sz="2400" i="1" dirty="0"/>
              <a:t>. </a:t>
            </a:r>
            <a:r>
              <a:rPr lang="ru-RU" sz="2400" dirty="0"/>
              <a:t>1. Без промежутков, по всей поверхности. 2. Целиком, без исключения   </a:t>
            </a:r>
            <a:r>
              <a:rPr lang="ru-RU" sz="2400" i="1" dirty="0"/>
              <a:t>(разг.).</a:t>
            </a:r>
            <a:endParaRPr lang="ru-RU" sz="2400" dirty="0"/>
          </a:p>
          <a:p>
            <a:pPr lvl="0" fontAlgn="base"/>
            <a:r>
              <a:rPr lang="ru-RU" sz="2400" b="1" i="1" dirty="0"/>
              <a:t>Уж</a:t>
            </a:r>
            <a:r>
              <a:rPr lang="ru-RU" sz="2400" i="1" dirty="0"/>
              <a:t>. 1. нар. уже. 2. част. </a:t>
            </a:r>
            <a:r>
              <a:rPr lang="ru-RU" sz="2400" dirty="0"/>
              <a:t>Употребляется для подчеркивания, усиления отдельного слова или целого выражения.</a:t>
            </a:r>
          </a:p>
          <a:p>
            <a:pPr lvl="0" fontAlgn="base"/>
            <a:r>
              <a:rPr lang="ru-RU" sz="2400" b="1" i="1" dirty="0"/>
              <a:t>Замуж.</a:t>
            </a:r>
            <a:r>
              <a:rPr lang="ru-RU" sz="2400" i="1" dirty="0"/>
              <a:t> Выйти замуж — стать чьей-то женой.</a:t>
            </a:r>
            <a:endParaRPr lang="ru-RU" sz="2400" dirty="0"/>
          </a:p>
          <a:p>
            <a:pPr lvl="0" fontAlgn="base"/>
            <a:r>
              <a:rPr lang="ru-RU" sz="2400" b="1" i="1" dirty="0"/>
              <a:t>Невтерпёж</a:t>
            </a:r>
            <a:r>
              <a:rPr lang="ru-RU" sz="2400" i="1" dirty="0"/>
              <a:t> (разг.). </a:t>
            </a:r>
            <a:r>
              <a:rPr lang="ru-RU" sz="2400" dirty="0"/>
              <a:t>Не хватает терпения, нет сил терпеть, ждать.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8914915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8664" y="1772816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1)Лужи </a:t>
            </a:r>
            <a:r>
              <a:rPr lang="ru-RU" sz="2400" dirty="0" err="1"/>
              <a:t>сплош</a:t>
            </a:r>
            <a:r>
              <a:rPr lang="ru-RU" sz="2400" dirty="0"/>
              <a:t>.. засыпаны листьями. 2) Грянул выстрел, и медведь рухнул </a:t>
            </a:r>
            <a:r>
              <a:rPr lang="ru-RU" sz="2400" dirty="0" err="1"/>
              <a:t>навзнич</a:t>
            </a:r>
            <a:r>
              <a:rPr lang="ru-RU" sz="2400" dirty="0"/>
              <a:t>.. . 3) Солдат упал, приподнялся и побежал проч.. . (Л. Толстой) 4) Вымерзли реки с озерами, высокие горы </a:t>
            </a:r>
            <a:r>
              <a:rPr lang="ru-RU" sz="2400" dirty="0" err="1"/>
              <a:t>сплош</a:t>
            </a:r>
            <a:r>
              <a:rPr lang="ru-RU" sz="2400" dirty="0"/>
              <a:t>.. синим льдом обросли. (М. Семенова) 5) И вижу, как на зорьке красной проч.. отлетают чьи-то сны.(В. Ленцов) 6) Для дорогого гостя и ворота </a:t>
            </a:r>
            <a:r>
              <a:rPr lang="ru-RU" sz="2400" dirty="0" err="1"/>
              <a:t>настеж</a:t>
            </a:r>
            <a:r>
              <a:rPr lang="ru-RU" sz="2400" dirty="0"/>
              <a:t>.. . (Пословица) 7) Окна </a:t>
            </a:r>
            <a:r>
              <a:rPr lang="ru-RU" sz="2400" dirty="0" err="1"/>
              <a:t>настеж</a:t>
            </a:r>
            <a:r>
              <a:rPr lang="ru-RU" sz="2400" dirty="0"/>
              <a:t>.. , уснуть мне </a:t>
            </a:r>
            <a:r>
              <a:rPr lang="ru-RU" sz="2400" dirty="0" err="1"/>
              <a:t>невмоч</a:t>
            </a:r>
            <a:r>
              <a:rPr lang="ru-RU" sz="2400" dirty="0"/>
              <a:t>.. , а в саду над ручьем во всю ночь соловей разливается-свищет. (А. Фет) 8) Входная дверь была по-летнему распахнута </a:t>
            </a:r>
            <a:r>
              <a:rPr lang="ru-RU" sz="2400" dirty="0" err="1"/>
              <a:t>настеж</a:t>
            </a:r>
            <a:r>
              <a:rPr lang="ru-RU" sz="2400" dirty="0"/>
              <a:t>... (Л. Замятин).</a:t>
            </a:r>
          </a:p>
        </p:txBody>
      </p:sp>
    </p:spTree>
    <p:extLst>
      <p:ext uri="{BB962C8B-B14F-4D97-AF65-F5344CB8AC3E}">
        <p14:creationId xmlns:p14="http://schemas.microsoft.com/office/powerpoint/2010/main" val="379647116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928802"/>
            <a:ext cx="914356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Мягкий знак после шипящих на конце наречий (тест).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Мягкий знак после шипящих пишется на конце: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существительных мужского рода 2-склонения;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глаголов в неопределенной форме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наречий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" y="321242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2.Правильно определены условия выбора  орфограммы в слове: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(наречие)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(наречие, исключение)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стере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(неопределенная форма глагола)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214290"/>
            <a:ext cx="871540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3.Мягкий знак пишется в слове: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невтерпеж..;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навзнич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сплош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4.Мягкий знак не пишется в слове: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настич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горяч..;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замуж..;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наотмаш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нож..;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82341"/>
            <a:ext cx="901561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5.Мягкий знак пишется в слове: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ный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точ.-в-точ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береч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вскач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6.Допущена орфографическая ошибка в предложении: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Оказалось, что Варенька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непрочь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была замуж. (Чехов)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раздавленный, навзничь лежал он. (Тургенев)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грамотой вскачь, без грамоты хоть плач.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«5» – 6б.</a:t>
            </a:r>
          </a:p>
          <a:p>
            <a:r>
              <a:rPr lang="ru-RU" dirty="0" smtClean="0"/>
              <a:t>«4» -- 5б.</a:t>
            </a:r>
          </a:p>
          <a:p>
            <a:r>
              <a:rPr lang="ru-RU" dirty="0" smtClean="0"/>
              <a:t>«3» – 3--4б.</a:t>
            </a:r>
          </a:p>
          <a:p>
            <a:r>
              <a:rPr lang="ru-RU" dirty="0" smtClean="0"/>
              <a:t>«2»--  2б.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52728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Критерии оценок: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2214554"/>
            <a:ext cx="36433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+mj-lt"/>
              </a:rPr>
              <a:t>Ответы</a:t>
            </a:r>
            <a:r>
              <a:rPr lang="ru-RU" sz="3200" b="1" dirty="0" smtClean="0"/>
              <a:t>: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2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1,3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2,3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2,3,5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2,3,4,5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3 </a:t>
            </a:r>
            <a:endParaRPr lang="ru-RU" sz="32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Морфологические признаки </a:t>
            </a:r>
            <a:r>
              <a:rPr lang="ru-RU" b="1" dirty="0" smtClean="0">
                <a:solidFill>
                  <a:schemeClr val="tx1"/>
                </a:solidFill>
              </a:rPr>
              <a:t>наречия.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553178"/>
              </p:ext>
            </p:extLst>
          </p:nvPr>
        </p:nvGraphicFramePr>
        <p:xfrm>
          <a:off x="1043608" y="1916832"/>
          <a:ext cx="7228854" cy="35711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409618"/>
                <a:gridCol w="2409618"/>
                <a:gridCol w="2409618"/>
              </a:tblGrid>
              <a:tr h="1061481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Постоянный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21" marR="82321" marT="41160" marB="411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Неизменяемость(наречия не склоняются и не спрягаются)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21" marR="82321" marT="41160" marB="41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effectLst/>
                        </a:rPr>
                        <a:t>Скоро сказка </a:t>
                      </a:r>
                      <a:r>
                        <a:rPr lang="ru-RU" sz="1400" b="1" kern="1200" dirty="0" smtClean="0">
                          <a:effectLst/>
                        </a:rPr>
                        <a:t>сказывается.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21" marR="82321" marT="41160" marB="41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71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>
                          <a:effectLst/>
                        </a:rPr>
                        <a:t>Непостоянный – имеют степени сравнения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21" marR="82321" marT="41160" marB="411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Сравнительная степень – простая</a:t>
                      </a:r>
                      <a:endParaRPr lang="ru-RU" sz="1000" dirty="0"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Составная (более)</a:t>
                      </a:r>
                      <a:endParaRPr lang="ru-RU" sz="1000" dirty="0"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Превосходная ( наречие в сравнительной степени + всех)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21" marR="82321" marT="41160" marB="41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Меньше знаешь – крепче спишь.</a:t>
                      </a:r>
                      <a:endParaRPr lang="ru-RU" sz="1000" dirty="0"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По извилистой дороге ехать более сложно.</a:t>
                      </a:r>
                      <a:endParaRPr lang="ru-RU" sz="1000" dirty="0">
                        <a:effectLst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effectLst/>
                        </a:rPr>
                        <a:t>Михаил приехал быстрее всех.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321" marR="82321" marT="41160" marB="411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551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Не с </a:t>
            </a:r>
            <a:r>
              <a:rPr lang="ru-RU" b="1" dirty="0" smtClean="0">
                <a:solidFill>
                  <a:schemeClr val="tx1"/>
                </a:solidFill>
              </a:rPr>
              <a:t>наречиями.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434835"/>
              </p:ext>
            </p:extLst>
          </p:nvPr>
        </p:nvGraphicFramePr>
        <p:xfrm>
          <a:off x="899592" y="1556792"/>
          <a:ext cx="7200800" cy="4320479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600400"/>
                <a:gridCol w="3600400"/>
              </a:tblGrid>
              <a:tr h="90904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 пишется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слитно,  если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Не пишется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раздельно, если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751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наречие не употребляется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      без НЕ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(НЕЧАЯННО, НЕСУРАЗНО)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 предложении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есть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противопоставление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(Сегодня не холодно ,а                   жарко.)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391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наречие можно заменить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синонимом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без НЕ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(НЕВНИМАТЕЛЬНО-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  РАССЕЯННО)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 наречия есть зависимые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слова ВОВСЕ, НИЧУТЬ, НИСКОЛЬКО, СОВСЕМ , ДАЛЕКО.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(ВОВСЕ НЕ ОПАСНО)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0933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Степени сравнения наречий.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809226"/>
              </p:ext>
            </p:extLst>
          </p:nvPr>
        </p:nvGraphicFramePr>
        <p:xfrm>
          <a:off x="2195736" y="1484784"/>
          <a:ext cx="5233680" cy="460488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308420"/>
                <a:gridCol w="1308420"/>
                <a:gridCol w="1308420"/>
                <a:gridCol w="1308420"/>
              </a:tblGrid>
              <a:tr h="496591"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Сравнительная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Превосходная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46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простая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составная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простая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effectLst/>
                        </a:rPr>
                        <a:t>составная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67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Суффиксы –ее, -ей,    -е</a:t>
                      </a:r>
                      <a:r>
                        <a:rPr lang="ru-RU" sz="1600" kern="1200" dirty="0" smtClean="0">
                          <a:effectLst/>
                        </a:rPr>
                        <a:t>,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effectLst/>
                        </a:rPr>
                        <a:t> </a:t>
                      </a:r>
                      <a:r>
                        <a:rPr lang="ru-RU" sz="1600" kern="1200" dirty="0">
                          <a:effectLst/>
                        </a:rPr>
                        <a:t>-</a:t>
                      </a:r>
                      <a:r>
                        <a:rPr lang="ru-RU" sz="1600" kern="1200" dirty="0" err="1">
                          <a:effectLst/>
                        </a:rPr>
                        <a:t>ше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более, менее + наречие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Не образует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Наречие в простой </a:t>
                      </a:r>
                      <a:r>
                        <a:rPr lang="ru-RU" sz="1600" kern="1200" dirty="0" err="1" smtClean="0">
                          <a:effectLst/>
                        </a:rPr>
                        <a:t>сравнитель</a:t>
                      </a:r>
                      <a:r>
                        <a:rPr lang="ru-RU" sz="1600" kern="1200" dirty="0" smtClean="0">
                          <a:effectLst/>
                        </a:rPr>
                        <a:t>-ной </a:t>
                      </a:r>
                      <a:r>
                        <a:rPr lang="ru-RU" sz="1600" kern="1200" dirty="0">
                          <a:effectLst/>
                        </a:rPr>
                        <a:t>степени + всех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67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сильнее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более сильно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Допускается разговорный вариант </a:t>
                      </a:r>
                      <a:r>
                        <a:rPr lang="ru-RU" sz="1600" kern="1200" dirty="0" err="1" smtClean="0">
                          <a:effectLst/>
                        </a:rPr>
                        <a:t>наистрожай-ше</a:t>
                      </a:r>
                      <a:r>
                        <a:rPr lang="ru-RU" sz="1600" kern="1200" dirty="0" smtClean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сильнее всех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89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выше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менее высоко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_________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Bef>
                          <a:spcPts val="670"/>
                        </a:spcBef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effectLst/>
                        </a:rPr>
                        <a:t>выше всех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86" marR="60386" marT="30193" marB="301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4016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980727"/>
            <a:ext cx="62464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                          </a:t>
            </a:r>
            <a:r>
              <a:rPr lang="ru-RU" sz="2400" b="1" dirty="0" smtClean="0">
                <a:latin typeface="Cambria" pitchFamily="18" charset="0"/>
              </a:rPr>
              <a:t> Заявление</a:t>
            </a:r>
            <a:r>
              <a:rPr lang="ru-RU" sz="2400" b="1" dirty="0">
                <a:latin typeface="Cambria" pitchFamily="18" charset="0"/>
              </a:rPr>
              <a:t>.</a:t>
            </a:r>
          </a:p>
          <a:p>
            <a:r>
              <a:rPr lang="ru-RU" sz="2400" b="1" dirty="0">
                <a:latin typeface="Cambria" pitchFamily="18" charset="0"/>
              </a:rPr>
              <a:t> </a:t>
            </a:r>
          </a:p>
          <a:p>
            <a:r>
              <a:rPr lang="ru-RU" sz="2400" dirty="0">
                <a:latin typeface="Cambria" pitchFamily="18" charset="0"/>
              </a:rPr>
              <a:t>Заявляю, что как только </a:t>
            </a:r>
            <a:r>
              <a:rPr lang="ru-RU" sz="2400" dirty="0" err="1">
                <a:latin typeface="Cambria" pitchFamily="18" charset="0"/>
              </a:rPr>
              <a:t>ноч</a:t>
            </a:r>
            <a:r>
              <a:rPr lang="ru-RU" sz="2400" dirty="0">
                <a:latin typeface="Cambria" pitchFamily="18" charset="0"/>
              </a:rPr>
              <a:t>   </a:t>
            </a:r>
            <a:r>
              <a:rPr lang="ru-RU" sz="2400" dirty="0" err="1">
                <a:latin typeface="Cambria" pitchFamily="18" charset="0"/>
              </a:rPr>
              <a:t>заполноч</a:t>
            </a:r>
            <a:r>
              <a:rPr lang="ru-RU" sz="2400" dirty="0">
                <a:latin typeface="Cambria" pitchFamily="18" charset="0"/>
              </a:rPr>
              <a:t>, приходит в мой дом всякая </a:t>
            </a:r>
            <a:r>
              <a:rPr lang="ru-RU" sz="2400" dirty="0" err="1">
                <a:latin typeface="Cambria" pitchFamily="18" charset="0"/>
              </a:rPr>
              <a:t>молодеж</a:t>
            </a:r>
            <a:r>
              <a:rPr lang="ru-RU" sz="2400" dirty="0">
                <a:latin typeface="Cambria" pitchFamily="18" charset="0"/>
              </a:rPr>
              <a:t>. Ноги все </a:t>
            </a:r>
            <a:r>
              <a:rPr lang="ru-RU" sz="2400" dirty="0" err="1">
                <a:latin typeface="Cambria" pitchFamily="18" charset="0"/>
              </a:rPr>
              <a:t>сплош</a:t>
            </a:r>
            <a:r>
              <a:rPr lang="ru-RU" sz="2400" dirty="0">
                <a:latin typeface="Cambria" pitchFamily="18" charset="0"/>
              </a:rPr>
              <a:t> грязные от </a:t>
            </a:r>
            <a:r>
              <a:rPr lang="ru-RU" sz="2400" dirty="0" err="1">
                <a:latin typeface="Cambria" pitchFamily="18" charset="0"/>
              </a:rPr>
              <a:t>лужь</a:t>
            </a:r>
            <a:r>
              <a:rPr lang="ru-RU" sz="2400" dirty="0">
                <a:latin typeface="Cambria" pitchFamily="18" charset="0"/>
              </a:rPr>
              <a:t>. А ты тут </a:t>
            </a:r>
            <a:r>
              <a:rPr lang="ru-RU" sz="2400" dirty="0" err="1">
                <a:latin typeface="Cambria" pitchFamily="18" charset="0"/>
              </a:rPr>
              <a:t>ходиш</a:t>
            </a:r>
            <a:r>
              <a:rPr lang="ru-RU" sz="2400" dirty="0">
                <a:latin typeface="Cambria" pitchFamily="18" charset="0"/>
              </a:rPr>
              <a:t>, </a:t>
            </a:r>
            <a:r>
              <a:rPr lang="ru-RU" sz="2400" dirty="0" err="1">
                <a:latin typeface="Cambria" pitchFamily="18" charset="0"/>
              </a:rPr>
              <a:t>моеш</a:t>
            </a:r>
            <a:r>
              <a:rPr lang="ru-RU" sz="2400" dirty="0">
                <a:latin typeface="Cambria" pitchFamily="18" charset="0"/>
              </a:rPr>
              <a:t>, </a:t>
            </a:r>
            <a:r>
              <a:rPr lang="ru-RU" sz="2400" dirty="0" err="1">
                <a:latin typeface="Cambria" pitchFamily="18" charset="0"/>
              </a:rPr>
              <a:t>вытираеш</a:t>
            </a:r>
            <a:r>
              <a:rPr lang="ru-RU" sz="2400" dirty="0">
                <a:latin typeface="Cambria" pitchFamily="18" charset="0"/>
              </a:rPr>
              <a:t>, </a:t>
            </a:r>
            <a:r>
              <a:rPr lang="ru-RU" sz="2400" dirty="0" err="1">
                <a:latin typeface="Cambria" pitchFamily="18" charset="0"/>
              </a:rPr>
              <a:t>убираеш</a:t>
            </a:r>
            <a:r>
              <a:rPr lang="ru-RU" sz="2400" dirty="0">
                <a:latin typeface="Cambria" pitchFamily="18" charset="0"/>
              </a:rPr>
              <a:t>. В общем, жить мне так </a:t>
            </a:r>
            <a:r>
              <a:rPr lang="ru-RU" sz="2400" dirty="0" err="1">
                <a:latin typeface="Cambria" pitchFamily="18" charset="0"/>
              </a:rPr>
              <a:t>невмоч</a:t>
            </a:r>
            <a:r>
              <a:rPr lang="ru-RU" sz="2400" dirty="0">
                <a:latin typeface="Cambria" pitchFamily="18" charset="0"/>
              </a:rPr>
              <a:t>. </a:t>
            </a:r>
            <a:r>
              <a:rPr lang="ru-RU" sz="2400" dirty="0" err="1">
                <a:latin typeface="Cambria" pitchFamily="18" charset="0"/>
              </a:rPr>
              <a:t>Точ</a:t>
            </a:r>
            <a:r>
              <a:rPr lang="ru-RU" sz="2400" dirty="0">
                <a:latin typeface="Cambria" pitchFamily="18" charset="0"/>
              </a:rPr>
              <a:t>-в-</a:t>
            </a:r>
            <a:r>
              <a:rPr lang="ru-RU" sz="2400" dirty="0" err="1">
                <a:latin typeface="Cambria" pitchFamily="18" charset="0"/>
              </a:rPr>
              <a:t>точ</a:t>
            </a:r>
            <a:r>
              <a:rPr lang="ru-RU" sz="2400" dirty="0">
                <a:latin typeface="Cambria" pitchFamily="18" charset="0"/>
              </a:rPr>
              <a:t> от усталости упаду </a:t>
            </a:r>
            <a:r>
              <a:rPr lang="ru-RU" sz="2400" dirty="0" err="1">
                <a:latin typeface="Cambria" pitchFamily="18" charset="0"/>
              </a:rPr>
              <a:t>навзнич</a:t>
            </a:r>
            <a:r>
              <a:rPr lang="ru-RU" sz="2400" dirty="0">
                <a:latin typeface="Cambria" pitchFamily="18" charset="0"/>
              </a:rPr>
              <a:t>, никакой </a:t>
            </a:r>
            <a:r>
              <a:rPr lang="ru-RU" sz="2400" dirty="0" err="1">
                <a:latin typeface="Cambria" pitchFamily="18" charset="0"/>
              </a:rPr>
              <a:t>врачь</a:t>
            </a:r>
            <a:r>
              <a:rPr lang="ru-RU" sz="2400" dirty="0">
                <a:latin typeface="Cambria" pitchFamily="18" charset="0"/>
              </a:rPr>
              <a:t> не поможет. Так, что прошу поставить на мой дом </a:t>
            </a:r>
            <a:r>
              <a:rPr lang="ru-RU" sz="2400" dirty="0" err="1">
                <a:latin typeface="Cambria" pitchFamily="18" charset="0"/>
              </a:rPr>
              <a:t>домовенофон</a:t>
            </a:r>
            <a:r>
              <a:rPr lang="ru-RU" sz="2400" dirty="0">
                <a:latin typeface="Cambria" pitchFamily="18" charset="0"/>
              </a:rPr>
              <a:t>, а то я хоть и </a:t>
            </a:r>
            <a:r>
              <a:rPr lang="ru-RU" sz="2400" dirty="0" err="1">
                <a:latin typeface="Cambria" pitchFamily="18" charset="0"/>
              </a:rPr>
              <a:t>хорошь</a:t>
            </a:r>
            <a:r>
              <a:rPr lang="ru-RU" sz="2400" dirty="0">
                <a:latin typeface="Cambria" pitchFamily="18" charset="0"/>
              </a:rPr>
              <a:t>, но уйду отсюда проч.</a:t>
            </a:r>
          </a:p>
          <a:p>
            <a:r>
              <a:rPr lang="ru-RU" sz="2400" dirty="0">
                <a:latin typeface="Cambria" pitchFamily="18" charset="0"/>
              </a:rPr>
              <a:t>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2400" dirty="0">
                <a:latin typeface="Cambria" pitchFamily="18" charset="0"/>
              </a:rPr>
              <a:t>                                                  </a:t>
            </a:r>
            <a:r>
              <a:rPr lang="ru-RU" sz="2400" dirty="0" smtClean="0">
                <a:latin typeface="Cambria" pitchFamily="18" charset="0"/>
              </a:rPr>
              <a:t>   Домовой Кузьма.</a:t>
            </a:r>
          </a:p>
          <a:p>
            <a:endParaRPr lang="ru-RU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6920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428804"/>
              </p:ext>
            </p:extLst>
          </p:nvPr>
        </p:nvGraphicFramePr>
        <p:xfrm>
          <a:off x="1475656" y="1268760"/>
          <a:ext cx="6624735" cy="422738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08245"/>
                <a:gridCol w="2208245"/>
                <a:gridCol w="2208245"/>
              </a:tblGrid>
              <a:tr h="75724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</a:rPr>
                        <a:t>Правописание ь после шипящих в различных  частях речи.</a:t>
                      </a:r>
                      <a:endParaRPr lang="ru-RU" sz="18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1" marR="50391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4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</a:rPr>
                        <a:t>Часть речи</a:t>
                      </a:r>
                      <a:endParaRPr lang="ru-RU" sz="18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1" marR="5039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</a:rPr>
                        <a:t>Ь пишется</a:t>
                      </a:r>
                      <a:endParaRPr lang="ru-RU" sz="18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1" marR="503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</a:rPr>
                        <a:t>Ь не пишется</a:t>
                      </a:r>
                      <a:endParaRPr lang="ru-RU" sz="18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1" marR="503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Существительное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1" marR="5039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 </a:t>
                      </a:r>
                      <a:r>
                        <a:rPr lang="ru-RU" sz="1800" dirty="0" err="1">
                          <a:effectLst/>
                        </a:rPr>
                        <a:t>скл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Н: но</a:t>
                      </a:r>
                      <a:r>
                        <a:rPr lang="ru-RU" sz="1800" u="sng" dirty="0">
                          <a:effectLst/>
                        </a:rPr>
                        <a:t>ч</a:t>
                      </a:r>
                      <a:r>
                        <a:rPr lang="ru-RU" sz="1800" u="dbl" dirty="0">
                          <a:effectLst/>
                        </a:rPr>
                        <a:t>ь</a:t>
                      </a:r>
                      <a:endParaRPr lang="ru-RU" sz="18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1" marR="503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Не 3 </a:t>
                      </a:r>
                      <a:r>
                        <a:rPr lang="ru-RU" sz="1800" dirty="0" err="1">
                          <a:effectLst/>
                        </a:rPr>
                        <a:t>скл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Н:ро</a:t>
                      </a:r>
                      <a:r>
                        <a:rPr lang="ru-RU" sz="1800" u="sng" dirty="0">
                          <a:effectLst/>
                        </a:rPr>
                        <a:t>щ,</a:t>
                      </a:r>
                      <a:r>
                        <a:rPr lang="ru-RU" sz="1800" dirty="0">
                          <a:effectLst/>
                        </a:rPr>
                        <a:t> мя</a:t>
                      </a:r>
                      <a:r>
                        <a:rPr lang="ru-RU" sz="1800" u="sng" dirty="0">
                          <a:effectLst/>
                        </a:rPr>
                        <a:t>ч</a:t>
                      </a:r>
                      <a:endParaRPr lang="ru-RU" sz="18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1" marR="503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Прилагательное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1" marR="5039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1" marR="503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Кр.форма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Н:могу</a:t>
                      </a:r>
                      <a:r>
                        <a:rPr lang="ru-RU" sz="1800" u="sng" dirty="0">
                          <a:effectLst/>
                        </a:rPr>
                        <a:t>ч</a:t>
                      </a:r>
                      <a:endParaRPr lang="ru-RU" sz="18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1" marR="503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5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Глагол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1" marR="50391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1)</a:t>
                      </a:r>
                      <a:r>
                        <a:rPr lang="ru-RU" sz="1800" dirty="0" err="1">
                          <a:effectLst/>
                        </a:rPr>
                        <a:t>Неопр.ф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2)</a:t>
                      </a:r>
                      <a:r>
                        <a:rPr lang="ru-RU" sz="1800" dirty="0" err="1">
                          <a:effectLst/>
                        </a:rPr>
                        <a:t>Повел.накл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3)2 лицо </a:t>
                      </a:r>
                      <a:r>
                        <a:rPr lang="ru-RU" sz="1800" dirty="0" err="1">
                          <a:effectLst/>
                        </a:rPr>
                        <a:t>ед.ч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Н:пе</a:t>
                      </a:r>
                      <a:r>
                        <a:rPr lang="ru-RU" sz="1800" u="sng" dirty="0">
                          <a:effectLst/>
                        </a:rPr>
                        <a:t>ч</a:t>
                      </a:r>
                      <a:r>
                        <a:rPr lang="ru-RU" sz="1800" u="dbl" dirty="0">
                          <a:effectLst/>
                        </a:rPr>
                        <a:t>ь</a:t>
                      </a:r>
                      <a:r>
                        <a:rPr lang="ru-RU" sz="1800" dirty="0">
                          <a:effectLst/>
                        </a:rPr>
                        <a:t>(пироги)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Пла</a:t>
                      </a:r>
                      <a:r>
                        <a:rPr lang="ru-RU" sz="1800" u="heavy" dirty="0">
                          <a:effectLst/>
                        </a:rPr>
                        <a:t>ч</a:t>
                      </a:r>
                      <a:r>
                        <a:rPr lang="ru-RU" sz="1800" u="dbl" dirty="0">
                          <a:effectLst/>
                        </a:rPr>
                        <a:t>ь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играе</a:t>
                      </a:r>
                      <a:r>
                        <a:rPr lang="ru-RU" sz="1800" u="heavy" dirty="0">
                          <a:effectLst/>
                        </a:rPr>
                        <a:t>ш</a:t>
                      </a:r>
                      <a:r>
                        <a:rPr lang="ru-RU" sz="1800" u="dbl" dirty="0">
                          <a:effectLst/>
                        </a:rPr>
                        <a:t>ь</a:t>
                      </a:r>
                      <a:endParaRPr lang="ru-RU" sz="1800" b="1" i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1" marR="503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91" marR="503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56544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МЯГКИЙ </a:t>
            </a:r>
            <a:r>
              <a:rPr lang="ru-RU" b="1" dirty="0" smtClean="0">
                <a:solidFill>
                  <a:schemeClr val="tx1"/>
                </a:solidFill>
              </a:rPr>
              <a:t>ЗНАК ПОСЛЕ </a:t>
            </a:r>
            <a:r>
              <a:rPr lang="ru-RU" b="1" dirty="0">
                <a:solidFill>
                  <a:schemeClr val="tx1"/>
                </a:solidFill>
              </a:rPr>
              <a:t>ШИПЯЩИХ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НА </a:t>
            </a:r>
            <a:r>
              <a:rPr lang="ru-RU" b="1" dirty="0" smtClean="0">
                <a:solidFill>
                  <a:schemeClr val="tx1"/>
                </a:solidFill>
              </a:rPr>
              <a:t>КОНЦЕ </a:t>
            </a:r>
            <a:r>
              <a:rPr lang="ru-RU" b="1" dirty="0">
                <a:solidFill>
                  <a:schemeClr val="tx1"/>
                </a:solidFill>
              </a:rPr>
              <a:t>НАРЕЧИЙ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04628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1236446"/>
            <a:ext cx="742955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Устали немножко? Давайте отдохнём и сделаем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физразминку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?!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Сначала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мы пойдём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налево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-1,2,3.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теперь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пойдём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направо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–1,2,3.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Станем мы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сейчас поближе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–1,2,3.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 потом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уйдём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подальш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е –1,2,3.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Руки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вверх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поднимем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дружно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1,2,3.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 помашем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влево –вправо.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1,2,3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сейчас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присядем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ниже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1,2,3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Головы поднимем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выше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.1,2,3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Дружно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хлопаем руками.1,2,3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Тихо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топаем ногами.1,2,3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Чтобы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веселее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стало,1,2,3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Всё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опять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начнём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сначала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./ повторяем зарядку/.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412776"/>
            <a:ext cx="69847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ВЫВОД:</a:t>
            </a:r>
            <a:endParaRPr lang="ru-RU" sz="4400" b="1" dirty="0"/>
          </a:p>
          <a:p>
            <a:pPr algn="ctr" fontAlgn="base"/>
            <a:r>
              <a:rPr lang="ru-RU" sz="4400" b="1" dirty="0"/>
              <a:t>В наречиях после шипящих </a:t>
            </a:r>
          </a:p>
          <a:p>
            <a:pPr algn="ctr" fontAlgn="base"/>
            <a:r>
              <a:rPr lang="ru-RU" sz="4400" b="1" dirty="0"/>
              <a:t>пишется Ь.</a:t>
            </a:r>
          </a:p>
          <a:p>
            <a:pPr algn="ctr" fontAlgn="base"/>
            <a:r>
              <a:rPr lang="ru-RU" sz="4400" b="1" dirty="0"/>
              <a:t>Исключения: </a:t>
            </a:r>
          </a:p>
          <a:p>
            <a:pPr algn="ctr" fontAlgn="base"/>
            <a:r>
              <a:rPr lang="ru-RU" sz="4400" b="1" dirty="0">
                <a:solidFill>
                  <a:schemeClr val="bg2">
                    <a:lumMod val="50000"/>
                  </a:schemeClr>
                </a:solidFill>
              </a:rPr>
              <a:t>уж, замуж, невтерпёж.</a:t>
            </a:r>
          </a:p>
        </p:txBody>
      </p:sp>
    </p:spTree>
    <p:extLst>
      <p:ext uri="{BB962C8B-B14F-4D97-AF65-F5344CB8AC3E}">
        <p14:creationId xmlns:p14="http://schemas.microsoft.com/office/powerpoint/2010/main" val="134614460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154</TotalTime>
  <Words>804</Words>
  <Application>Microsoft Office PowerPoint</Application>
  <PresentationFormat>Экран (4:3)</PresentationFormat>
  <Paragraphs>182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Ь после шипящих на конце наречий.</vt:lpstr>
      <vt:lpstr>Морфологические признаки наречия.</vt:lpstr>
      <vt:lpstr>Не с наречиями.</vt:lpstr>
      <vt:lpstr>Степени сравнения наречий. </vt:lpstr>
      <vt:lpstr>Презентация PowerPoint</vt:lpstr>
      <vt:lpstr>Презентация PowerPoint</vt:lpstr>
      <vt:lpstr>МЯГКИЙ ЗНАК ПОСЛЕ ШИПЯЩИХ НА КОНЦЕ НАРЕЧИЙ.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оценок: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Наречие.</dc:title>
  <dc:creator>Я</dc:creator>
  <cp:lastModifiedBy>Я</cp:lastModifiedBy>
  <cp:revision>19</cp:revision>
  <cp:lastPrinted>2012-01-10T12:51:13Z</cp:lastPrinted>
  <dcterms:created xsi:type="dcterms:W3CDTF">2011-12-09T15:36:42Z</dcterms:created>
  <dcterms:modified xsi:type="dcterms:W3CDTF">2012-01-13T13:57:50Z</dcterms:modified>
</cp:coreProperties>
</file>