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67" r:id="rId3"/>
    <p:sldId id="256" r:id="rId4"/>
    <p:sldId id="265" r:id="rId5"/>
    <p:sldId id="257" r:id="rId6"/>
    <p:sldId id="258" r:id="rId7"/>
    <p:sldId id="268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4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1017888-FAA2-47C5-958D-51A60739AC1C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53AC2C4-1A78-41D5-9AC6-9769BF856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Gorodetskaya_rospis_01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100000"/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7" y="260648"/>
            <a:ext cx="648030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0" y="5978476"/>
            <a:ext cx="1818910" cy="618876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b="1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2012г.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77072"/>
            <a:ext cx="6324600" cy="936104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художественные промыслы Нижегородской области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966" y="26858"/>
            <a:ext cx="2448272" cy="263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0357" y="5485317"/>
            <a:ext cx="417646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МБОУ         «СОШ №190»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Учитель русского языка и литературы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Семушкина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Л.И.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spcBef>
                <a:spcPct val="20000"/>
              </a:spcBef>
              <a:buClr>
                <a:srgbClr val="C66951"/>
              </a:buClr>
            </a:pPr>
            <a:endParaRPr lang="ru-RU" sz="1600" spc="150" dirty="0">
              <a:solidFill>
                <a:srgbClr val="CCD1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художественные промыслы\Художественные промыслы Нижегородской области_files\map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0148"/>
            <a:ext cx="4374268" cy="583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ic.unn.ru/handicraft/RUS_L/l_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475" y="2528900"/>
            <a:ext cx="75019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ic.unn.ru/handicraft/RUS_L/w_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559" y="723424"/>
            <a:ext cx="883120" cy="9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Метал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4" descr="Метал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6" descr="Метал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2" name="Picture 18" descr="http://www.uic.unn.ru/handicraft/RUS_L/m_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196" y="1691078"/>
            <a:ext cx="752444" cy="7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uic.unn.ru/handicraft/RUS_L/s_l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757" y="3262427"/>
            <a:ext cx="857627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uic.unn.ru/handicraft/RUS_L/b_l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94" y="4005064"/>
            <a:ext cx="726951" cy="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uic.unn.ru/handicraft/RUS_L/c_l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883" y="4941166"/>
            <a:ext cx="990772" cy="7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uic.unn.ru/handicraft/RUS_L/t_l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622" y="5797045"/>
            <a:ext cx="931178" cy="66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92466"/>
            <a:ext cx="865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 народных художественных  промыслов  Нижегородской области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36" descr="C:\Users\%D0%90%D0%B4%D0%BC%D0%B8%D0%BD%D0%B8%D1%81%D1%82%D1%80%D0%B0%D1%82%D0%BE%D1%80\Desktop\%D1%85%D1%83%D0%B4%D0%BE%D0%B6%D0%B5%D1%81%D1%82%D0%B2%D0%B5%D0%BD%D0%BD%D1%8B%D0%B5 %D0%BF%D1%80%D0%BE%D0%BC%D1%8B%D1%81%D0%BB%D1%8B\%D0%A5%D1%83%D0%B4%D0%BE%D0%B6%D0%B5%D1%81%D1%82%D0%B2%D0%B5%D0%BD%D0%BD%D1%8B%D0%B5 %D0%BF%D1%80%D0%BE%D0%BC%D1%8B%D1%81%D0%BB%D1%8B %D0%9D%D0%B8%D0%B6%D0%B5%D0%B3%D0%BE%D1%80%D0%BE%D0%B4%D1%81%D0%BA%D0%BE%D0%B9 %D0%BE%D0%B1%D0%BB%D0%B0%D1%81%D1%82%D0%B8_files\map_ml1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72" name="Picture 48" descr="C:\Users\Администратор\Desktop\художественные промыслы\Художественные промыслы Нижегородской области_files\map_sl1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928" y="3393033"/>
            <a:ext cx="1057161" cy="2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125" y="4257684"/>
            <a:ext cx="10541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 descr="C:\Users\Администратор\Desktop\художественные промыслы\Художественные промыслы Нижегородской области_files\map_cl1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685" y="5129793"/>
            <a:ext cx="1440363" cy="2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Администратор\Desktop\художественные промыслы\Художественные промыслы Нижегородской области_files\map_tl1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786" y="5840229"/>
            <a:ext cx="1593651" cy="2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Администратор\Desktop\художественные промыслы\Художественные промыслы Нижегородской области_files\map_tl2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786" y="6131718"/>
            <a:ext cx="1306161" cy="2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Администратор\Desktop\художественные промыслы\Художественные промыслы Нижегородской области_files\map_ll2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084" y="2583467"/>
            <a:ext cx="1242335" cy="2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Администратор\Desktop\художественные промыслы\Художественные промыслы Нижегородской области_files\map_ll3.gi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084" y="2852936"/>
            <a:ext cx="2145251" cy="2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Администратор\Desktop\художественные промыслы\Художественные промыслы Нижегородской области_files\map_ml1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684" y="1850272"/>
            <a:ext cx="1440363" cy="2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Администратор\Desktop\художественные промыслы\Художественные промыслы Нижегородской области_files\map_ml2.gi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684" y="2098304"/>
            <a:ext cx="2357732" cy="1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Администратор\Desktop\художественные промыслы\Художественные промыслы Нижегородской области_files\map_wl3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683" y="658932"/>
            <a:ext cx="2357733" cy="2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Администратор\Desktop\художественные промыслы\Художественные промыслы Нижегородской области_files\map_wl2.gi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142" y="915704"/>
            <a:ext cx="2349333" cy="2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Администратор\Desktop\художественные промыслы\Художественные промыслы Нижегородской области_files\map_wl4.gi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849" y="1205315"/>
            <a:ext cx="2282230" cy="3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2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Объект 149" descr="Gorodetskaya rospis 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59" y="404664"/>
            <a:ext cx="2231248" cy="17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6" name="Текст 135"/>
          <p:cNvSpPr>
            <a:spLocks noGrp="1"/>
          </p:cNvSpPr>
          <p:nvPr>
            <p:ph type="body" sz="half" idx="2"/>
          </p:nvPr>
        </p:nvSpPr>
        <p:spPr>
          <a:xfrm>
            <a:off x="7099930" y="3717032"/>
            <a:ext cx="1792550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4" name="Заголовок 133"/>
          <p:cNvSpPr>
            <a:spLocks noGrp="1"/>
          </p:cNvSpPr>
          <p:nvPr>
            <p:ph type="title"/>
          </p:nvPr>
        </p:nvSpPr>
        <p:spPr>
          <a:xfrm>
            <a:off x="7159752" y="260648"/>
            <a:ext cx="1675660" cy="2016224"/>
          </a:xfrm>
        </p:spPr>
        <p:txBody>
          <a:bodyPr/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Городецкая роспись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99792" y="1772816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Любимые </a:t>
            </a:r>
            <a:r>
              <a:rPr lang="ru-RU" sz="1600" dirty="0"/>
              <a:t>мотивы художников - изображаемые "дамы" и "кавалеры" во время свиданий, чаепитий, застолий, прогулок в саду или по улице, поездки на лошадях</a:t>
            </a:r>
            <a:r>
              <a:rPr lang="ru-RU" sz="1600" dirty="0" smtClean="0"/>
              <a:t>, сказочные птицы</a:t>
            </a:r>
            <a:r>
              <a:rPr lang="ru-RU" sz="1600" dirty="0"/>
              <a:t>, </a:t>
            </a:r>
            <a:r>
              <a:rPr lang="ru-RU" sz="1600" dirty="0" smtClean="0"/>
              <a:t>чудесные </a:t>
            </a:r>
            <a:r>
              <a:rPr lang="ru-RU" sz="1600" dirty="0"/>
              <a:t>цветочные орнаменты с "розанами" и "купавками</a:t>
            </a:r>
            <a:r>
              <a:rPr lang="ru-RU" sz="1600" dirty="0" smtClean="0"/>
              <a:t>".</a:t>
            </a:r>
          </a:p>
          <a:p>
            <a:endParaRPr lang="ru-RU" sz="1600" dirty="0" smtClean="0"/>
          </a:p>
          <a:p>
            <a:r>
              <a:rPr lang="ru-RU" sz="1600" dirty="0" smtClean="0"/>
              <a:t>     Ярко</a:t>
            </a:r>
            <a:r>
              <a:rPr lang="ru-RU" sz="1600" dirty="0"/>
              <a:t>, любовно, но вместе с </a:t>
            </a:r>
            <a:r>
              <a:rPr lang="ru-RU" sz="1600" dirty="0" smtClean="0"/>
              <a:t>тем  </a:t>
            </a:r>
            <a:r>
              <a:rPr lang="ru-RU" sz="1600" dirty="0"/>
              <a:t>весело написан </a:t>
            </a:r>
            <a:r>
              <a:rPr lang="ru-RU" sz="1600" dirty="0" smtClean="0"/>
              <a:t>быт </a:t>
            </a:r>
            <a:r>
              <a:rPr lang="ru-RU" sz="1600" dirty="0" err="1" smtClean="0"/>
              <a:t>городчан</a:t>
            </a:r>
            <a:r>
              <a:rPr lang="ru-RU" sz="1600" dirty="0" smtClean="0"/>
              <a:t> -  столы с яствами, довольные коты, стройные городецкие кони, бегущие по цветущим лугам.</a:t>
            </a:r>
          </a:p>
          <a:p>
            <a:endParaRPr lang="ru-RU" sz="1600" dirty="0" smtClean="0"/>
          </a:p>
          <a:p>
            <a:r>
              <a:rPr lang="ru-RU" sz="1600" dirty="0" smtClean="0"/>
              <a:t>    Городецкая роспись – это богатство красок русского лета. Преобладание красного, жёлтого , черного цветов создают ощущение небывалого праздника.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139" name="TextBox 138"/>
          <p:cNvSpPr txBox="1"/>
          <p:nvPr/>
        </p:nvSpPr>
        <p:spPr>
          <a:xfrm flipH="1">
            <a:off x="2699792" y="404664"/>
            <a:ext cx="3960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Городецкая роспись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1600" dirty="0" smtClean="0"/>
              <a:t>по </a:t>
            </a:r>
            <a:r>
              <a:rPr lang="ru-RU" sz="1600" dirty="0"/>
              <a:t>праву стоит рядом со всемирно известными изделиями декоративно–прикладного искусства. </a:t>
            </a:r>
            <a:endParaRPr lang="ru-RU" sz="1600" dirty="0" smtClean="0"/>
          </a:p>
        </p:txBody>
      </p:sp>
      <p:pic>
        <p:nvPicPr>
          <p:cNvPr id="1030" name="Picture 6" descr="C:\Users\Администратор\Desktop\художественные промыслы\dontse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673" y="2564904"/>
            <a:ext cx="177281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Рисунок 147" descr="http://www.dianik.ru/files/data/contentnew/680/680-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74" y="3573016"/>
            <a:ext cx="2175507" cy="285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673" y="260649"/>
            <a:ext cx="177281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67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59752" y="3861048"/>
            <a:ext cx="1673352" cy="26642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2280" y="260648"/>
            <a:ext cx="1800200" cy="2664296"/>
          </a:xfrm>
        </p:spPr>
        <p:txBody>
          <a:bodyPr/>
          <a:lstStyle/>
          <a:p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Хохломская роспись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77" y="332656"/>
            <a:ext cx="1378403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87252" y="764704"/>
            <a:ext cx="468052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>Хохломская роспись </a:t>
            </a:r>
            <a:r>
              <a:rPr lang="ru-RU" sz="1600" dirty="0" smtClean="0"/>
              <a:t>– это один из самобытных русских народных промыслов, существующий более трёхсот лет и являющийся неотъемлемой частью российской культуры.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Город Семёнов </a:t>
            </a:r>
            <a:r>
              <a:rPr lang="ru-RU" sz="1600" dirty="0" smtClean="0"/>
              <a:t>по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праву называется столицей золотой хохломы.</a:t>
            </a:r>
          </a:p>
          <a:p>
            <a:endParaRPr lang="ru-RU" sz="1600" dirty="0"/>
          </a:p>
          <a:p>
            <a:r>
              <a:rPr lang="ru-RU" sz="1600" dirty="0" smtClean="0"/>
              <a:t>   Не случайно искусство хохломы возникло на русской земле вблизи красавицы Волги.</a:t>
            </a:r>
          </a:p>
          <a:p>
            <a:endParaRPr lang="ru-RU" sz="1600" dirty="0"/>
          </a:p>
          <a:p>
            <a:r>
              <a:rPr lang="ru-RU" sz="1600" dirty="0" smtClean="0"/>
              <a:t>   Здесь умеют мастера писать такой радостный и поэтический орнамент, что на самых простых</a:t>
            </a:r>
          </a:p>
          <a:p>
            <a:r>
              <a:rPr lang="ru-RU" sz="1600" dirty="0" smtClean="0"/>
              <a:t>деревянных бытовых вещах начинают звучать свет и теплота солнечных лучей, шелест весенних трав и цветов. </a:t>
            </a:r>
          </a:p>
          <a:p>
            <a:endParaRPr lang="ru-RU" sz="1600" dirty="0" smtClean="0"/>
          </a:p>
          <a:p>
            <a:r>
              <a:rPr lang="ru-RU" sz="1600" dirty="0" smtClean="0"/>
              <a:t>   И с ними в наш дом приходят красота и радость, которые щедро дарят нам мастера промысла.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2000" dirty="0" smtClean="0"/>
          </a:p>
          <a:p>
            <a:r>
              <a:rPr lang="ru-RU" sz="1600" b="1" spc="15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endParaRPr lang="ru-RU" sz="1600" spc="150" dirty="0">
              <a:solidFill>
                <a:prstClr val="black"/>
              </a:solidFill>
            </a:endParaRPr>
          </a:p>
          <a:p>
            <a:r>
              <a:rPr lang="ru-RU" sz="1600" b="1" spc="150" dirty="0" smtClean="0">
                <a:solidFill>
                  <a:srgbClr val="C00000"/>
                </a:solidFill>
              </a:rPr>
              <a:t>   </a:t>
            </a:r>
            <a:endParaRPr lang="ru-RU" sz="1600" spc="150" dirty="0" smtClean="0">
              <a:solidFill>
                <a:prstClr val="black"/>
              </a:solidFill>
            </a:endParaRPr>
          </a:p>
          <a:p>
            <a:r>
              <a:rPr lang="ru-RU" sz="1600" spc="150" dirty="0" smtClean="0">
                <a:solidFill>
                  <a:prstClr val="black"/>
                </a:solidFill>
              </a:rPr>
              <a:t>   </a:t>
            </a:r>
          </a:p>
          <a:p>
            <a:endParaRPr lang="ru-RU" sz="1600" spc="150" dirty="0">
              <a:solidFill>
                <a:prstClr val="black"/>
              </a:solidFill>
            </a:endParaRPr>
          </a:p>
          <a:p>
            <a:endParaRPr lang="ru-RU" sz="1600" spc="150" dirty="0" smtClean="0">
              <a:solidFill>
                <a:prstClr val="black"/>
              </a:solidFill>
            </a:endParaRPr>
          </a:p>
          <a:p>
            <a:endParaRPr lang="ru-RU" sz="1600" spc="15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872208" cy="220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2511425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4" y="0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43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3331" y="268823"/>
            <a:ext cx="619268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В хохломской росписи используются </a:t>
            </a:r>
            <a:r>
              <a:rPr lang="ru-RU" sz="1600" dirty="0" smtClean="0">
                <a:solidFill>
                  <a:srgbClr val="C00000"/>
                </a:solidFill>
              </a:rPr>
              <a:t>три основных цвета</a:t>
            </a:r>
            <a:r>
              <a:rPr lang="ru-RU" sz="1600" dirty="0" smtClean="0"/>
              <a:t>: красный, чёрный и золотой; зелёный  и жёлтый являются вспомогательными цветами и используются в небольших количествах.      </a:t>
            </a:r>
          </a:p>
          <a:p>
            <a:r>
              <a:rPr lang="ru-RU" sz="1600" dirty="0" smtClean="0"/>
              <a:t>                       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Трёхцветие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Хохломы имеет глубокий смысл.</a:t>
            </a: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/>
          </a:p>
          <a:p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C00000"/>
                </a:solidFill>
              </a:rPr>
              <a:t>Красный</a:t>
            </a:r>
            <a:r>
              <a:rPr lang="ru-RU" sz="1600" dirty="0" smtClean="0"/>
              <a:t> – красивый. Исконно русский цвет – цвет жизни, огня, плодородия, здоровья. Используется в качестве оберега.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C00000"/>
                </a:solidFill>
              </a:rPr>
              <a:t>Золотой </a:t>
            </a:r>
            <a:r>
              <a:rPr lang="ru-RU" sz="1600" dirty="0" smtClean="0"/>
              <a:t>– свечение Солнца. 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rgbClr val="C00000"/>
                </a:solidFill>
              </a:rPr>
              <a:t>     Чёрный цвет </a:t>
            </a:r>
            <a:r>
              <a:rPr lang="ru-RU" sz="1600" dirty="0" smtClean="0"/>
              <a:t>– цвет земли, изобилия и мудрости. </a:t>
            </a:r>
          </a:p>
          <a:p>
            <a:endParaRPr lang="ru-RU" sz="1600" dirty="0"/>
          </a:p>
          <a:p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C00000"/>
                </a:solidFill>
              </a:rPr>
              <a:t>Зелёный</a:t>
            </a:r>
            <a:r>
              <a:rPr lang="ru-RU" sz="1600" dirty="0" smtClean="0"/>
              <a:t> – цвет травы, цветущей природы и вечной молодости.</a:t>
            </a:r>
          </a:p>
          <a:p>
            <a:endParaRPr lang="ru-RU" sz="1600" dirty="0" smtClean="0"/>
          </a:p>
          <a:p>
            <a:r>
              <a:rPr lang="ru-RU" sz="1600" dirty="0" smtClean="0"/>
              <a:t>     Чёрно – красная гамма росписи с золотом придаёт изделиям хохломских мастеров сдержанность и строгость, отличая их от ярких изделий городецких художников.</a:t>
            </a:r>
          </a:p>
          <a:p>
            <a:r>
              <a:rPr lang="ru-RU" sz="1600" spc="150" dirty="0" smtClean="0">
                <a:solidFill>
                  <a:prstClr val="black"/>
                </a:solidFill>
              </a:rPr>
              <a:t> </a:t>
            </a:r>
            <a:r>
              <a:rPr lang="ru-RU" spc="15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pc="150" dirty="0">
                <a:solidFill>
                  <a:prstClr val="black"/>
                </a:solidFill>
              </a:rPr>
              <a:t> </a:t>
            </a:r>
            <a:r>
              <a:rPr lang="ru-RU" spc="150" dirty="0" smtClean="0">
                <a:solidFill>
                  <a:prstClr val="black"/>
                </a:solidFill>
              </a:rPr>
              <a:t>  </a:t>
            </a:r>
          </a:p>
          <a:p>
            <a:endParaRPr lang="ru-RU" spc="150" dirty="0" smtClean="0">
              <a:solidFill>
                <a:prstClr val="black"/>
              </a:solidFill>
            </a:endParaRPr>
          </a:p>
          <a:p>
            <a:r>
              <a:rPr lang="ru-RU" spc="150" dirty="0" smtClean="0">
                <a:solidFill>
                  <a:prstClr val="black"/>
                </a:solidFill>
              </a:rPr>
              <a:t> </a:t>
            </a:r>
          </a:p>
          <a:p>
            <a:endParaRPr lang="ru-RU" spc="150" dirty="0">
              <a:solidFill>
                <a:prstClr val="black"/>
              </a:solidFill>
            </a:endParaRPr>
          </a:p>
          <a:p>
            <a:pPr lvl="0"/>
            <a:r>
              <a:rPr lang="ru-RU" spc="150" dirty="0" smtClean="0">
                <a:solidFill>
                  <a:prstClr val="black"/>
                </a:solidFill>
              </a:rPr>
              <a:t>                                               </a:t>
            </a:r>
            <a:endParaRPr lang="ru-RU" spc="150" dirty="0">
              <a:solidFill>
                <a:prstClr val="black"/>
              </a:solidFill>
            </a:endParaRPr>
          </a:p>
          <a:p>
            <a:pPr lvl="0"/>
            <a:endParaRPr lang="ru-RU" sz="1600" spc="150" dirty="0" smtClean="0">
              <a:solidFill>
                <a:prstClr val="black"/>
              </a:solidFill>
            </a:endParaRPr>
          </a:p>
          <a:p>
            <a:pPr lvl="0"/>
            <a:endParaRPr lang="ru-RU" sz="1600" spc="150" dirty="0" smtClean="0">
              <a:solidFill>
                <a:prstClr val="black"/>
              </a:solidFill>
            </a:endParaRPr>
          </a:p>
          <a:p>
            <a:pPr lvl="0"/>
            <a:r>
              <a:rPr lang="ru-RU" sz="1600" spc="150" dirty="0" smtClean="0">
                <a:solidFill>
                  <a:prstClr val="black"/>
                </a:solidFill>
              </a:rPr>
              <a:t>  </a:t>
            </a:r>
            <a:r>
              <a:rPr lang="ru-RU" dirty="0" smtClean="0"/>
              <a:t>  </a:t>
            </a:r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9752" y="260648"/>
            <a:ext cx="1675660" cy="2736304"/>
          </a:xfrm>
        </p:spPr>
        <p:txBody>
          <a:bodyPr/>
          <a:lstStyle/>
          <a:p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пламенная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520280" cy="376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475" y="4869160"/>
            <a:ext cx="3962400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дминистратор\Desktop\текстура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826" y="188640"/>
            <a:ext cx="1789000" cy="186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9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2129"/>
            <a:ext cx="5867400" cy="58531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                    </a:t>
            </a:r>
            <a:endParaRPr lang="ru-RU" sz="1800" spc="0" dirty="0">
              <a:solidFill>
                <a:prstClr val="black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3757343"/>
            <a:ext cx="1944216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9752" y="260647"/>
            <a:ext cx="1675660" cy="349669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                                     Диво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 дивное –</a:t>
            </a:r>
            <a:b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золотая </a:t>
            </a:r>
            <a:b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хохлома</a:t>
            </a:r>
            <a:r>
              <a:rPr lang="ru-RU" sz="1800" cap="none" spc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32656"/>
            <a:ext cx="15621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23727" y="620688"/>
            <a:ext cx="45854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Традиционные </a:t>
            </a:r>
            <a:r>
              <a:rPr lang="ru-RU" sz="1600" dirty="0" smtClean="0">
                <a:solidFill>
                  <a:srgbClr val="C00000"/>
                </a:solidFill>
              </a:rPr>
              <a:t>элементы хохломы </a:t>
            </a:r>
            <a:r>
              <a:rPr lang="ru-RU" sz="1600" dirty="0" smtClean="0">
                <a:solidFill>
                  <a:prstClr val="black"/>
                </a:solidFill>
              </a:rPr>
              <a:t>– травяные узоры, красные сочные ягоды рябины и земляники, цветки и ветки.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Воспроизводя эти мотивы в орнаменте, мастера создавали поэтические повествования о величии и красоте русской земли.</a:t>
            </a:r>
            <a:r>
              <a:rPr lang="ru-RU" sz="1600" dirty="0"/>
              <a:t> </a:t>
            </a:r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     Символом</a:t>
            </a:r>
            <a:r>
              <a:rPr lang="ru-RU" sz="1600" dirty="0" smtClean="0">
                <a:solidFill>
                  <a:prstClr val="black"/>
                </a:solidFill>
              </a:rPr>
              <a:t> хохломской росписи стала огненная жар – птица, украшенная яркими цветами.</a:t>
            </a:r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Хохломская роспись</a:t>
            </a:r>
          </a:p>
          <a:p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/>
              <a:t>                    Хохлома ты моя золотая,</a:t>
            </a:r>
            <a:endParaRPr lang="ru-RU" sz="1600" dirty="0" smtClean="0"/>
          </a:p>
          <a:p>
            <a:r>
              <a:rPr lang="ru-RU" sz="1600" i="1" dirty="0" smtClean="0"/>
              <a:t>                    Твой характер цветист без прикрас,</a:t>
            </a:r>
            <a:endParaRPr lang="ru-RU" sz="1600" dirty="0" smtClean="0"/>
          </a:p>
          <a:p>
            <a:r>
              <a:rPr lang="ru-RU" sz="1600" i="1" dirty="0" smtClean="0"/>
              <a:t>                     Над Россией жар-птицей взлетая,</a:t>
            </a:r>
            <a:endParaRPr lang="ru-RU" sz="1600" dirty="0" smtClean="0"/>
          </a:p>
          <a:p>
            <a:r>
              <a:rPr lang="ru-RU" sz="1600" i="1" dirty="0" smtClean="0"/>
              <a:t>                    Ты волнуешь придирчивый взгляд.</a:t>
            </a:r>
          </a:p>
          <a:p>
            <a:endParaRPr lang="ru-RU" sz="1600" dirty="0" smtClean="0"/>
          </a:p>
          <a:p>
            <a:r>
              <a:rPr lang="ru-RU" sz="1600" i="1" dirty="0" smtClean="0"/>
              <a:t>                     Чтоб светлели суровые лица,</a:t>
            </a:r>
            <a:endParaRPr lang="ru-RU" sz="1600" dirty="0" smtClean="0"/>
          </a:p>
          <a:p>
            <a:r>
              <a:rPr lang="ru-RU" sz="1600" i="1" dirty="0" smtClean="0"/>
              <a:t>                     Украшай вдохновенно дома,</a:t>
            </a:r>
            <a:endParaRPr lang="ru-RU" sz="1600" dirty="0" smtClean="0"/>
          </a:p>
          <a:p>
            <a:r>
              <a:rPr lang="ru-RU" sz="1600" i="1" dirty="0" smtClean="0"/>
              <a:t>                     Чудодействуй в веках, мастерица,</a:t>
            </a:r>
            <a:endParaRPr lang="ru-RU" sz="1600" dirty="0" smtClean="0"/>
          </a:p>
          <a:p>
            <a:r>
              <a:rPr lang="ru-RU" sz="1600" i="1" dirty="0" smtClean="0"/>
              <a:t>                     Золотая моя Хохлома!</a:t>
            </a:r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228" y="4225395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74" y="332656"/>
            <a:ext cx="172819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74" y="4077072"/>
            <a:ext cx="2113286" cy="233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59752" y="3861048"/>
            <a:ext cx="1673352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16439" y="286916"/>
            <a:ext cx="1675660" cy="2698626"/>
          </a:xfrm>
        </p:spPr>
        <p:txBody>
          <a:bodyPr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Семёновская матрёшка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6652"/>
            <a:ext cx="1656184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3610"/>
            <a:ext cx="1800199" cy="273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:\Users\Администратор\Desktop\художественные промыслы\3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30460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16995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  О семёновской матрёшке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sz="1600" dirty="0" smtClean="0">
                <a:solidFill>
                  <a:prstClr val="black"/>
                </a:solidFill>
              </a:rPr>
              <a:t>русской красавице, говорят как о русском сувенире. Она чарует глаз своей простотой и яркостью росписи.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    </a:t>
            </a:r>
            <a:r>
              <a:rPr lang="ru-RU" sz="1400" dirty="0" smtClean="0">
                <a:solidFill>
                  <a:srgbClr val="000000"/>
                </a:solidFill>
              </a:rPr>
              <a:t>У </a:t>
            </a:r>
            <a:r>
              <a:rPr lang="ru-RU" sz="1400" dirty="0">
                <a:solidFill>
                  <a:srgbClr val="000000"/>
                </a:solidFill>
              </a:rPr>
              <a:t>семёновских матрёшек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</a:t>
            </a:r>
            <a:r>
              <a:rPr lang="ru-RU" sz="1400" dirty="0" smtClean="0">
                <a:solidFill>
                  <a:srgbClr val="000000"/>
                </a:solidFill>
              </a:rPr>
              <a:t>Сарафанчики </a:t>
            </a:r>
            <a:r>
              <a:rPr lang="ru-RU" sz="1400" dirty="0">
                <a:solidFill>
                  <a:srgbClr val="000000"/>
                </a:solidFill>
              </a:rPr>
              <a:t>в горошек,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</a:t>
            </a:r>
            <a:r>
              <a:rPr lang="ru-RU" sz="1400" dirty="0" smtClean="0">
                <a:solidFill>
                  <a:srgbClr val="000000"/>
                </a:solidFill>
              </a:rPr>
              <a:t>Разноцветные платочки,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0000"/>
                </a:solidFill>
              </a:rPr>
              <a:t>Нарумяненные </a:t>
            </a:r>
            <a:r>
              <a:rPr lang="ru-RU" sz="1400" dirty="0">
                <a:solidFill>
                  <a:srgbClr val="000000"/>
                </a:solidFill>
              </a:rPr>
              <a:t>щёчки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lvl="0" algn="ctr"/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/>
              <a:t>    Кто </a:t>
            </a:r>
            <a:r>
              <a:rPr lang="ru-RU" sz="1400" dirty="0"/>
              <a:t>в гостях у нас </a:t>
            </a:r>
            <a:r>
              <a:rPr lang="ru-RU" sz="1400" dirty="0" smtClean="0"/>
              <a:t>бывал                                                                                            И </a:t>
            </a:r>
            <a:r>
              <a:rPr lang="ru-RU" sz="1400" dirty="0"/>
              <a:t>матрёшек не видал,</a:t>
            </a:r>
            <a:br>
              <a:rPr lang="ru-RU" sz="1400" dirty="0"/>
            </a:br>
            <a:r>
              <a:rPr lang="ru-RU" sz="1400" dirty="0"/>
              <a:t>Тот и матушку Россию</a:t>
            </a:r>
            <a:br>
              <a:rPr lang="ru-RU" sz="1400" dirty="0"/>
            </a:br>
            <a:r>
              <a:rPr lang="ru-RU" sz="1400" dirty="0"/>
              <a:t>До конца не разгадал.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Первая русская матрёшка была создана в конце </a:t>
            </a:r>
            <a:r>
              <a:rPr lang="en-US" sz="1600" dirty="0">
                <a:solidFill>
                  <a:prstClr val="black"/>
                </a:solidFill>
              </a:rPr>
              <a:t>XIX</a:t>
            </a:r>
            <a:r>
              <a:rPr lang="ru-RU" sz="1600" dirty="0">
                <a:solidFill>
                  <a:prstClr val="black"/>
                </a:solidFill>
              </a:rPr>
              <a:t> века </a:t>
            </a:r>
            <a:r>
              <a:rPr lang="ru-RU" sz="1600" dirty="0">
                <a:solidFill>
                  <a:srgbClr val="C00000"/>
                </a:solidFill>
              </a:rPr>
              <a:t>в Москве.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В </a:t>
            </a:r>
            <a:r>
              <a:rPr lang="ru-RU" sz="1600" dirty="0">
                <a:solidFill>
                  <a:srgbClr val="C00000"/>
                </a:solidFill>
              </a:rPr>
              <a:t>Нижегородской губернии </a:t>
            </a:r>
            <a:r>
              <a:rPr lang="ru-RU" sz="1600" dirty="0">
                <a:solidFill>
                  <a:prstClr val="black"/>
                </a:solidFill>
              </a:rPr>
              <a:t>матрешки появились в начале </a:t>
            </a:r>
            <a:r>
              <a:rPr lang="en-US" sz="1600" dirty="0">
                <a:solidFill>
                  <a:prstClr val="black"/>
                </a:solidFill>
              </a:rPr>
              <a:t>XX</a:t>
            </a:r>
            <a:r>
              <a:rPr lang="ru-RU" sz="1600" dirty="0">
                <a:solidFill>
                  <a:prstClr val="black"/>
                </a:solidFill>
              </a:rPr>
              <a:t> века в селе </a:t>
            </a:r>
            <a:r>
              <a:rPr lang="ru-RU" sz="1600" dirty="0" err="1">
                <a:solidFill>
                  <a:prstClr val="black"/>
                </a:solidFill>
              </a:rPr>
              <a:t>Меринове</a:t>
            </a:r>
            <a:r>
              <a:rPr lang="ru-RU" sz="1600" dirty="0">
                <a:solidFill>
                  <a:prstClr val="black"/>
                </a:solidFill>
              </a:rPr>
              <a:t>, недалеко от </a:t>
            </a:r>
            <a:r>
              <a:rPr lang="ru-RU" sz="1600" dirty="0" err="1">
                <a:solidFill>
                  <a:prstClr val="black"/>
                </a:solidFill>
              </a:rPr>
              <a:t>Семёнова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 Первым </a:t>
            </a:r>
            <a:r>
              <a:rPr lang="ru-RU" sz="1600" dirty="0">
                <a:solidFill>
                  <a:prstClr val="black"/>
                </a:solidFill>
              </a:rPr>
              <a:t>мастером, изготовившим свою матрёшку, был </a:t>
            </a:r>
            <a:r>
              <a:rPr lang="ru-RU" sz="1600" dirty="0" err="1">
                <a:solidFill>
                  <a:srgbClr val="C00000"/>
                </a:solidFill>
              </a:rPr>
              <a:t>Арсентий</a:t>
            </a:r>
            <a:r>
              <a:rPr lang="ru-RU" sz="1600" dirty="0">
                <a:solidFill>
                  <a:srgbClr val="C00000"/>
                </a:solidFill>
              </a:rPr>
              <a:t> Фёдорович Майоров.  </a:t>
            </a:r>
          </a:p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3533" y="404664"/>
            <a:ext cx="6458708" cy="61926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 Другая местность, прославившаяся изготовлением матрёшек, – </a:t>
            </a:r>
            <a:r>
              <a:rPr lang="ru-RU" sz="1600" dirty="0" smtClean="0">
                <a:solidFill>
                  <a:srgbClr val="C00000"/>
                </a:solidFill>
              </a:rPr>
              <a:t>село </a:t>
            </a:r>
            <a:r>
              <a:rPr lang="ru-RU" sz="1600" dirty="0" err="1" smtClean="0">
                <a:solidFill>
                  <a:srgbClr val="C00000"/>
                </a:solidFill>
              </a:rPr>
              <a:t>Полховский</a:t>
            </a:r>
            <a:r>
              <a:rPr lang="ru-RU" sz="1600" smtClean="0">
                <a:solidFill>
                  <a:srgbClr val="C00000"/>
                </a:solidFill>
              </a:rPr>
              <a:t> Майдан</a:t>
            </a:r>
            <a:r>
              <a:rPr lang="ru-RU" sz="1600" smtClean="0">
                <a:solidFill>
                  <a:prstClr val="black"/>
                </a:solidFill>
              </a:rPr>
              <a:t> </a:t>
            </a:r>
            <a:r>
              <a:rPr lang="ru-RU" sz="1600">
                <a:solidFill>
                  <a:prstClr val="black"/>
                </a:solidFill>
              </a:rPr>
              <a:t>Нижегородской </a:t>
            </a:r>
            <a:r>
              <a:rPr lang="ru-RU" sz="1600" smtClean="0">
                <a:solidFill>
                  <a:prstClr val="black"/>
                </a:solidFill>
              </a:rPr>
              <a:t>области. 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 Матрёшки, которые здесь производят, отличаются от всех известных затейливой росписью, необыкновенной яркостью и оригинальностью.</a:t>
            </a:r>
          </a:p>
          <a:p>
            <a:pPr marL="45720" indent="0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4572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у них необычные – </a:t>
            </a:r>
            <a:r>
              <a:rPr lang="ru-RU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тарарушки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</a:rPr>
              <a:t>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                       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В росписи </a:t>
            </a:r>
            <a:r>
              <a:rPr lang="ru-RU" sz="1600" dirty="0" err="1" smtClean="0">
                <a:solidFill>
                  <a:prstClr val="black"/>
                </a:solidFill>
              </a:rPr>
              <a:t>тарарушек</a:t>
            </a:r>
            <a:r>
              <a:rPr lang="ru-RU" sz="1600" dirty="0" smtClean="0">
                <a:solidFill>
                  <a:prstClr val="black"/>
                </a:solidFill>
              </a:rPr>
              <a:t> и сувениров </a:t>
            </a:r>
            <a:r>
              <a:rPr lang="ru-RU" sz="1600" dirty="0" err="1" smtClean="0">
                <a:solidFill>
                  <a:prstClr val="black"/>
                </a:solidFill>
              </a:rPr>
              <a:t>полховско-майданские</a:t>
            </a:r>
            <a:r>
              <a:rPr lang="ru-RU" sz="1600" dirty="0" smtClean="0">
                <a:solidFill>
                  <a:prstClr val="black"/>
                </a:solidFill>
              </a:rPr>
              <a:t> мастера используют разнообразные приёмы: </a:t>
            </a:r>
            <a:r>
              <a:rPr lang="ru-RU" sz="1600" dirty="0" smtClean="0">
                <a:solidFill>
                  <a:srgbClr val="C00000"/>
                </a:solidFill>
              </a:rPr>
              <a:t>«цветы», «травки», «</a:t>
            </a:r>
            <a:r>
              <a:rPr lang="ru-RU" sz="1600" dirty="0" err="1" smtClean="0">
                <a:solidFill>
                  <a:srgbClr val="C00000"/>
                </a:solidFill>
              </a:rPr>
              <a:t>пестрение</a:t>
            </a:r>
            <a:r>
              <a:rPr lang="ru-RU" sz="1600" dirty="0" smtClean="0">
                <a:solidFill>
                  <a:srgbClr val="C00000"/>
                </a:solidFill>
              </a:rPr>
              <a:t>», «домики». </a:t>
            </a:r>
            <a:r>
              <a:rPr lang="ru-RU" sz="1600" dirty="0" smtClean="0">
                <a:solidFill>
                  <a:prstClr val="black"/>
                </a:solidFill>
              </a:rPr>
              <a:t>Все это придаёт неповторимость не только знаменитым </a:t>
            </a:r>
            <a:r>
              <a:rPr lang="ru-RU" sz="1600" dirty="0" err="1" smtClean="0">
                <a:solidFill>
                  <a:prstClr val="black"/>
                </a:solidFill>
              </a:rPr>
              <a:t>тарарушкам</a:t>
            </a:r>
            <a:r>
              <a:rPr lang="ru-RU" sz="1600" dirty="0" smtClean="0">
                <a:solidFill>
                  <a:prstClr val="black"/>
                </a:solidFill>
              </a:rPr>
              <a:t> и сувенирам, но и другим изделиям народных мастеров.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Times New Roman"/>
              </a:rPr>
              <a:t>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59752" y="3356992"/>
            <a:ext cx="1673352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2280" y="332656"/>
            <a:ext cx="1872208" cy="2592288"/>
          </a:xfrm>
        </p:spPr>
        <p:txBody>
          <a:bodyPr/>
          <a:lstStyle/>
          <a:p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Полхов-Майданская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9975"/>
            <a:ext cx="2304255" cy="19485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3"/>
            <a:ext cx="1764704" cy="3240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20688" cy="132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60619"/>
            <a:ext cx="2523133" cy="1927225"/>
          </a:xfrm>
          <a:prstGeom prst="rect">
            <a:avLst/>
          </a:prstGeom>
          <a:gradFill>
            <a:gsLst>
              <a:gs pos="2000">
                <a:schemeClr val="accent5">
                  <a:lumMod val="53000"/>
                  <a:lumOff val="4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353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6616" y="2967335"/>
            <a:ext cx="7290778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внимание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17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588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Народные художественные промыслы Нижегородской области</vt:lpstr>
      <vt:lpstr>Слайд 2</vt:lpstr>
      <vt:lpstr>Городецкая роспись</vt:lpstr>
      <vt:lpstr>Хохломская роспись</vt:lpstr>
      <vt:lpstr>пламенная хохлома</vt:lpstr>
      <vt:lpstr>                                          Диво       дивное – золотая       хохлома </vt:lpstr>
      <vt:lpstr>Семёновская матрёшка</vt:lpstr>
      <vt:lpstr>Полхов-Майданская роспись 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revaz</cp:lastModifiedBy>
  <cp:revision>118</cp:revision>
  <dcterms:created xsi:type="dcterms:W3CDTF">2012-01-22T08:46:56Z</dcterms:created>
  <dcterms:modified xsi:type="dcterms:W3CDTF">2012-06-16T16:05:45Z</dcterms:modified>
</cp:coreProperties>
</file>