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FFFF"/>
    <a:srgbClr val="E06B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5C22-E4BA-44EC-B361-2852A6AE5AFD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F317-1D67-4CA7-B77B-26B13A3180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5C22-E4BA-44EC-B361-2852A6AE5AFD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F317-1D67-4CA7-B77B-26B13A3180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5C22-E4BA-44EC-B361-2852A6AE5AFD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F317-1D67-4CA7-B77B-26B13A3180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5C22-E4BA-44EC-B361-2852A6AE5AFD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F317-1D67-4CA7-B77B-26B13A3180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5C22-E4BA-44EC-B361-2852A6AE5AFD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F317-1D67-4CA7-B77B-26B13A3180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5C22-E4BA-44EC-B361-2852A6AE5AFD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F317-1D67-4CA7-B77B-26B13A3180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5C22-E4BA-44EC-B361-2852A6AE5AFD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F317-1D67-4CA7-B77B-26B13A3180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5C22-E4BA-44EC-B361-2852A6AE5AFD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F317-1D67-4CA7-B77B-26B13A3180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5C22-E4BA-44EC-B361-2852A6AE5AFD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F317-1D67-4CA7-B77B-26B13A3180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5C22-E4BA-44EC-B361-2852A6AE5AFD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F317-1D67-4CA7-B77B-26B13A3180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5C22-E4BA-44EC-B361-2852A6AE5AFD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F317-1D67-4CA7-B77B-26B13A3180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C5C22-E4BA-44EC-B361-2852A6AE5AFD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EF317-1D67-4CA7-B77B-26B13A3180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image" Target="../media/image6.gif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9" Type="http://schemas.openxmlformats.org/officeDocument/2006/relationships/image" Target="../media/image19.jpeg"/><Relationship Id="rId3" Type="http://schemas.openxmlformats.org/officeDocument/2006/relationships/image" Target="../media/image1.gif"/><Relationship Id="rId21" Type="http://schemas.openxmlformats.org/officeDocument/2006/relationships/image" Target="../media/image10.gif"/><Relationship Id="rId34" Type="http://schemas.openxmlformats.org/officeDocument/2006/relationships/slide" Target="slide35.xml"/><Relationship Id="rId7" Type="http://schemas.openxmlformats.org/officeDocument/2006/relationships/image" Target="../media/image3.gif"/><Relationship Id="rId12" Type="http://schemas.openxmlformats.org/officeDocument/2006/relationships/slide" Target="slide13.xml"/><Relationship Id="rId17" Type="http://schemas.openxmlformats.org/officeDocument/2006/relationships/image" Target="../media/image8.gif"/><Relationship Id="rId25" Type="http://schemas.openxmlformats.org/officeDocument/2006/relationships/image" Target="../media/image12.gif"/><Relationship Id="rId33" Type="http://schemas.openxmlformats.org/officeDocument/2006/relationships/image" Target="../media/image16.gif"/><Relationship Id="rId38" Type="http://schemas.openxmlformats.org/officeDocument/2006/relationships/slide" Target="slide39.xml"/><Relationship Id="rId2" Type="http://schemas.openxmlformats.org/officeDocument/2006/relationships/slide" Target="slide5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image" Target="../media/image5.gif"/><Relationship Id="rId24" Type="http://schemas.openxmlformats.org/officeDocument/2006/relationships/slide" Target="slide25.xml"/><Relationship Id="rId32" Type="http://schemas.openxmlformats.org/officeDocument/2006/relationships/slide" Target="slide33.xml"/><Relationship Id="rId37" Type="http://schemas.openxmlformats.org/officeDocument/2006/relationships/image" Target="../media/image18.gif"/><Relationship Id="rId5" Type="http://schemas.openxmlformats.org/officeDocument/2006/relationships/image" Target="../media/image2.gif"/><Relationship Id="rId15" Type="http://schemas.openxmlformats.org/officeDocument/2006/relationships/image" Target="../media/image7.gif"/><Relationship Id="rId23" Type="http://schemas.openxmlformats.org/officeDocument/2006/relationships/image" Target="../media/image11.gif"/><Relationship Id="rId28" Type="http://schemas.openxmlformats.org/officeDocument/2006/relationships/slide" Target="slide29.xml"/><Relationship Id="rId36" Type="http://schemas.openxmlformats.org/officeDocument/2006/relationships/slide" Target="slide37.xml"/><Relationship Id="rId10" Type="http://schemas.openxmlformats.org/officeDocument/2006/relationships/slide" Target="slide11.xml"/><Relationship Id="rId19" Type="http://schemas.openxmlformats.org/officeDocument/2006/relationships/image" Target="../media/image9.gif"/><Relationship Id="rId31" Type="http://schemas.openxmlformats.org/officeDocument/2006/relationships/image" Target="../media/image15.gif"/><Relationship Id="rId4" Type="http://schemas.openxmlformats.org/officeDocument/2006/relationships/slide" Target="slide3.xml"/><Relationship Id="rId9" Type="http://schemas.openxmlformats.org/officeDocument/2006/relationships/image" Target="../media/image4.gif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image" Target="../media/image13.gif"/><Relationship Id="rId30" Type="http://schemas.openxmlformats.org/officeDocument/2006/relationships/slide" Target="slide31.xml"/><Relationship Id="rId35" Type="http://schemas.openxmlformats.org/officeDocument/2006/relationships/image" Target="../media/image17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hyperlink" Target="http://www.prosto-hobby.ru/files/prosto-hobby/fish_img/10/06/12afa48773dd1d23986e398de71dc661.jp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hyperlink" Target="http://ooparts.joelakin.com/assets/images/refraction_of_light_waves_in_water_4-15-2010_2-28-21_PM.jpg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www.potehechas.ru/illusion/visota_figuri.s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gif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7848872" cy="954107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Интегрированное внеклассное мероприятие по биологии и физике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636912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Зрительный анализатор. Иллюзии зрения. Оптические явления.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566124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о. Орехово – Зуево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2012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-858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237312"/>
            <a:ext cx="720000" cy="360000"/>
          </a:xfrm>
          <a:prstGeom prst="rect">
            <a:avLst/>
          </a:prstGeom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536" y="621269"/>
            <a:ext cx="78488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Возникновение ведений связано с определенным психическим состоянием человека, когда под влиянием психического напряжения (вечером в заброшенном парке, темной улице), или внушения (рассказ о страшном), или действия веществ (ядов), в зрительных зонах коры больших полушарий возникает сильное возбуждение. Это приводит к возникновению зрительных образов (ведений). Палочки и колбочки сетчатки при этом не возбуждаются, так как в реальности объекта не существует.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40466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№ 5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1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6237312"/>
            <a:ext cx="720000" cy="360000"/>
          </a:xfrm>
          <a:prstGeom prst="rect">
            <a:avLst/>
          </a:prstGeom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83568" y="1847436"/>
            <a:ext cx="7668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Может ли звуковой анализатор воспринимать свет, а зрительный – звук? Почему?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-858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237312"/>
            <a:ext cx="720000" cy="360000"/>
          </a:xfrm>
          <a:prstGeom prst="rect">
            <a:avLst/>
          </a:prstGeo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67544" y="1238563"/>
            <a:ext cx="806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Нет, центры располагаются в разных частях головного мозга (слуховой в височных долях, а зрительных в затылочной). Они являются строго специфичными органами чувств, направленными на восприятие какого-то одного раздражителя.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40466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№ 6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Английский писатель Герберт Уэллс в своём романе «Человек – невидимка» стремился убедить своих читателей, что возможность стать невидимым вполне осуществима. Может ли «человек – невидимка» видеть?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1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6237312"/>
            <a:ext cx="720000" cy="360000"/>
          </a:xfrm>
          <a:prstGeom prst="rect">
            <a:avLst/>
          </a:prstGeom>
        </p:spPr>
      </p:pic>
      <p:pic>
        <p:nvPicPr>
          <p:cNvPr id="20482" name="Picture 2" descr="http://im3-tub-ru.yandex.net/i?id=212098438-44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077072"/>
            <a:ext cx="1944000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-858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237312"/>
            <a:ext cx="720000" cy="36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692696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Нет. Лучи света будут проходить через глаза невидимого человека беспрепятственно, не преломляясь и не задерживаясь в них, следовательно, они не могут вызывать в его сознании никакого образа.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40466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№ 7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в средневековье, знакомые с наукой люди, наблюдали, не выходя из дома то, что происходит на улице?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1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6237312"/>
            <a:ext cx="720000" cy="360000"/>
          </a:xfrm>
          <a:prstGeom prst="rect">
            <a:avLst/>
          </a:prstGeom>
        </p:spPr>
      </p:pic>
      <p:pic>
        <p:nvPicPr>
          <p:cNvPr id="18434" name="Picture 2" descr="http://novotarbeevo.narod.ru/festival/tur_fisic/cam_obscur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077072"/>
            <a:ext cx="2880000" cy="2315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-858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237312"/>
            <a:ext cx="720000" cy="36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692696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этого необходимо в стенах своих домов сделать небольшое отверстие, чтобы, не выходя из дома, наблюдать на противоположной стене происходящее на улице.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40466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№ 8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1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6237312"/>
            <a:ext cx="720000" cy="360000"/>
          </a:xfrm>
          <a:prstGeom prst="rect">
            <a:avLst/>
          </a:prstGeom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23528" y="1393032"/>
            <a:ext cx="799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spc="30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Глядя на рисунок, можно пронаблюдать иллюзию цветовосприятия.</a:t>
            </a:r>
            <a:endParaRPr kumimoji="0" lang="ru-RU" sz="4000" b="1" i="0" u="none" strike="noStrike" cap="none" spc="300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spc="30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Какой из кругов более светлый?</a:t>
            </a:r>
            <a:endParaRPr kumimoji="0" lang="ru-RU" sz="4000" b="1" i="0" u="none" strike="noStrike" cap="none" spc="300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spc="300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16385" name="Рисунок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5157192"/>
            <a:ext cx="4600575" cy="77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-858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237312"/>
            <a:ext cx="720000" cy="360000"/>
          </a:xfrm>
          <a:prstGeom prst="rect">
            <a:avLst/>
          </a:prstGeom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 rot="10800000" flipV="1">
            <a:off x="395536" y="2060848"/>
            <a:ext cx="81364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spc="-15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самом деле круги на разных квадратах одинакового серого оттенка.</a:t>
            </a:r>
            <a:endParaRPr kumimoji="0" lang="ru-RU" sz="4000" b="1" i="0" u="none" strike="noStrike" cap="none" spc="-150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40466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№ 9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1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6237312"/>
            <a:ext cx="720000" cy="360000"/>
          </a:xfrm>
          <a:prstGeom prst="rect">
            <a:avLst/>
          </a:prstGeom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39552" y="1772816"/>
            <a:ext cx="813690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Размер зрачка изменяется в зависимости от интенсивности освещения. Он меньше при сильном освещении и расширяется при слабом. Какой это рефлекс?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Documents and Settings\DARA\Рабочий стол\311dce6dcd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88640"/>
            <a:ext cx="726542" cy="1080000"/>
          </a:xfrm>
          <a:prstGeom prst="rect">
            <a:avLst/>
          </a:prstGeom>
          <a:noFill/>
        </p:spPr>
      </p:pic>
      <p:pic>
        <p:nvPicPr>
          <p:cNvPr id="1031" name="Picture 7" descr="C:\Documents and Settings\DARA\Рабочий стол\172d3ddbec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88640"/>
            <a:ext cx="699999" cy="1080000"/>
          </a:xfrm>
          <a:prstGeom prst="rect">
            <a:avLst/>
          </a:prstGeom>
          <a:noFill/>
        </p:spPr>
      </p:pic>
      <p:pic>
        <p:nvPicPr>
          <p:cNvPr id="1032" name="Picture 8" descr="C:\Documents and Settings\DARA\Рабочий стол\2141ded456.gif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260648"/>
            <a:ext cx="842399" cy="1080000"/>
          </a:xfrm>
          <a:prstGeom prst="rect">
            <a:avLst/>
          </a:prstGeom>
          <a:noFill/>
        </p:spPr>
      </p:pic>
      <p:pic>
        <p:nvPicPr>
          <p:cNvPr id="1033" name="Picture 9" descr="C:\Documents and Settings\DARA\Рабочий стол\09feb5c642.gif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88024" y="260648"/>
            <a:ext cx="900000" cy="1080000"/>
          </a:xfrm>
          <a:prstGeom prst="rect">
            <a:avLst/>
          </a:prstGeom>
          <a:noFill/>
        </p:spPr>
      </p:pic>
      <p:pic>
        <p:nvPicPr>
          <p:cNvPr id="1034" name="Picture 10" descr="C:\Documents and Settings\DARA\Рабочий стол\a1bfbbe6a7.gif">
            <a:hlinkClick r:id="rId10" action="ppaction://hlinksldjump"/>
          </p:cNvPr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44208" y="260648"/>
            <a:ext cx="900000" cy="1080125"/>
          </a:xfrm>
          <a:prstGeom prst="rect">
            <a:avLst/>
          </a:prstGeom>
          <a:noFill/>
        </p:spPr>
      </p:pic>
      <p:pic>
        <p:nvPicPr>
          <p:cNvPr id="1037" name="Picture 13" descr="C:\Documents and Settings\DARA\Рабочий стол\c8cdc799c4.gif">
            <a:hlinkClick r:id="rId12" action="ppaction://hlinksldjump"/>
          </p:cNvPr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84368" y="188640"/>
            <a:ext cx="900000" cy="1080121"/>
          </a:xfrm>
          <a:prstGeom prst="rect">
            <a:avLst/>
          </a:prstGeom>
          <a:noFill/>
        </p:spPr>
      </p:pic>
      <p:pic>
        <p:nvPicPr>
          <p:cNvPr id="1038" name="Picture 14" descr="C:\Documents and Settings\DARA\Рабочий стол\f356088e13.gif">
            <a:hlinkClick r:id="rId14" action="ppaction://hlinksldjump"/>
          </p:cNvPr>
          <p:cNvPicPr>
            <a:picLocks noChangeAspect="1" noChangeArrowheads="1" noCrop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1520" y="2420888"/>
            <a:ext cx="900000" cy="1124875"/>
          </a:xfrm>
          <a:prstGeom prst="rect">
            <a:avLst/>
          </a:prstGeom>
          <a:noFill/>
        </p:spPr>
      </p:pic>
      <p:pic>
        <p:nvPicPr>
          <p:cNvPr id="1039" name="Picture 15" descr="C:\Documents and Settings\DARA\Рабочий стол\a870c86658.gif">
            <a:hlinkClick r:id="rId16" action="ppaction://hlinksldjump"/>
          </p:cNvPr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763688" y="2348880"/>
            <a:ext cx="900000" cy="1152566"/>
          </a:xfrm>
          <a:prstGeom prst="rect">
            <a:avLst/>
          </a:prstGeom>
          <a:noFill/>
        </p:spPr>
      </p:pic>
      <p:pic>
        <p:nvPicPr>
          <p:cNvPr id="1040" name="Picture 16" descr="C:\Documents and Settings\DARA\Рабочий стол\37551d1856.gif">
            <a:hlinkClick r:id="rId18" action="ppaction://hlinksldjump"/>
          </p:cNvPr>
          <p:cNvPicPr>
            <a:picLocks noChangeAspect="1" noChangeArrowheads="1" noCrop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347864" y="2348880"/>
            <a:ext cx="864096" cy="1080000"/>
          </a:xfrm>
          <a:prstGeom prst="rect">
            <a:avLst/>
          </a:prstGeom>
          <a:noFill/>
        </p:spPr>
      </p:pic>
      <p:pic>
        <p:nvPicPr>
          <p:cNvPr id="1041" name="Picture 17" descr="C:\Documents and Settings\DARA\Рабочий стол\6eabd24f14.gif">
            <a:hlinkClick r:id="rId20" action="ppaction://hlinksldjump"/>
          </p:cNvPr>
          <p:cNvPicPr>
            <a:picLocks noChangeAspect="1" noChangeArrowheads="1" noCrop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788024" y="2348880"/>
            <a:ext cx="1008112" cy="1080000"/>
          </a:xfrm>
          <a:prstGeom prst="rect">
            <a:avLst/>
          </a:prstGeom>
          <a:noFill/>
        </p:spPr>
      </p:pic>
      <p:pic>
        <p:nvPicPr>
          <p:cNvPr id="1042" name="Picture 18" descr="C:\Documents and Settings\DARA\Рабочий стол\1848328494.gif">
            <a:hlinkClick r:id="rId22" action="ppaction://hlinksldjump"/>
          </p:cNvPr>
          <p:cNvPicPr>
            <a:picLocks noChangeAspect="1" noChangeArrowheads="1" noCrop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372200" y="2276872"/>
            <a:ext cx="1080120" cy="1080000"/>
          </a:xfrm>
          <a:prstGeom prst="rect">
            <a:avLst/>
          </a:prstGeom>
          <a:noFill/>
        </p:spPr>
      </p:pic>
      <p:pic>
        <p:nvPicPr>
          <p:cNvPr id="1043" name="Picture 19" descr="C:\Documents and Settings\DARA\Рабочий стол\5aa48a7f2f.gif">
            <a:hlinkClick r:id="rId24" action="ppaction://hlinksldjump"/>
          </p:cNvPr>
          <p:cNvPicPr>
            <a:picLocks noChangeAspect="1" noChangeArrowheads="1" noCrop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956376" y="2132856"/>
            <a:ext cx="900000" cy="1152130"/>
          </a:xfrm>
          <a:prstGeom prst="rect">
            <a:avLst/>
          </a:prstGeom>
          <a:noFill/>
        </p:spPr>
      </p:pic>
      <p:pic>
        <p:nvPicPr>
          <p:cNvPr id="1044" name="Picture 20" descr="C:\Documents and Settings\DARA\Рабочий стол\1bdb8d4b28.gif">
            <a:hlinkClick r:id="rId26" action="ppaction://hlinksldjump"/>
          </p:cNvPr>
          <p:cNvPicPr>
            <a:picLocks noChangeAspect="1" noChangeArrowheads="1" noCrop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9512" y="4581128"/>
            <a:ext cx="900000" cy="1251936"/>
          </a:xfrm>
          <a:prstGeom prst="rect">
            <a:avLst/>
          </a:prstGeom>
          <a:noFill/>
        </p:spPr>
      </p:pic>
      <p:pic>
        <p:nvPicPr>
          <p:cNvPr id="1045" name="Picture 21" descr="C:\Documents and Settings\DARA\Рабочий стол\a2e4b6c3ba.gif">
            <a:hlinkClick r:id="rId28" action="ppaction://hlinksldjump"/>
          </p:cNvPr>
          <p:cNvPicPr>
            <a:picLocks noChangeAspect="1" noChangeArrowheads="1" noCrop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1835696" y="4653136"/>
            <a:ext cx="900000" cy="1233757"/>
          </a:xfrm>
          <a:prstGeom prst="rect">
            <a:avLst/>
          </a:prstGeom>
          <a:noFill/>
        </p:spPr>
      </p:pic>
      <p:pic>
        <p:nvPicPr>
          <p:cNvPr id="1046" name="Picture 22" descr="C:\Documents and Settings\DARA\Рабочий стол\1eda8e9e20.gif">
            <a:hlinkClick r:id="rId30" action="ppaction://hlinksldjump"/>
          </p:cNvPr>
          <p:cNvPicPr>
            <a:picLocks noChangeAspect="1" noChangeArrowheads="1" noCrop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3491880" y="4581128"/>
            <a:ext cx="934539" cy="1296024"/>
          </a:xfrm>
          <a:prstGeom prst="rect">
            <a:avLst/>
          </a:prstGeom>
          <a:noFill/>
        </p:spPr>
      </p:pic>
      <p:pic>
        <p:nvPicPr>
          <p:cNvPr id="1026" name="Picture 2" descr="C:\Documents and Settings\DARA\Рабочий стол\67f8387760.gif">
            <a:hlinkClick r:id="rId32" action="ppaction://hlinksldjump"/>
          </p:cNvPr>
          <p:cNvPicPr>
            <a:picLocks noChangeAspect="1" noChangeArrowheads="1" noCrop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5004048" y="4581128"/>
            <a:ext cx="900000" cy="1199972"/>
          </a:xfrm>
          <a:prstGeom prst="rect">
            <a:avLst/>
          </a:prstGeom>
          <a:noFill/>
        </p:spPr>
      </p:pic>
      <p:pic>
        <p:nvPicPr>
          <p:cNvPr id="1027" name="Picture 3" descr="C:\Documents and Settings\DARA\Рабочий стол\18fbf8b856.gif">
            <a:hlinkClick r:id="rId34" action="ppaction://hlinksldjump"/>
          </p:cNvPr>
          <p:cNvPicPr>
            <a:picLocks noChangeAspect="1" noChangeArrowheads="1" noCrop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6372200" y="4653136"/>
            <a:ext cx="1144048" cy="1080000"/>
          </a:xfrm>
          <a:prstGeom prst="rect">
            <a:avLst/>
          </a:prstGeom>
          <a:noFill/>
        </p:spPr>
      </p:pic>
      <p:pic>
        <p:nvPicPr>
          <p:cNvPr id="1028" name="Picture 4" descr="C:\Documents and Settings\DARA\Рабочий стол\ff5eefc214.gif">
            <a:hlinkClick r:id="rId36" action="ppaction://hlinksldjump"/>
          </p:cNvPr>
          <p:cNvPicPr>
            <a:picLocks noChangeAspect="1" noChangeArrowheads="1" noCrop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7956376" y="4653136"/>
            <a:ext cx="900000" cy="1072958"/>
          </a:xfrm>
          <a:prstGeom prst="rect">
            <a:avLst/>
          </a:prstGeom>
          <a:noFill/>
        </p:spPr>
      </p:pic>
      <p:pic>
        <p:nvPicPr>
          <p:cNvPr id="20" name="Рисунок 19" descr="KN3.jpg">
            <a:hlinkClick r:id="rId38" action="ppaction://hlinksldjump"/>
          </p:cNvPr>
          <p:cNvPicPr>
            <a:picLocks noChangeAspect="1"/>
          </p:cNvPicPr>
          <p:nvPr/>
        </p:nvPicPr>
        <p:blipFill>
          <a:blip r:embed="rId39" cstate="print"/>
          <a:stretch>
            <a:fillRect/>
          </a:stretch>
        </p:blipFill>
        <p:spPr>
          <a:xfrm>
            <a:off x="179512" y="6237312"/>
            <a:ext cx="838200" cy="34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0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-858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237312"/>
            <a:ext cx="720000" cy="360000"/>
          </a:xfrm>
          <a:prstGeom prst="rect">
            <a:avLst/>
          </a:prstGeom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23528" y="1154941"/>
            <a:ext cx="8352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spc="-15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Безусловный рефлекс, который осуществляется в ответ на изменение освещенности. При увеличении освещенности возбуждается центр, вызывающий сокращения мышц, суживающих зрачок. При уменьшении освещения  рефлекторно возбуждается центр мышц, расширяющих зрачок.</a:t>
            </a:r>
            <a:endParaRPr kumimoji="0" lang="ru-RU" sz="3200" b="1" i="0" u="none" strike="noStrike" cap="none" spc="-150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spc="-150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40466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№ 10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1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6237312"/>
            <a:ext cx="720000" cy="36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2060848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рыбы видят под водой?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 descr="Картинка 41 из 17924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3284984"/>
            <a:ext cx="4176465" cy="3296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-858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237312"/>
            <a:ext cx="720000" cy="36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1700808"/>
            <a:ext cx="81369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рыб хрусталик имеет шарообразную форму и не изменяет её при аккомодации. Вместо изменения формы изменяется положение хрусталика в глазу. Показатель его преломления самый большой из всех, какие известны в глазах животных. Не будь этого, глаза были бы бесполезны рыбам.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40466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№ 11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1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6237312"/>
            <a:ext cx="720000" cy="36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1484784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глубина водоёма (речки, пруда, озера) кажется нам меньше, чем на самом деле?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Картинка 100 из 3995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r="2767" b="32741"/>
          <a:stretch>
            <a:fillRect/>
          </a:stretch>
        </p:blipFill>
        <p:spPr bwMode="auto">
          <a:xfrm>
            <a:off x="2771800" y="4365104"/>
            <a:ext cx="2880320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-858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237312"/>
            <a:ext cx="720000" cy="36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692696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 – за преломления света дно пруда, речки, озера представляется глазу приподнятым на третью часть глубины.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Оптические иллюзии, обманы зрения, графические головоломки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284984"/>
            <a:ext cx="18002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87824" y="40466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№ 12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1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28384" y="6237312"/>
            <a:ext cx="720000" cy="36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1484784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больше в этой фигуре – высота или ширина?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-858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237312"/>
            <a:ext cx="720000" cy="36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1772816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Фигура одинакова как по длине, так и по высоте.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40466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№ 13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1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6237312"/>
            <a:ext cx="720000" cy="360000"/>
          </a:xfrm>
          <a:prstGeom prst="rect">
            <a:avLst/>
          </a:prstGeom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99592" y="2276872"/>
            <a:ext cx="717427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какого фрукта есть глаз?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-858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237312"/>
            <a:ext cx="720000" cy="36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39752" y="692696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Ябл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око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5" descr="Яблоки - Фрукты и овощи / Разное фото обои / яблоки яблок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2420888"/>
            <a:ext cx="4680520" cy="3275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40466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№ 14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1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6237312"/>
            <a:ext cx="720000" cy="360000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097" name="Рисунок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789040"/>
            <a:ext cx="3076575" cy="18954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7544" y="19168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 из кругов, расположенных по середине, больше?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052736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Какой из горизонтальных отрезков длиннее?</a:t>
            </a:r>
            <a:endParaRPr lang="ru-RU" sz="4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Стрелки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43808" y="4221088"/>
            <a:ext cx="2943225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11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14676" y="6165303"/>
            <a:ext cx="720000" cy="36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87824" y="40466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№ 1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-858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237312"/>
            <a:ext cx="720000" cy="360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07704" y="2276872"/>
            <a:ext cx="45840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круги одинаковые.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40466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№ 15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1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6237312"/>
            <a:ext cx="720000" cy="360000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1628800"/>
            <a:ext cx="7992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Человек ночью вышел из освещенного помещения на улицу, в кромешную темноту, где ничего не было видно. Однако через некоторое время он стал различать очертания домов, деревьев и кустов, а потом увидел тропинку. Дайте объяснение этому явлению.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-858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237312"/>
            <a:ext cx="720000" cy="360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765285"/>
            <a:ext cx="8136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условиях хорошего освещения человек </a:t>
            </a:r>
            <a:r>
              <a:rPr lang="ru-RU" sz="2800" b="1" spc="-15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воспринимает</a:t>
            </a:r>
            <a:r>
              <a:rPr kumimoji="0" lang="ru-RU" sz="2800" b="1" i="0" u="none" strike="noStrike" cap="none" spc="-15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световое изображение колбочками, в темноте цветное восприятие  затухает, и действуют палочки – клетки «ночного» зрения, которые обладают высокой чувствительностью. Приспособление (адаптация)  к темноте происходит не сразу, и необходимо время для восстановления зрительного пигмента (родопсина), так как при дневном зрении в палочках его нет.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40466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№ 16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1628800"/>
            <a:ext cx="799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Какой дефект зрения изображён на рисунке?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11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6237312"/>
            <a:ext cx="720000" cy="360000"/>
          </a:xfrm>
          <a:prstGeom prst="rect">
            <a:avLst/>
          </a:prstGeom>
        </p:spPr>
      </p:pic>
      <p:pic>
        <p:nvPicPr>
          <p:cNvPr id="6146" name="Picture 2" descr="http://luigi7.files.wordpress.com/2008/03/eye_myopic.jpg"/>
          <p:cNvPicPr>
            <a:picLocks noChangeAspect="1" noChangeArrowheads="1"/>
          </p:cNvPicPr>
          <p:nvPr/>
        </p:nvPicPr>
        <p:blipFill>
          <a:blip r:embed="rId4" cstate="print"/>
          <a:srcRect r="152" b="9836"/>
          <a:stretch>
            <a:fillRect/>
          </a:stretch>
        </p:blipFill>
        <p:spPr bwMode="auto">
          <a:xfrm>
            <a:off x="2771800" y="3573016"/>
            <a:ext cx="3024336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-858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237312"/>
            <a:ext cx="720000" cy="360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83768" y="2348880"/>
            <a:ext cx="35197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Близорукость.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7824" y="40466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№ 17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1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6237312"/>
            <a:ext cx="720000" cy="360000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9552" y="1628800"/>
            <a:ext cx="799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Какой дефект зрения изображён на рисунке?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 descr="http://creoleindc.typepad.com/.a/6a00d8341c5e0053ef0153929b5594970b-800wi"/>
          <p:cNvPicPr>
            <a:picLocks noChangeAspect="1" noChangeArrowheads="1"/>
          </p:cNvPicPr>
          <p:nvPr/>
        </p:nvPicPr>
        <p:blipFill>
          <a:blip r:embed="rId4" cstate="print"/>
          <a:srcRect r="953" b="11060"/>
          <a:stretch>
            <a:fillRect/>
          </a:stretch>
        </p:blipFill>
        <p:spPr bwMode="auto">
          <a:xfrm>
            <a:off x="2483768" y="3933056"/>
            <a:ext cx="3528392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-858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237312"/>
            <a:ext cx="720000" cy="360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39752" y="2276872"/>
            <a:ext cx="40779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Дальнозоркость.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7824" y="40466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№ 18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1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6237312"/>
            <a:ext cx="720000" cy="36000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1628800"/>
            <a:ext cx="799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Чему равно расстояние наилучшего зрения?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-858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237312"/>
            <a:ext cx="720000" cy="360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1556792"/>
            <a:ext cx="802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spc="-15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Оптимальное расстояние при чтении и письме для нормального глаза составляет около 25 см .</a:t>
            </a:r>
            <a:endParaRPr lang="ru-RU" sz="4000" b="1" spc="-15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980728"/>
            <a:ext cx="66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uzor4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260648"/>
            <a:ext cx="828675" cy="857250"/>
          </a:xfrm>
          <a:prstGeom prst="rect">
            <a:avLst/>
          </a:prstGeom>
        </p:spPr>
      </p:pic>
      <p:pic>
        <p:nvPicPr>
          <p:cNvPr id="9" name="Рисунок 8" descr="uzor3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04664"/>
            <a:ext cx="828675" cy="1008112"/>
          </a:xfrm>
          <a:prstGeom prst="rect">
            <a:avLst/>
          </a:prstGeom>
        </p:spPr>
      </p:pic>
      <p:pic>
        <p:nvPicPr>
          <p:cNvPr id="12" name="Рисунок 11" descr="line2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5949280"/>
            <a:ext cx="7229475" cy="3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276872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Отрезки одинаковые.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-858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237312"/>
            <a:ext cx="720000" cy="3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40466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№ 2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48478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так трудно подкрасться к зайцу, не спугнув его?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1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14676" y="6165303"/>
            <a:ext cx="720000" cy="360000"/>
          </a:xfrm>
          <a:prstGeom prst="rect">
            <a:avLst/>
          </a:prstGeom>
        </p:spPr>
      </p:pic>
      <p:pic>
        <p:nvPicPr>
          <p:cNvPr id="28674" name="Picture 2" descr="Заяц на снегу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789040"/>
            <a:ext cx="3744000" cy="280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836712"/>
            <a:ext cx="76328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spc="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поворачивая головы, заяц своими глазами видит не только то, что находится впереди, но и то, что позади него.</a:t>
            </a:r>
            <a:endParaRPr lang="ru-RU" sz="4400" b="1" spc="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-858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237312"/>
            <a:ext cx="720000" cy="3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7824" y="40466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№ 3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48478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Прочтите надпись.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Лифт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284984"/>
            <a:ext cx="4068000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11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28384" y="6237312"/>
            <a:ext cx="720000" cy="3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988840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ЛИФТ</a:t>
            </a:r>
            <a:endParaRPr lang="ru-RU" sz="9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-858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237312"/>
            <a:ext cx="720000" cy="3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B0A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40466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№ 4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1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6237312"/>
            <a:ext cx="720000" cy="360000"/>
          </a:xfrm>
          <a:prstGeom prst="rect">
            <a:avLst/>
          </a:prstGeom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51520" y="1700808"/>
            <a:ext cx="842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Есть люди, которые утверждают, что им доводилось наблюдать «видения», однако современная наука доказывает, что никаких «ведений» не существует. Объясните с научной точки зрения, возможны ли подобные явления.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760</Words>
  <Application>Microsoft Office PowerPoint</Application>
  <PresentationFormat>Экран (4:3)</PresentationFormat>
  <Paragraphs>61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</vt:vector>
  </TitlesOfParts>
  <Company>му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86</cp:revision>
  <dcterms:created xsi:type="dcterms:W3CDTF">2012-01-28T11:01:27Z</dcterms:created>
  <dcterms:modified xsi:type="dcterms:W3CDTF">2012-01-30T20:44:19Z</dcterms:modified>
</cp:coreProperties>
</file>